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entation.xml" ContentType="application/vnd.openxmlformats-officedocument.presentationml.presentation.main+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10.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4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57" r:id="rId2"/>
  </p:sldMasterIdLst>
  <p:notesMasterIdLst>
    <p:notesMasterId r:id="rId64"/>
  </p:notesMasterIdLst>
  <p:handoutMasterIdLst>
    <p:handoutMasterId r:id="rId65"/>
  </p:handoutMasterIdLst>
  <p:sldIdLst>
    <p:sldId id="256" r:id="rId3"/>
    <p:sldId id="257" r:id="rId4"/>
    <p:sldId id="258" r:id="rId5"/>
    <p:sldId id="259" r:id="rId6"/>
    <p:sldId id="260" r:id="rId7"/>
    <p:sldId id="309" r:id="rId8"/>
    <p:sldId id="327" r:id="rId9"/>
    <p:sldId id="316" r:id="rId10"/>
    <p:sldId id="312" r:id="rId11"/>
    <p:sldId id="322" r:id="rId12"/>
    <p:sldId id="314" r:id="rId13"/>
    <p:sldId id="315" r:id="rId14"/>
    <p:sldId id="321" r:id="rId15"/>
    <p:sldId id="320" r:id="rId16"/>
    <p:sldId id="317" r:id="rId17"/>
    <p:sldId id="323" r:id="rId18"/>
    <p:sldId id="265" r:id="rId19"/>
    <p:sldId id="324" r:id="rId20"/>
    <p:sldId id="326" r:id="rId21"/>
    <p:sldId id="328" r:id="rId22"/>
    <p:sldId id="329" r:id="rId23"/>
    <p:sldId id="331" r:id="rId24"/>
    <p:sldId id="336" r:id="rId25"/>
    <p:sldId id="334" r:id="rId26"/>
    <p:sldId id="335" r:id="rId27"/>
    <p:sldId id="333" r:id="rId28"/>
    <p:sldId id="337" r:id="rId29"/>
    <p:sldId id="338" r:id="rId30"/>
    <p:sldId id="273" r:id="rId31"/>
    <p:sldId id="274" r:id="rId32"/>
    <p:sldId id="275" r:id="rId33"/>
    <p:sldId id="276" r:id="rId34"/>
    <p:sldId id="277" r:id="rId35"/>
    <p:sldId id="319" r:id="rId36"/>
    <p:sldId id="339" r:id="rId37"/>
    <p:sldId id="340" r:id="rId38"/>
    <p:sldId id="343" r:id="rId39"/>
    <p:sldId id="341" r:id="rId40"/>
    <p:sldId id="344" r:id="rId41"/>
    <p:sldId id="345" r:id="rId42"/>
    <p:sldId id="346" r:id="rId43"/>
    <p:sldId id="347" r:id="rId44"/>
    <p:sldId id="348" r:id="rId45"/>
    <p:sldId id="325" r:id="rId46"/>
    <p:sldId id="330" r:id="rId47"/>
    <p:sldId id="349" r:id="rId48"/>
    <p:sldId id="350" r:id="rId49"/>
    <p:sldId id="352" r:id="rId50"/>
    <p:sldId id="353" r:id="rId51"/>
    <p:sldId id="355" r:id="rId52"/>
    <p:sldId id="294" r:id="rId53"/>
    <p:sldId id="356" r:id="rId54"/>
    <p:sldId id="357" r:id="rId55"/>
    <p:sldId id="354" r:id="rId56"/>
    <p:sldId id="297" r:id="rId57"/>
    <p:sldId id="298" r:id="rId58"/>
    <p:sldId id="299" r:id="rId59"/>
    <p:sldId id="300" r:id="rId60"/>
    <p:sldId id="301" r:id="rId61"/>
    <p:sldId id="302" r:id="rId62"/>
    <p:sldId id="303" r:id="rId6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gchenchenzjhw (chenchen, chang )" initials="C(c)" lastIdx="29" clrIdx="0">
    <p:extLst>
      <p:ext uri="{19B8F6BF-5375-455C-9EA6-DF929625EA0E}">
        <p15:presenceInfo xmlns:p15="http://schemas.microsoft.com/office/powerpoint/2012/main" userId="S-1-5-21-147214757-305610072-1517763936-5758566" providerId="AD"/>
      </p:ext>
    </p:extLst>
  </p:cmAuthor>
  <p:cmAuthor id="2" name="Zhanglinruizjhw (Leroy)" initials="Z(" lastIdx="62" clrIdx="1">
    <p:extLst>
      <p:ext uri="{19B8F6BF-5375-455C-9EA6-DF929625EA0E}">
        <p15:presenceInfo xmlns:p15="http://schemas.microsoft.com/office/powerpoint/2012/main" userId="S-1-5-21-147214757-305610072-1517763936-5615262" providerId="AD"/>
      </p:ext>
    </p:extLst>
  </p:cmAuthor>
  <p:cmAuthor id="3" name="Wuyuezjhw (Monk)" initials="W(" lastIdx="2" clrIdx="2">
    <p:extLst>
      <p:ext uri="{19B8F6BF-5375-455C-9EA6-DF929625EA0E}">
        <p15:presenceInfo xmlns:p15="http://schemas.microsoft.com/office/powerpoint/2012/main" userId="S-1-5-21-147214757-305610072-1517763936-3193612" providerId="AD"/>
      </p:ext>
    </p:extLst>
  </p:cmAuthor>
  <p:cmAuthor id="4" name="Songyu (C)" initials="S(" lastIdx="1" clrIdx="3">
    <p:extLst>
      <p:ext uri="{19B8F6BF-5375-455C-9EA6-DF929625EA0E}">
        <p15:presenceInfo xmlns:p15="http://schemas.microsoft.com/office/powerpoint/2012/main" userId="S-1-5-21-147214757-305610072-1517763936-233423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BC9A0"/>
    <a:srgbClr val="00B0F0"/>
    <a:srgbClr val="EC7061"/>
    <a:srgbClr val="99DFF9"/>
    <a:srgbClr val="FFD17D"/>
    <a:srgbClr val="F4FBFE"/>
    <a:srgbClr val="FFF2CC"/>
    <a:srgbClr val="D1D1D1"/>
    <a:srgbClr val="D9D9D9"/>
    <a:srgbClr val="BDE7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159" autoAdjust="0"/>
  </p:normalViewPr>
  <p:slideViewPr>
    <p:cSldViewPr snapToGrid="0" snapToObjects="1">
      <p:cViewPr varScale="1">
        <p:scale>
          <a:sx n="98" d="100"/>
          <a:sy n="98" d="100"/>
        </p:scale>
        <p:origin x="468" y="9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0" d="100"/>
          <a:sy n="80" d="100"/>
        </p:scale>
        <p:origin x="3456"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ustomXml" Target="../customXml/item2.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handoutMaster" Target="handoutMasters/handoutMaster1.xml"/><Relationship Id="rId73"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8/27/2020</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74483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SPTs are also called source trees and are used on both PIM-DM and PIM-SM networks.</a:t>
            </a:r>
          </a:p>
          <a:p>
            <a:r>
              <a:rPr lang="en-US"/>
              <a:t>RPTs are mainly used on PIM-SM networks.</a:t>
            </a:r>
          </a:p>
          <a:p>
            <a:r>
              <a:rPr lang="en-US"/>
              <a:t>For details about RP functions, see the chapter "PIM-SM".</a:t>
            </a:r>
          </a:p>
        </p:txBody>
      </p:sp>
    </p:spTree>
    <p:extLst>
      <p:ext uri="{BB962C8B-B14F-4D97-AF65-F5344CB8AC3E}">
        <p14:creationId xmlns:p14="http://schemas.microsoft.com/office/powerpoint/2010/main" val="3959945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t>S indicates a specific multicast source, G indicates a specific multicast group, and * indicates any multicast source.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t>A PIM router may have both (S, G) and (*, G) entries. When the router receives a multicast packet with the source address S and the group address G, the router forwards the packet according to the following rules if the packet passes the RPF check:</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solidFill>
                  <a:schemeClr val="tx1"/>
                </a:solidFill>
                <a:latin typeface="+mn-lt"/>
                <a:ea typeface="+mn-ea"/>
                <a:cs typeface="+mn-cs"/>
              </a:rPr>
              <a:t>If a matching (S, G) entry exists, the router forwards the packet according to the (S, G) entry.</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solidFill>
                  <a:schemeClr val="tx1"/>
                </a:solidFill>
                <a:latin typeface="+mn-lt"/>
                <a:ea typeface="+mn-ea"/>
                <a:cs typeface="+mn-cs"/>
              </a:rPr>
              <a:t>If no matching (S, G) entry exists but a matching (*, G) entry exists, the router creates an (S, G) entry based on the (*, G) entry, and forwards the packet according to the (S, G) entry.</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solidFill>
                  <a:schemeClr val="tx1"/>
                </a:solidFill>
                <a:latin typeface="+mn-lt"/>
                <a:ea typeface="+mn-ea"/>
                <a:cs typeface="+mn-cs"/>
              </a:rPr>
              <a:t>For details about the flag description, see the next slide.</a:t>
            </a:r>
          </a:p>
        </p:txBody>
      </p:sp>
    </p:spTree>
    <p:extLst>
      <p:ext uri="{BB962C8B-B14F-4D97-AF65-F5344CB8AC3E}">
        <p14:creationId xmlns:p14="http://schemas.microsoft.com/office/powerpoint/2010/main" val="4122113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32437" y="765175"/>
            <a:ext cx="5932800" cy="8939622"/>
          </a:xfr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t>The Flag field in the PIM routing table is described as follows:</a:t>
            </a:r>
          </a:p>
        </p:txBody>
      </p:sp>
      <p:graphicFrame>
        <p:nvGraphicFramePr>
          <p:cNvPr id="4" name="Table 4">
            <a:extLst>
              <a:ext uri="{FF2B5EF4-FFF2-40B4-BE49-F238E27FC236}">
                <a16:creationId xmlns:a16="http://schemas.microsoft.com/office/drawing/2014/main" id="{8C875787-A6F1-4731-AFAC-712AB2D6F645}"/>
              </a:ext>
            </a:extLst>
          </p:cNvPr>
          <p:cNvGraphicFramePr>
            <a:graphicFrameLocks noGrp="1"/>
          </p:cNvGraphicFramePr>
          <p:nvPr>
            <p:extLst>
              <p:ext uri="{D42A27DB-BD31-4B8C-83A1-F6EECF244321}">
                <p14:modId xmlns:p14="http://schemas.microsoft.com/office/powerpoint/2010/main" val="3066662842"/>
              </p:ext>
            </p:extLst>
          </p:nvPr>
        </p:nvGraphicFramePr>
        <p:xfrm>
          <a:off x="432438" y="1159404"/>
          <a:ext cx="5932799" cy="6852920"/>
        </p:xfrm>
        <a:graphic>
          <a:graphicData uri="http://schemas.openxmlformats.org/drawingml/2006/table">
            <a:tbl>
              <a:tblPr firstRow="1" bandRow="1">
                <a:tableStyleId>{72833802-FEF1-4C79-8D5D-14CF1EAF98D9}</a:tableStyleId>
              </a:tblPr>
              <a:tblGrid>
                <a:gridCol w="1107605">
                  <a:extLst>
                    <a:ext uri="{9D8B030D-6E8A-4147-A177-3AD203B41FA5}">
                      <a16:colId xmlns:a16="http://schemas.microsoft.com/office/drawing/2014/main" val="875737108"/>
                    </a:ext>
                  </a:extLst>
                </a:gridCol>
                <a:gridCol w="4825194">
                  <a:extLst>
                    <a:ext uri="{9D8B030D-6E8A-4147-A177-3AD203B41FA5}">
                      <a16:colId xmlns:a16="http://schemas.microsoft.com/office/drawing/2014/main" val="2056672520"/>
                    </a:ext>
                  </a:extLst>
                </a:gridCol>
              </a:tblGrid>
              <a:tr h="0">
                <a:tc>
                  <a:txBody>
                    <a:bodyPr/>
                    <a:lstStyle/>
                    <a:p>
                      <a:pPr algn="l"/>
                      <a:r>
                        <a:rPr lang="en-US" sz="1200" b="1"/>
                        <a:t>Flag Value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l"/>
                      <a:r>
                        <a:rPr lang="en-US" sz="1200" b="1"/>
                        <a:t>Description</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103218050"/>
                  </a:ext>
                </a:extLst>
              </a:tr>
              <a:tr h="370840">
                <a:tc>
                  <a:txBody>
                    <a:bodyPr/>
                    <a:lstStyle/>
                    <a:p>
                      <a:r>
                        <a:rPr lang="en-US" sz="1200" b="0"/>
                        <a:t>2msdp</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RP recently received a Registration message, learned (S, G) information from the message, and is about to notify MSDP that the next SA message will contain the (S, G) entry.</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3882298074"/>
                  </a:ext>
                </a:extLst>
              </a:tr>
              <a:tr h="370840">
                <a:tc>
                  <a:txBody>
                    <a:bodyPr/>
                    <a:lstStyle/>
                    <a:p>
                      <a:r>
                        <a:rPr lang="en-US" sz="1200" b="0"/>
                        <a:t>act</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Multicast data corresponding to the multicast routing entry has arrived.</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3270375486"/>
                  </a:ext>
                </a:extLst>
              </a:tr>
              <a:tr h="370840">
                <a:tc>
                  <a:txBody>
                    <a:bodyPr/>
                    <a:lstStyle/>
                    <a:p>
                      <a:r>
                        <a:rPr lang="en-US" sz="1200" b="0"/>
                        <a:t>del</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Multicast routing entry to be deleted.</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4252674057"/>
                  </a:ext>
                </a:extLst>
              </a:tr>
              <a:tr h="370840">
                <a:tc>
                  <a:txBody>
                    <a:bodyPr/>
                    <a:lstStyle/>
                    <a:p>
                      <a:r>
                        <a:rPr lang="en-US" sz="1200" b="0"/>
                        <a:t>exprune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entry on the RPT is pruned, and no receiver on the RPT requests the information sent by the source.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423360883"/>
                  </a:ext>
                </a:extLst>
              </a:tr>
              <a:tr h="370840">
                <a:tc>
                  <a:txBody>
                    <a:bodyPr/>
                    <a:lstStyle/>
                    <a:p>
                      <a:r>
                        <a:rPr lang="en-US" sz="1200" b="0"/>
                        <a:t>ext</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contains an outbound interface provided by another multicast routing protocol.</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621261142"/>
                  </a:ext>
                </a:extLst>
              </a:tr>
              <a:tr h="370840">
                <a:tc>
                  <a:txBody>
                    <a:bodyPr/>
                    <a:lstStyle/>
                    <a:p>
                      <a:r>
                        <a:rPr lang="en-US" sz="1200" b="0"/>
                        <a:t>loc</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is on the device directly connected to the network segment of the multicast source.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2511227133"/>
                  </a:ext>
                </a:extLst>
              </a:tr>
              <a:tr h="370840">
                <a:tc>
                  <a:txBody>
                    <a:bodyPr/>
                    <a:lstStyle/>
                    <a:p>
                      <a:r>
                        <a:rPr lang="en-US" sz="1200" b="0"/>
                        <a:t>msdp</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was learned by the RP from a received MSDP SA message.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893107613"/>
                  </a:ext>
                </a:extLst>
              </a:tr>
              <a:tr h="370840">
                <a:tc>
                  <a:txBody>
                    <a:bodyPr/>
                    <a:lstStyle/>
                    <a:p>
                      <a:r>
                        <a:rPr lang="en-US" sz="1200" b="0"/>
                        <a:t>niif</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contains an unknown inbound interface.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514861479"/>
                  </a:ext>
                </a:extLst>
              </a:tr>
              <a:tr h="370840">
                <a:tc>
                  <a:txBody>
                    <a:bodyPr/>
                    <a:lstStyle/>
                    <a:p>
                      <a:r>
                        <a:rPr lang="en-US" sz="1200" b="0"/>
                        <a:t>nonbr</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has no upstream neighbor address (link-local address) to the RP or source.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712067050"/>
                  </a:ext>
                </a:extLst>
              </a:tr>
              <a:tr h="370840">
                <a:tc>
                  <a:txBody>
                    <a:bodyPr/>
                    <a:lstStyle/>
                    <a:p>
                      <a:r>
                        <a:rPr lang="en-US" sz="1200" b="0"/>
                        <a:t>none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has no flag.</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710024700"/>
                  </a:ext>
                </a:extLst>
              </a:tr>
              <a:tr h="370840">
                <a:tc>
                  <a:txBody>
                    <a:bodyPr/>
                    <a:lstStyle/>
                    <a:p>
                      <a:r>
                        <a:rPr lang="en-US" sz="1200" b="0"/>
                        <a:t>rpt</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is on the RPT but does not use RPT data.</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2011887905"/>
                  </a:ext>
                </a:extLst>
              </a:tr>
              <a:tr h="370840">
                <a:tc>
                  <a:txBody>
                    <a:bodyPr/>
                    <a:lstStyle/>
                    <a:p>
                      <a:r>
                        <a:rPr lang="en-US" sz="1200" b="0"/>
                        <a:t>sg_rcvr</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router has receivers of the source specified in the (S, G) entry, and PIM is the owner of the downstream interface.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3760236327"/>
                  </a:ext>
                </a:extLst>
              </a:tr>
              <a:tr h="370840">
                <a:tc>
                  <a:txBody>
                    <a:bodyPr/>
                    <a:lstStyle/>
                    <a:p>
                      <a:r>
                        <a:rPr lang="en-US" sz="1200" b="0"/>
                        <a:t>sgjoin</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router has receivers of the source specified in the (S, G) entry, but PIM is not the owner of the downstream interface.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2744992174"/>
                  </a:ext>
                </a:extLst>
              </a:tr>
              <a:tr h="370840">
                <a:tc>
                  <a:txBody>
                    <a:bodyPr/>
                    <a:lstStyle/>
                    <a:p>
                      <a:r>
                        <a:rPr lang="en-US" sz="1200" b="0"/>
                        <a:t>spt</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is on the SPT.</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3910568681"/>
                  </a:ext>
                </a:extLst>
              </a:tr>
              <a:tr h="370840">
                <a:tc>
                  <a:txBody>
                    <a:bodyPr/>
                    <a:lstStyle/>
                    <a:p>
                      <a:r>
                        <a:rPr lang="en-US" sz="1200" b="0"/>
                        <a:t>swt</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The routing entry is generated during the RPT-to-SPT switchover.</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815290650"/>
                  </a:ext>
                </a:extLst>
              </a:tr>
              <a:tr h="370840">
                <a:tc>
                  <a:txBody>
                    <a:bodyPr/>
                    <a:lstStyle/>
                    <a:p>
                      <a:r>
                        <a:rPr lang="en-US" sz="1200" b="0"/>
                        <a:t>upchg</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Route change flag, indicating that the current entry uses the original upstream device to forward data and is waiting for data from a new interface.</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854265574"/>
                  </a:ext>
                </a:extLst>
              </a:tr>
              <a:tr h="370840">
                <a:tc>
                  <a:txBody>
                    <a:bodyPr/>
                    <a:lstStyle/>
                    <a:p>
                      <a:r>
                        <a:rPr lang="en-US" sz="1200" b="0"/>
                        <a:t>wc</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200"/>
                        <a:t>(*, G) entry.</a:t>
                      </a:r>
                    </a:p>
                  </a:txBody>
                  <a:tcPr marL="47625" marR="47625"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667333619"/>
                  </a:ext>
                </a:extLst>
              </a:tr>
            </a:tbl>
          </a:graphicData>
        </a:graphic>
      </p:graphicFrame>
    </p:spTree>
    <p:extLst>
      <p:ext uri="{BB962C8B-B14F-4D97-AF65-F5344CB8AC3E}">
        <p14:creationId xmlns:p14="http://schemas.microsoft.com/office/powerpoint/2010/main" val="869949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For details about multicast routing entry generation on the last-hop router, see </a:t>
            </a:r>
            <a:r>
              <a:rPr lang="en-US" b="1"/>
              <a:t>IGMP Implementation and Configurations</a:t>
            </a:r>
            <a:r>
              <a:rPr lang="en-US"/>
              <a:t>.</a:t>
            </a:r>
          </a:p>
          <a:p>
            <a:endParaRPr lang="en-US" dirty="0"/>
          </a:p>
        </p:txBody>
      </p:sp>
    </p:spTree>
    <p:extLst>
      <p:ext uri="{BB962C8B-B14F-4D97-AF65-F5344CB8AC3E}">
        <p14:creationId xmlns:p14="http://schemas.microsoft.com/office/powerpoint/2010/main" val="2640264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0100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1231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A Hello message carries the following PIM protocol parameters to control PIM message exchanges between PIM neighbors:</a:t>
            </a:r>
          </a:p>
          <a:p>
            <a:pPr lvl="1"/>
            <a:r>
              <a:rPr lang="en-US"/>
              <a:t>DR_Priority: indicates the priority used for DR election among interfaces. The interface with the highest priority becomes the DR.</a:t>
            </a:r>
          </a:p>
          <a:p>
            <a:pPr lvl="1"/>
            <a:r>
              <a:rPr lang="en-US"/>
              <a:t>Holdtime: timeout period during which the neighbor remains in the reachable state. If a router does not receive any Hello message from its PIM neighbor within the timeout period, the router considers the neighbor unreachable.</a:t>
            </a:r>
          </a:p>
          <a:p>
            <a:pPr lvl="1"/>
            <a:r>
              <a:rPr lang="en-US"/>
              <a:t>LAN_Delay: indicates the delay in transmitting Prune messages on a shared network segment.</a:t>
            </a:r>
          </a:p>
          <a:p>
            <a:pPr lvl="1"/>
            <a:r>
              <a:rPr lang="en-US"/>
              <a:t>Neighbor-Tracking: indicates the neighbor tracking function.</a:t>
            </a:r>
          </a:p>
          <a:p>
            <a:pPr lvl="1"/>
            <a:r>
              <a:rPr lang="en-US"/>
              <a:t>Override-Interval: indicates the interval for overriding the prune action.</a:t>
            </a:r>
          </a:p>
        </p:txBody>
      </p:sp>
    </p:spTree>
    <p:extLst>
      <p:ext uri="{BB962C8B-B14F-4D97-AF65-F5344CB8AC3E}">
        <p14:creationId xmlns:p14="http://schemas.microsoft.com/office/powerpoint/2010/main" val="576463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According to the flooding mechanism, multicast data is flooded on the entire network periodically (180s by default). The main purpose of periodic flooding is to detect whether new members join a group. However, the flooding of multicast data on the entire network wastes a large amount of bandwidth. Therefore, the state refresh mechanism plus graft mechanism is generally used to listen for new members periodically on the entire network.</a:t>
            </a:r>
          </a:p>
        </p:txBody>
      </p:sp>
    </p:spTree>
    <p:extLst>
      <p:ext uri="{BB962C8B-B14F-4D97-AF65-F5344CB8AC3E}">
        <p14:creationId xmlns:p14="http://schemas.microsoft.com/office/powerpoint/2010/main" val="4771329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assert mechanism is triggered by multicast data.</a:t>
            </a:r>
          </a:p>
        </p:txBody>
      </p:sp>
    </p:spTree>
    <p:extLst>
      <p:ext uri="{BB962C8B-B14F-4D97-AF65-F5344CB8AC3E}">
        <p14:creationId xmlns:p14="http://schemas.microsoft.com/office/powerpoint/2010/main" val="3767161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sz="1100" b="0" i="0">
                <a:solidFill>
                  <a:schemeClr val="tx1"/>
                </a:solidFill>
                <a:latin typeface="+mn-lt"/>
                <a:ea typeface="+mn-ea"/>
                <a:cs typeface="+mn-cs"/>
              </a:rPr>
              <a:t>Assert losers suppress multicast data forwarding and retain the Assert state for a period of time (180s by default).</a:t>
            </a:r>
          </a:p>
          <a:p>
            <a:r>
              <a:rPr lang="en-US" sz="1100" b="0" i="0">
                <a:solidFill>
                  <a:schemeClr val="tx1"/>
                </a:solidFill>
                <a:latin typeface="+mn-lt"/>
                <a:ea typeface="+mn-ea"/>
                <a:cs typeface="+mn-cs"/>
              </a:rPr>
              <a:t>After the assert timer expires, the assert losers trigger a new round of election.</a:t>
            </a:r>
          </a:p>
        </p:txBody>
      </p:sp>
    </p:spTree>
    <p:extLst>
      <p:ext uri="{BB962C8B-B14F-4D97-AF65-F5344CB8AC3E}">
        <p14:creationId xmlns:p14="http://schemas.microsoft.com/office/powerpoint/2010/main" val="1331330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1685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sz="1100" b="0" i="0">
                <a:solidFill>
                  <a:schemeClr val="tx1"/>
                </a:solidFill>
                <a:latin typeface="+mn-lt"/>
                <a:ea typeface="+mn-ea"/>
                <a:cs typeface="+mn-cs"/>
              </a:rPr>
              <a:t>The pruned downstream interface on a PIM router starts a prune timer (210s by default) and resumes multicast forwarding after the timer expires. Subsequently, multicast packets are flooded throughout the entire network and new group members can receive multicast packets from the interface. If a leaf router connected to a network segment that has no group members receives the flooded multicast packets, the leaf router initiates the prune mechanism. PIM-DM updates the SPT periodically through the process of periodic flooding and prune.</a:t>
            </a:r>
          </a:p>
          <a:p>
            <a:r>
              <a:rPr lang="en-US"/>
              <a:t>After a downstream interface of a leaf router is pruned, the leaf router will initiate either the graft or state refresh mechanism:</a:t>
            </a:r>
          </a:p>
          <a:p>
            <a:pPr lvl="1"/>
            <a:r>
              <a:rPr lang="en-US"/>
              <a:t>When new members join a multicast group on the network segment connected to the leaf router and want to receive multicast packets before the prune timer expires, the leaf router initiates the graft mechanism.</a:t>
            </a:r>
          </a:p>
          <a:p>
            <a:pPr lvl="1"/>
            <a:r>
              <a:rPr lang="en-US"/>
              <a:t>When no member joins a multicast group on the network segment connected to the leaf router and the downstream interface still needs to be suppressed, the leaf router initiates the state refresh mechanism.</a:t>
            </a:r>
          </a:p>
        </p:txBody>
      </p:sp>
    </p:spTree>
    <p:extLst>
      <p:ext uri="{BB962C8B-B14F-4D97-AF65-F5344CB8AC3E}">
        <p14:creationId xmlns:p14="http://schemas.microsoft.com/office/powerpoint/2010/main" val="2780264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7334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64674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79700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92067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1677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7188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17080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4434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9878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38398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14995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pPr lvl="0"/>
            <a:endParaRPr lang="en-US" dirty="0"/>
          </a:p>
        </p:txBody>
      </p:sp>
    </p:spTree>
    <p:extLst>
      <p:ext uri="{BB962C8B-B14F-4D97-AF65-F5344CB8AC3E}">
        <p14:creationId xmlns:p14="http://schemas.microsoft.com/office/powerpoint/2010/main" val="28705694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t>MDT establishment using the PIM-SM (ASM) model has the following advantages:</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solidFill>
                  <a:schemeClr val="tx1"/>
                </a:solidFill>
                <a:latin typeface="+mn-lt"/>
                <a:ea typeface="+mn-ea"/>
                <a:cs typeface="+mn-cs"/>
              </a:rPr>
              <a:t>Only the multicast routers on the multicast forwarding path need to maintain the multicast routing table.</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solidFill>
                  <a:schemeClr val="tx1"/>
                </a:solidFill>
                <a:latin typeface="+mn-lt"/>
                <a:ea typeface="+mn-ea"/>
                <a:cs typeface="+mn-cs"/>
              </a:rPr>
              <a:t>The RP enables all multicast routers to know the locations of group members.</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a:solidFill>
                  <a:schemeClr val="tx1"/>
                </a:solidFill>
                <a:latin typeface="+mn-lt"/>
                <a:ea typeface="+mn-ea"/>
                <a:cs typeface="+mn-cs"/>
              </a:rPr>
              <a:t>The flooding-prune mechanism is avoided, which improves MDT establishment efficiency.</a:t>
            </a:r>
          </a:p>
        </p:txBody>
      </p:sp>
    </p:spTree>
    <p:extLst>
      <p:ext uri="{BB962C8B-B14F-4D97-AF65-F5344CB8AC3E}">
        <p14:creationId xmlns:p14="http://schemas.microsoft.com/office/powerpoint/2010/main" val="13445742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79750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You can specify the multicast groups for which a static or dynamic RP provides services.</a:t>
            </a:r>
          </a:p>
        </p:txBody>
      </p:sp>
    </p:spTree>
    <p:extLst>
      <p:ext uri="{BB962C8B-B14F-4D97-AF65-F5344CB8AC3E}">
        <p14:creationId xmlns:p14="http://schemas.microsoft.com/office/powerpoint/2010/main" val="2202596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BSR election rules are as follows:</a:t>
            </a:r>
          </a:p>
          <a:p>
            <a:pPr lvl="1"/>
            <a:r>
              <a:rPr lang="en-US"/>
              <a:t>If the C-BSRs have different priorities, the C-BSR with the highest priority (largest priority value) is elected as the BSR.</a:t>
            </a:r>
          </a:p>
          <a:p>
            <a:pPr lvl="1"/>
            <a:r>
              <a:rPr lang="en-US"/>
              <a:t>If the C-BSRs have the same priority, the C-BSR with the highest IP address is elected as the BSR.</a:t>
            </a:r>
          </a:p>
          <a:p>
            <a:pPr lvl="0"/>
            <a:r>
              <a:rPr lang="en-US"/>
              <a:t>The RP election rules are as follows:</a:t>
            </a:r>
          </a:p>
          <a:p>
            <a:pPr lvl="1"/>
            <a:r>
              <a:rPr lang="en-US"/>
              <a:t>The C-RP with the longest mask length of the served group address range matching the specific multicast group wins.</a:t>
            </a:r>
          </a:p>
          <a:p>
            <a:pPr lvl="1"/>
            <a:r>
              <a:rPr lang="en-US"/>
              <a:t>If an RP cannot be elected based on the preceding rule, the C-RP with the highest priority (smallest priority value) wins.</a:t>
            </a:r>
          </a:p>
          <a:p>
            <a:pPr lvl="1"/>
            <a:r>
              <a:rPr lang="en-US"/>
              <a:t>If an RP cannot be elected based on the preceding rules, the hash function is executed. The C-RP with the largest calculation result wins.</a:t>
            </a:r>
          </a:p>
          <a:p>
            <a:pPr lvl="1"/>
            <a:r>
              <a:rPr lang="en-US"/>
              <a:t>If an RP cannot be elected based on the preceding rules, the C-RP with the highest IP address wins.</a:t>
            </a:r>
          </a:p>
        </p:txBody>
      </p:sp>
    </p:spTree>
    <p:extLst>
      <p:ext uri="{BB962C8B-B14F-4D97-AF65-F5344CB8AC3E}">
        <p14:creationId xmlns:p14="http://schemas.microsoft.com/office/powerpoint/2010/main" val="1916235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DR election mechanism in PIM-DM is similar to that in PIM-DM, and is not mentioned here.</a:t>
            </a:r>
          </a:p>
        </p:txBody>
      </p:sp>
    </p:spTree>
    <p:extLst>
      <p:ext uri="{BB962C8B-B14F-4D97-AF65-F5344CB8AC3E}">
        <p14:creationId xmlns:p14="http://schemas.microsoft.com/office/powerpoint/2010/main" val="615275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IGMP does not run between the multicast source and the source DR. As a result, no PIM (*, G) entries can be generated through IGMP, and Join messages cannot be sent to establish an MDT.</a:t>
            </a:r>
          </a:p>
        </p:txBody>
      </p:sp>
    </p:spTree>
    <p:extLst>
      <p:ext uri="{BB962C8B-B14F-4D97-AF65-F5344CB8AC3E}">
        <p14:creationId xmlns:p14="http://schemas.microsoft.com/office/powerpoint/2010/main" val="41210626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256370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default DR priority is 1. A larger value indicates a higher priority.</a:t>
            </a:r>
          </a:p>
          <a:p>
            <a:r>
              <a:rPr lang="en-US"/>
              <a:t>If multiple multicast routers are deployed on the receiver end network, both IGMP and PIM must be enabled on the downstream interfaces of the multicast routers.</a:t>
            </a:r>
          </a:p>
          <a:p>
            <a:r>
              <a:rPr lang="en-US" sz="1100"/>
              <a:t>The DR can also act as an IGMPv1 querier.</a:t>
            </a:r>
          </a:p>
        </p:txBody>
      </p:sp>
    </p:spTree>
    <p:extLst>
      <p:ext uri="{BB962C8B-B14F-4D97-AF65-F5344CB8AC3E}">
        <p14:creationId xmlns:p14="http://schemas.microsoft.com/office/powerpoint/2010/main" val="1588279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412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dirty="0"/>
              <a:t>A device sends Join messages along the shortest path through the upstream interface which is determined based on RPF election rules. </a:t>
            </a:r>
          </a:p>
          <a:p>
            <a:r>
              <a:rPr lang="en-US" dirty="0"/>
              <a:t>On a multi-access network, duplicate packets may exist during the RPT-to-SPT switchover. The assert mechanism needs to be used to quickly select a downstream interface.</a:t>
            </a:r>
          </a:p>
          <a:p>
            <a:r>
              <a:rPr lang="en-US" dirty="0"/>
              <a:t>Conditions for triggering the RPT-to-SPT switchover</a:t>
            </a:r>
            <a:r>
              <a:rPr lang="zh-CN" altLang="en-US" dirty="0"/>
              <a:t>：</a:t>
            </a:r>
            <a:r>
              <a:rPr lang="en-US" altLang="zh-CN" dirty="0"/>
              <a:t>When the forwarding rate exceeds the </a:t>
            </a:r>
            <a:r>
              <a:rPr lang="en-US" dirty="0"/>
              <a:t>switchover </a:t>
            </a:r>
            <a:r>
              <a:rPr lang="en-US" altLang="zh-CN" dirty="0"/>
              <a:t>threshold, the receiver's DR sends a Join messages to the source, triggering the SPT switchover.</a:t>
            </a:r>
            <a:endParaRPr lang="en-US" dirty="0"/>
          </a:p>
        </p:txBody>
      </p:sp>
    </p:spTree>
    <p:extLst>
      <p:ext uri="{BB962C8B-B14F-4D97-AF65-F5344CB8AC3E}">
        <p14:creationId xmlns:p14="http://schemas.microsoft.com/office/powerpoint/2010/main" val="14991091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433129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2747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r>
              <a:rPr lang="en-US"/>
              <a:t>PIM-SM (SSM) does not require the Assert mechanism.</a:t>
            </a:r>
          </a:p>
        </p:txBody>
      </p:sp>
    </p:spTree>
    <p:extLst>
      <p:ext uri="{BB962C8B-B14F-4D97-AF65-F5344CB8AC3E}">
        <p14:creationId xmlns:p14="http://schemas.microsoft.com/office/powerpoint/2010/main" val="30140231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DR and neighbor discovery mechanisms in PIM-SM (SSM) are the same as those in PIM-DM, and are not mentioned here.</a:t>
            </a:r>
          </a:p>
        </p:txBody>
      </p:sp>
    </p:spTree>
    <p:extLst>
      <p:ext uri="{BB962C8B-B14F-4D97-AF65-F5344CB8AC3E}">
        <p14:creationId xmlns:p14="http://schemas.microsoft.com/office/powerpoint/2010/main" val="41211846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6773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24385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58530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87270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7123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35780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t>D</a:t>
            </a:r>
          </a:p>
          <a:p>
            <a:pPr marL="228600" lvl="0" indent="-228600">
              <a:buFont typeface="+mj-lt"/>
              <a:buAutoNum type="arabicPeriod"/>
            </a:pPr>
            <a:r>
              <a:rPr lang="en-US" dirty="0"/>
              <a:t>A, B, C</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8253231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21069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6138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receiver end network uses IGMP to enable the multicast network to detect the locations of multicast group members and the multicast groups that the members join.</a:t>
            </a:r>
          </a:p>
          <a:p>
            <a:r>
              <a:rPr lang="en-US"/>
              <a:t>MDT establishment on the multicast forwarding network requires a multicast routing protocol.</a:t>
            </a:r>
          </a:p>
          <a:p>
            <a:r>
              <a:rPr lang="en-US"/>
              <a:t>There are multiple multicast routing protocols. The most commonly used one is PIM, which is the focus of this course.</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24879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course "IGMP Implementation and Configurations" describes how a multicast network discovers the locations of multicast group members and the multicast groups that the members join.</a:t>
            </a:r>
          </a:p>
          <a:p>
            <a:r>
              <a:rPr lang="en-US"/>
              <a:t>This course mainly describes how an MDT is established.</a:t>
            </a:r>
          </a:p>
        </p:txBody>
      </p:sp>
    </p:spTree>
    <p:extLst>
      <p:ext uri="{BB962C8B-B14F-4D97-AF65-F5344CB8AC3E}">
        <p14:creationId xmlns:p14="http://schemas.microsoft.com/office/powerpoint/2010/main" val="375340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This course mainly describes the implementation of PIM.</a:t>
            </a:r>
          </a:p>
        </p:txBody>
      </p:sp>
    </p:spTree>
    <p:extLst>
      <p:ext uri="{BB962C8B-B14F-4D97-AF65-F5344CB8AC3E}">
        <p14:creationId xmlns:p14="http://schemas.microsoft.com/office/powerpoint/2010/main" val="3354386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t>The commonly used PIM version is PIMv2. PIMv2 messages are encapsulated in IP packets, carrying the protocol ID 103 and group address 224.0.0.13.</a:t>
            </a:r>
          </a:p>
          <a:p>
            <a:r>
              <a:rPr lang="en-US"/>
              <a:t>In a PIM domain, a P2MP multicast forwarding path is set up from a multicast source to group members for each multicast group. A multicast forwarding path looks like a tree, so it is also called an MDT.</a:t>
            </a:r>
          </a:p>
          <a:p>
            <a:r>
              <a:rPr lang="en-US"/>
              <a:t>Characteristics of an MDT:</a:t>
            </a:r>
          </a:p>
          <a:p>
            <a:pPr lvl="1"/>
            <a:r>
              <a:rPr lang="en-US"/>
              <a:t>Each link transmits at most one copy of identical data, regardless of how many group members exist on the network. The multicast data is replicated and distributed on a bifurcating node as far from the source as possible.</a:t>
            </a:r>
          </a:p>
          <a:p>
            <a:endParaRPr lang="en-US" dirty="0"/>
          </a:p>
        </p:txBody>
      </p:sp>
    </p:spTree>
    <p:extLst>
      <p:ext uri="{BB962C8B-B14F-4D97-AF65-F5344CB8AC3E}">
        <p14:creationId xmlns:p14="http://schemas.microsoft.com/office/powerpoint/2010/main" val="94363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930727">
                  <a:extLst>
                    <a:ext uri="{9D8B030D-6E8A-4147-A177-3AD203B41FA5}">
                      <a16:colId xmlns:a16="http://schemas.microsoft.com/office/drawing/2014/main" val="20002"/>
                    </a:ext>
                  </a:extLst>
                </a:gridCol>
                <a:gridCol w="23196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a:latin typeface="Huawei Sans" panose="020C0503030203020204" pitchFamily="34" charset="0"/>
              </a:rPr>
              <a:t>V5R2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1954641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709379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24195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3407611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80518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16184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71415625"/>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696536588"/>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50053503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6566406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9586818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7284843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709014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3840980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483492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609559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2827413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5846075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4004082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1308602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794380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15014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210431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5877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113316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9329904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3311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4263150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81380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629149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36493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12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368310464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612042232"/>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2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2.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2.xml"/><Relationship Id="rId5" Type="http://schemas.openxmlformats.org/officeDocument/2006/relationships/image" Target="../media/image5.png"/><Relationship Id="rId4" Type="http://schemas.openxmlformats.org/officeDocument/2006/relationships/image" Target="../media/image6.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8D37F58-D28A-4F31-A124-EA9B38A8EB8F}"/>
              </a:ext>
            </a:extLst>
          </p:cNvPr>
          <p:cNvSpPr>
            <a:spLocks noGrp="1"/>
          </p:cNvSpPr>
          <p:nvPr>
            <p:ph type="body" sz="quarter" idx="17"/>
          </p:nvPr>
        </p:nvSpPr>
        <p:spPr bwMode="gray"/>
        <p:txBody>
          <a:bodyPr/>
          <a:lstStyle/>
          <a:p>
            <a:endParaRPr lang="en-US"/>
          </a:p>
        </p:txBody>
      </p:sp>
      <p:sp>
        <p:nvSpPr>
          <p:cNvPr id="6" name="Text Placeholder 5">
            <a:extLst>
              <a:ext uri="{FF2B5EF4-FFF2-40B4-BE49-F238E27FC236}">
                <a16:creationId xmlns:a16="http://schemas.microsoft.com/office/drawing/2014/main" id="{949109AB-7EA8-43A7-94EA-0E1A9CA27B84}"/>
              </a:ext>
            </a:extLst>
          </p:cNvPr>
          <p:cNvSpPr>
            <a:spLocks noGrp="1"/>
          </p:cNvSpPr>
          <p:nvPr>
            <p:ph type="body" sz="quarter" idx="18"/>
          </p:nvPr>
        </p:nvSpPr>
        <p:spPr bwMode="gray"/>
        <p:txBody>
          <a:bodyPr/>
          <a:lstStyle/>
          <a:p>
            <a:endParaRPr lang="en-US"/>
          </a:p>
        </p:txBody>
      </p:sp>
      <p:sp>
        <p:nvSpPr>
          <p:cNvPr id="72" name="文本占位符 71"/>
          <p:cNvSpPr>
            <a:spLocks noGrp="1"/>
          </p:cNvSpPr>
          <p:nvPr>
            <p:ph type="body" sz="quarter" idx="19"/>
          </p:nvPr>
        </p:nvSpPr>
        <p:spPr bwMode="gray"/>
        <p:txBody>
          <a:bodyPr/>
          <a:lstStyle/>
          <a:p>
            <a:r>
              <a:rPr lang="en-US" altLang="zh-CN" dirty="0"/>
              <a:t>Wu Yue/wwx291773</a:t>
            </a:r>
          </a:p>
        </p:txBody>
      </p:sp>
      <p:sp>
        <p:nvSpPr>
          <p:cNvPr id="73" name="文本占位符 72"/>
          <p:cNvSpPr>
            <a:spLocks noGrp="1"/>
          </p:cNvSpPr>
          <p:nvPr>
            <p:ph type="body" sz="quarter" idx="20"/>
          </p:nvPr>
        </p:nvSpPr>
        <p:spPr bwMode="gray"/>
        <p:txBody>
          <a:bodyPr/>
          <a:lstStyle/>
          <a:p>
            <a:r>
              <a:rPr lang="en-US" altLang="zh-CN" dirty="0"/>
              <a:t>2020.6.29</a:t>
            </a:r>
          </a:p>
        </p:txBody>
      </p:sp>
      <p:sp>
        <p:nvSpPr>
          <p:cNvPr id="2" name="文本占位符 1"/>
          <p:cNvSpPr>
            <a:spLocks noGrp="1"/>
          </p:cNvSpPr>
          <p:nvPr>
            <p:ph type="body" sz="quarter" idx="13"/>
          </p:nvPr>
        </p:nvSpPr>
        <p:spPr bwMode="gray"/>
        <p:txBody>
          <a:bodyPr/>
          <a:lstStyle/>
          <a:p>
            <a:r>
              <a:rPr lang="en-US" dirty="0"/>
              <a:t>Chang </a:t>
            </a:r>
            <a:r>
              <a:rPr lang="en-US" dirty="0" err="1"/>
              <a:t>Chenchen</a:t>
            </a:r>
            <a:r>
              <a:rPr lang="en-US" dirty="0"/>
              <a:t>/cwx594171</a:t>
            </a:r>
          </a:p>
        </p:txBody>
      </p:sp>
      <p:sp>
        <p:nvSpPr>
          <p:cNvPr id="3" name="文本占位符 2"/>
          <p:cNvSpPr>
            <a:spLocks noGrp="1"/>
          </p:cNvSpPr>
          <p:nvPr>
            <p:ph type="body" sz="quarter" idx="14"/>
          </p:nvPr>
        </p:nvSpPr>
        <p:spPr bwMode="gray"/>
        <p:txBody>
          <a:bodyPr/>
          <a:lstStyle/>
          <a:p>
            <a:r>
              <a:rPr lang="en-US" altLang="zh-CN" dirty="0"/>
              <a:t>2019.12.03</a:t>
            </a:r>
          </a:p>
        </p:txBody>
      </p:sp>
      <p:sp>
        <p:nvSpPr>
          <p:cNvPr id="54" name="文本占位符 53"/>
          <p:cNvSpPr>
            <a:spLocks noGrp="1"/>
          </p:cNvSpPr>
          <p:nvPr>
            <p:ph type="body" sz="quarter" idx="15"/>
          </p:nvPr>
        </p:nvSpPr>
        <p:spPr bwMode="gray"/>
        <p:txBody>
          <a:bodyPr/>
          <a:lstStyle/>
          <a:p>
            <a:r>
              <a:rPr lang="en-US" dirty="0"/>
              <a:t>Wu Yue/wwx291773</a:t>
            </a:r>
          </a:p>
        </p:txBody>
      </p:sp>
      <p:sp>
        <p:nvSpPr>
          <p:cNvPr id="4" name="Text Placeholder 3">
            <a:extLst>
              <a:ext uri="{FF2B5EF4-FFF2-40B4-BE49-F238E27FC236}">
                <a16:creationId xmlns:a16="http://schemas.microsoft.com/office/drawing/2014/main" id="{D2B7D93F-519E-4106-A9D9-3FF10F7C48A7}"/>
              </a:ext>
            </a:extLst>
          </p:cNvPr>
          <p:cNvSpPr>
            <a:spLocks noGrp="1"/>
          </p:cNvSpPr>
          <p:nvPr>
            <p:ph type="body" sz="quarter" idx="16"/>
          </p:nvPr>
        </p:nvSpPr>
        <p:spPr bwMode="gray"/>
        <p:txBody>
          <a:bodyPr/>
          <a:lstStyle/>
          <a:p>
            <a:endParaRPr lang="en-US"/>
          </a:p>
        </p:txBody>
      </p:sp>
      <p:sp>
        <p:nvSpPr>
          <p:cNvPr id="7" name="Text Placeholder 6">
            <a:extLst>
              <a:ext uri="{FF2B5EF4-FFF2-40B4-BE49-F238E27FC236}">
                <a16:creationId xmlns:a16="http://schemas.microsoft.com/office/drawing/2014/main" id="{53BB345B-E3F2-4B31-A8DB-ED873E40C5AD}"/>
              </a:ext>
            </a:extLst>
          </p:cNvPr>
          <p:cNvSpPr>
            <a:spLocks noGrp="1"/>
          </p:cNvSpPr>
          <p:nvPr>
            <p:ph type="body" sz="quarter" idx="21"/>
          </p:nvPr>
        </p:nvSpPr>
        <p:spPr bwMode="gray"/>
        <p:txBody>
          <a:bodyPr/>
          <a:lstStyle/>
          <a:p>
            <a:endParaRPr lang="en-US"/>
          </a:p>
        </p:txBody>
      </p:sp>
      <p:sp>
        <p:nvSpPr>
          <p:cNvPr id="8" name="Text Placeholder 7">
            <a:extLst>
              <a:ext uri="{FF2B5EF4-FFF2-40B4-BE49-F238E27FC236}">
                <a16:creationId xmlns:a16="http://schemas.microsoft.com/office/drawing/2014/main" id="{10545589-1738-4D07-843D-595E4857ABA7}"/>
              </a:ext>
            </a:extLst>
          </p:cNvPr>
          <p:cNvSpPr>
            <a:spLocks noGrp="1"/>
          </p:cNvSpPr>
          <p:nvPr>
            <p:ph type="body" sz="quarter" idx="22"/>
          </p:nvPr>
        </p:nvSpPr>
        <p:spPr bwMode="gray"/>
        <p:txBody>
          <a:bodyPr/>
          <a:lstStyle/>
          <a:p>
            <a:endParaRPr lang="en-US"/>
          </a:p>
        </p:txBody>
      </p:sp>
      <p:sp>
        <p:nvSpPr>
          <p:cNvPr id="9" name="Text Placeholder 8">
            <a:extLst>
              <a:ext uri="{FF2B5EF4-FFF2-40B4-BE49-F238E27FC236}">
                <a16:creationId xmlns:a16="http://schemas.microsoft.com/office/drawing/2014/main" id="{FA1774DC-9ECF-4E94-9F35-1A44F6DC4F79}"/>
              </a:ext>
            </a:extLst>
          </p:cNvPr>
          <p:cNvSpPr>
            <a:spLocks noGrp="1"/>
          </p:cNvSpPr>
          <p:nvPr>
            <p:ph type="body" sz="quarter" idx="23"/>
          </p:nvPr>
        </p:nvSpPr>
        <p:spPr bwMode="gray"/>
        <p:txBody>
          <a:bodyPr/>
          <a:lstStyle/>
          <a:p>
            <a:endParaRPr lang="en-US"/>
          </a:p>
        </p:txBody>
      </p:sp>
      <p:sp>
        <p:nvSpPr>
          <p:cNvPr id="10" name="Text Placeholder 9">
            <a:extLst>
              <a:ext uri="{FF2B5EF4-FFF2-40B4-BE49-F238E27FC236}">
                <a16:creationId xmlns:a16="http://schemas.microsoft.com/office/drawing/2014/main" id="{E93252AF-9623-49C5-81B6-57AA6CB728F6}"/>
              </a:ext>
            </a:extLst>
          </p:cNvPr>
          <p:cNvSpPr>
            <a:spLocks noGrp="1"/>
          </p:cNvSpPr>
          <p:nvPr>
            <p:ph type="body" sz="quarter" idx="24"/>
          </p:nvPr>
        </p:nvSpPr>
        <p:spPr bwMode="gray"/>
        <p:txBody>
          <a:bodyPr/>
          <a:lstStyle/>
          <a:p>
            <a:endParaRPr lang="en-US"/>
          </a:p>
        </p:txBody>
      </p:sp>
      <p:sp>
        <p:nvSpPr>
          <p:cNvPr id="11" name="Text Placeholder 10">
            <a:extLst>
              <a:ext uri="{FF2B5EF4-FFF2-40B4-BE49-F238E27FC236}">
                <a16:creationId xmlns:a16="http://schemas.microsoft.com/office/drawing/2014/main" id="{2FC55FB6-5840-4B69-8FE2-3AFCB4C1D62A}"/>
              </a:ext>
            </a:extLst>
          </p:cNvPr>
          <p:cNvSpPr>
            <a:spLocks noGrp="1"/>
          </p:cNvSpPr>
          <p:nvPr>
            <p:ph type="body" sz="quarter" idx="25"/>
          </p:nvPr>
        </p:nvSpPr>
        <p:spPr bwMode="gray"/>
        <p:txBody>
          <a:bodyPr/>
          <a:lstStyle/>
          <a:p>
            <a:endParaRPr lang="en-US"/>
          </a:p>
        </p:txBody>
      </p:sp>
      <p:sp>
        <p:nvSpPr>
          <p:cNvPr id="12" name="Text Placeholder 11">
            <a:extLst>
              <a:ext uri="{FF2B5EF4-FFF2-40B4-BE49-F238E27FC236}">
                <a16:creationId xmlns:a16="http://schemas.microsoft.com/office/drawing/2014/main" id="{A4520F09-F657-4687-A810-D493235A7ED2}"/>
              </a:ext>
            </a:extLst>
          </p:cNvPr>
          <p:cNvSpPr>
            <a:spLocks noGrp="1"/>
          </p:cNvSpPr>
          <p:nvPr>
            <p:ph type="body" sz="quarter" idx="26"/>
          </p:nvPr>
        </p:nvSpPr>
        <p:spPr bwMode="gray"/>
        <p:txBody>
          <a:bodyPr/>
          <a:lstStyle/>
          <a:p>
            <a:endParaRPr lang="en-US"/>
          </a:p>
        </p:txBody>
      </p:sp>
      <p:sp>
        <p:nvSpPr>
          <p:cNvPr id="13" name="Text Placeholder 12">
            <a:extLst>
              <a:ext uri="{FF2B5EF4-FFF2-40B4-BE49-F238E27FC236}">
                <a16:creationId xmlns:a16="http://schemas.microsoft.com/office/drawing/2014/main" id="{BE729CD1-0884-491A-BFCD-2F9056D2EC88}"/>
              </a:ext>
            </a:extLst>
          </p:cNvPr>
          <p:cNvSpPr>
            <a:spLocks noGrp="1"/>
          </p:cNvSpPr>
          <p:nvPr>
            <p:ph type="body" sz="quarter" idx="27"/>
          </p:nvPr>
        </p:nvSpPr>
        <p:spPr bwMode="gray"/>
        <p:txBody>
          <a:bodyPr/>
          <a:lstStyle/>
          <a:p>
            <a:endParaRPr lang="en-US"/>
          </a:p>
        </p:txBody>
      </p:sp>
      <p:sp>
        <p:nvSpPr>
          <p:cNvPr id="14" name="Text Placeholder 13">
            <a:extLst>
              <a:ext uri="{FF2B5EF4-FFF2-40B4-BE49-F238E27FC236}">
                <a16:creationId xmlns:a16="http://schemas.microsoft.com/office/drawing/2014/main" id="{8A812367-4FE5-42EF-965A-E8AF49393C3F}"/>
              </a:ext>
            </a:extLst>
          </p:cNvPr>
          <p:cNvSpPr>
            <a:spLocks noGrp="1"/>
          </p:cNvSpPr>
          <p:nvPr>
            <p:ph type="body" sz="quarter" idx="28"/>
          </p:nvPr>
        </p:nvSpPr>
        <p:spPr bwMode="gray"/>
        <p:txBody>
          <a:bodyPr/>
          <a:lstStyle/>
          <a:p>
            <a:endParaRPr lang="en-US"/>
          </a:p>
        </p:txBody>
      </p:sp>
      <p:sp>
        <p:nvSpPr>
          <p:cNvPr id="15" name="Text Placeholder 14">
            <a:extLst>
              <a:ext uri="{FF2B5EF4-FFF2-40B4-BE49-F238E27FC236}">
                <a16:creationId xmlns:a16="http://schemas.microsoft.com/office/drawing/2014/main" id="{51751E74-0395-4F9D-A98D-8EF6651F00DF}"/>
              </a:ext>
            </a:extLst>
          </p:cNvPr>
          <p:cNvSpPr>
            <a:spLocks noGrp="1"/>
          </p:cNvSpPr>
          <p:nvPr>
            <p:ph type="body" sz="quarter" idx="29"/>
          </p:nvPr>
        </p:nvSpPr>
        <p:spPr bwMode="gray"/>
        <p:txBody>
          <a:bodyPr/>
          <a:lstStyle/>
          <a:p>
            <a:endParaRPr lang="en-US"/>
          </a:p>
        </p:txBody>
      </p:sp>
      <p:sp>
        <p:nvSpPr>
          <p:cNvPr id="16" name="Text Placeholder 15">
            <a:extLst>
              <a:ext uri="{FF2B5EF4-FFF2-40B4-BE49-F238E27FC236}">
                <a16:creationId xmlns:a16="http://schemas.microsoft.com/office/drawing/2014/main" id="{82416671-F915-4ED6-87B3-E94EE6202ABE}"/>
              </a:ext>
            </a:extLst>
          </p:cNvPr>
          <p:cNvSpPr>
            <a:spLocks noGrp="1"/>
          </p:cNvSpPr>
          <p:nvPr>
            <p:ph type="body" sz="quarter" idx="30"/>
          </p:nvPr>
        </p:nvSpPr>
        <p:spPr bwMode="gray"/>
        <p:txBody>
          <a:bodyPr/>
          <a:lstStyle/>
          <a:p>
            <a:endParaRPr lang="en-US"/>
          </a:p>
        </p:txBody>
      </p:sp>
      <p:sp>
        <p:nvSpPr>
          <p:cNvPr id="17" name="Text Placeholder 16">
            <a:extLst>
              <a:ext uri="{FF2B5EF4-FFF2-40B4-BE49-F238E27FC236}">
                <a16:creationId xmlns:a16="http://schemas.microsoft.com/office/drawing/2014/main" id="{B8FE3A9A-0157-450A-979F-8F87E03AB6E1}"/>
              </a:ext>
            </a:extLst>
          </p:cNvPr>
          <p:cNvSpPr>
            <a:spLocks noGrp="1"/>
          </p:cNvSpPr>
          <p:nvPr>
            <p:ph type="body" sz="quarter" idx="31"/>
          </p:nvPr>
        </p:nvSpPr>
        <p:spPr bwMode="gray"/>
        <p:txBody>
          <a:bodyPr/>
          <a:lstStyle/>
          <a:p>
            <a:endParaRPr lang="en-US"/>
          </a:p>
        </p:txBody>
      </p:sp>
      <p:sp>
        <p:nvSpPr>
          <p:cNvPr id="18" name="Text Placeholder 17">
            <a:extLst>
              <a:ext uri="{FF2B5EF4-FFF2-40B4-BE49-F238E27FC236}">
                <a16:creationId xmlns:a16="http://schemas.microsoft.com/office/drawing/2014/main" id="{D6F3429E-A633-40B9-BF3A-9B26154D61B8}"/>
              </a:ext>
            </a:extLst>
          </p:cNvPr>
          <p:cNvSpPr>
            <a:spLocks noGrp="1"/>
          </p:cNvSpPr>
          <p:nvPr>
            <p:ph type="body" sz="quarter" idx="32"/>
          </p:nvPr>
        </p:nvSpPr>
        <p:spPr bwMode="gray"/>
        <p:txBody>
          <a:bodyPr/>
          <a:lstStyle/>
          <a:p>
            <a:endParaRPr lang="en-US"/>
          </a:p>
        </p:txBody>
      </p:sp>
      <p:sp>
        <p:nvSpPr>
          <p:cNvPr id="19" name="Text Placeholder 18">
            <a:extLst>
              <a:ext uri="{FF2B5EF4-FFF2-40B4-BE49-F238E27FC236}">
                <a16:creationId xmlns:a16="http://schemas.microsoft.com/office/drawing/2014/main" id="{61E2498D-8C21-41CC-8774-430E7D0CCF06}"/>
              </a:ext>
            </a:extLst>
          </p:cNvPr>
          <p:cNvSpPr>
            <a:spLocks noGrp="1"/>
          </p:cNvSpPr>
          <p:nvPr>
            <p:ph type="body" sz="quarter" idx="33"/>
          </p:nvPr>
        </p:nvSpPr>
        <p:spPr bwMode="gray"/>
        <p:txBody>
          <a:bodyPr/>
          <a:lstStyle/>
          <a:p>
            <a:endParaRPr lang="en-US"/>
          </a:p>
        </p:txBody>
      </p:sp>
      <p:sp>
        <p:nvSpPr>
          <p:cNvPr id="20" name="Text Placeholder 19">
            <a:extLst>
              <a:ext uri="{FF2B5EF4-FFF2-40B4-BE49-F238E27FC236}">
                <a16:creationId xmlns:a16="http://schemas.microsoft.com/office/drawing/2014/main" id="{719DFDF9-80AF-4BED-B9F0-691C7465A759}"/>
              </a:ext>
            </a:extLst>
          </p:cNvPr>
          <p:cNvSpPr>
            <a:spLocks noGrp="1"/>
          </p:cNvSpPr>
          <p:nvPr>
            <p:ph type="body" sz="quarter" idx="34"/>
          </p:nvPr>
        </p:nvSpPr>
        <p:spPr bwMode="gray"/>
        <p:txBody>
          <a:bodyPr/>
          <a:lstStyle/>
          <a:p>
            <a:endParaRPr lang="en-US"/>
          </a:p>
        </p:txBody>
      </p:sp>
      <p:sp>
        <p:nvSpPr>
          <p:cNvPr id="21" name="Text Placeholder 20">
            <a:extLst>
              <a:ext uri="{FF2B5EF4-FFF2-40B4-BE49-F238E27FC236}">
                <a16:creationId xmlns:a16="http://schemas.microsoft.com/office/drawing/2014/main" id="{10559323-09D7-42EE-92C0-E34E2FE4FF6C}"/>
              </a:ext>
            </a:extLst>
          </p:cNvPr>
          <p:cNvSpPr>
            <a:spLocks noGrp="1"/>
          </p:cNvSpPr>
          <p:nvPr>
            <p:ph type="body" sz="quarter" idx="35"/>
          </p:nvPr>
        </p:nvSpPr>
        <p:spPr bwMode="gray"/>
        <p:txBody>
          <a:bodyPr/>
          <a:lstStyle/>
          <a:p>
            <a:endParaRPr lang="en-US"/>
          </a:p>
        </p:txBody>
      </p:sp>
      <p:sp>
        <p:nvSpPr>
          <p:cNvPr id="22" name="Text Placeholder 21">
            <a:extLst>
              <a:ext uri="{FF2B5EF4-FFF2-40B4-BE49-F238E27FC236}">
                <a16:creationId xmlns:a16="http://schemas.microsoft.com/office/drawing/2014/main" id="{A76E6457-C6C5-4732-9A2B-10D8D4D634F4}"/>
              </a:ext>
            </a:extLst>
          </p:cNvPr>
          <p:cNvSpPr>
            <a:spLocks noGrp="1"/>
          </p:cNvSpPr>
          <p:nvPr>
            <p:ph type="body" sz="quarter" idx="36"/>
          </p:nvPr>
        </p:nvSpPr>
        <p:spPr bwMode="gray"/>
        <p:txBody>
          <a:bodyPr/>
          <a:lstStyle/>
          <a:p>
            <a:endParaRPr lang="en-US"/>
          </a:p>
        </p:txBody>
      </p:sp>
      <p:sp>
        <p:nvSpPr>
          <p:cNvPr id="23" name="Text Placeholder 22">
            <a:extLst>
              <a:ext uri="{FF2B5EF4-FFF2-40B4-BE49-F238E27FC236}">
                <a16:creationId xmlns:a16="http://schemas.microsoft.com/office/drawing/2014/main" id="{2CC27D95-DC5E-48D1-BA8E-D2766FE66C16}"/>
              </a:ext>
            </a:extLst>
          </p:cNvPr>
          <p:cNvSpPr>
            <a:spLocks noGrp="1"/>
          </p:cNvSpPr>
          <p:nvPr>
            <p:ph type="body" sz="quarter" idx="37"/>
          </p:nvPr>
        </p:nvSpPr>
        <p:spPr bwMode="gray"/>
        <p:txBody>
          <a:bodyPr/>
          <a:lstStyle/>
          <a:p>
            <a:endParaRPr lang="en-US"/>
          </a:p>
        </p:txBody>
      </p:sp>
      <p:sp>
        <p:nvSpPr>
          <p:cNvPr id="24" name="Text Placeholder 23">
            <a:extLst>
              <a:ext uri="{FF2B5EF4-FFF2-40B4-BE49-F238E27FC236}">
                <a16:creationId xmlns:a16="http://schemas.microsoft.com/office/drawing/2014/main" id="{E3E3785E-DC6D-4954-B6BA-BFCB6FE9EBD4}"/>
              </a:ext>
            </a:extLst>
          </p:cNvPr>
          <p:cNvSpPr>
            <a:spLocks noGrp="1"/>
          </p:cNvSpPr>
          <p:nvPr>
            <p:ph type="body" sz="quarter" idx="38"/>
          </p:nvPr>
        </p:nvSpPr>
        <p:spPr bwMode="gray"/>
        <p:txBody>
          <a:bodyPr/>
          <a:lstStyle/>
          <a:p>
            <a:endParaRPr lang="en-US"/>
          </a:p>
        </p:txBody>
      </p:sp>
      <p:sp>
        <p:nvSpPr>
          <p:cNvPr id="25" name="Text Placeholder 24">
            <a:extLst>
              <a:ext uri="{FF2B5EF4-FFF2-40B4-BE49-F238E27FC236}">
                <a16:creationId xmlns:a16="http://schemas.microsoft.com/office/drawing/2014/main" id="{4DF7DF93-302B-402A-8D1E-2684B6359D6B}"/>
              </a:ext>
            </a:extLst>
          </p:cNvPr>
          <p:cNvSpPr>
            <a:spLocks noGrp="1"/>
          </p:cNvSpPr>
          <p:nvPr>
            <p:ph type="body" sz="quarter" idx="39"/>
          </p:nvPr>
        </p:nvSpPr>
        <p:spPr bwMode="gray"/>
        <p:txBody>
          <a:bodyPr/>
          <a:lstStyle/>
          <a:p>
            <a:endParaRPr lang="en-US"/>
          </a:p>
        </p:txBody>
      </p:sp>
      <p:sp>
        <p:nvSpPr>
          <p:cNvPr id="26" name="Text Placeholder 25">
            <a:extLst>
              <a:ext uri="{FF2B5EF4-FFF2-40B4-BE49-F238E27FC236}">
                <a16:creationId xmlns:a16="http://schemas.microsoft.com/office/drawing/2014/main" id="{774F6EC4-E775-48A7-8F50-10D76504B4FF}"/>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2610954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DB4C5B3-CDCD-4B32-B3EE-2F766458917D}"/>
              </a:ext>
            </a:extLst>
          </p:cNvPr>
          <p:cNvSpPr>
            <a:spLocks noGrp="1"/>
          </p:cNvSpPr>
          <p:nvPr>
            <p:ph type="body" sz="quarter" idx="10"/>
          </p:nvPr>
        </p:nvSpPr>
        <p:spPr bwMode="gray"/>
        <p:txBody>
          <a:bodyPr/>
          <a:lstStyle/>
          <a:p>
            <a:r>
              <a:rPr lang="en-US" sz="2000" dirty="0"/>
              <a:t>PIM MDTs can be established in PIM-DM or PIM-SM mode. The two modes are used in different scenarios:</a:t>
            </a:r>
          </a:p>
          <a:p>
            <a:pPr lvl="1"/>
            <a:r>
              <a:rPr lang="en-US" sz="1800" dirty="0"/>
              <a:t>The </a:t>
            </a:r>
            <a:r>
              <a:rPr lang="en-US" sz="1800" b="1" dirty="0">
                <a:solidFill>
                  <a:srgbClr val="EC7061"/>
                </a:solidFill>
              </a:rPr>
              <a:t>PIM-DM mode</a:t>
            </a:r>
            <a:r>
              <a:rPr lang="en-US" sz="1800" dirty="0"/>
              <a:t> is mainly used on a multicast network with a </a:t>
            </a:r>
            <a:r>
              <a:rPr lang="en-US" sz="1800" b="1" dirty="0">
                <a:solidFill>
                  <a:srgbClr val="EC7061"/>
                </a:solidFill>
              </a:rPr>
              <a:t>small number of densely distributed group members</a:t>
            </a:r>
            <a:r>
              <a:rPr lang="en-US" sz="1800" dirty="0"/>
              <a:t>. The basic idea of establishing an MDT in this mode is "flooding-prune". That is, multicast traffic is flooded on the entire network, and then the paths without group members are pruned to form an MDT.</a:t>
            </a:r>
          </a:p>
          <a:p>
            <a:pPr lvl="1"/>
            <a:r>
              <a:rPr lang="en-US" sz="1800" dirty="0"/>
              <a:t>The </a:t>
            </a:r>
            <a:r>
              <a:rPr lang="en-US" sz="1800" b="1" dirty="0">
                <a:solidFill>
                  <a:srgbClr val="EC7061"/>
                </a:solidFill>
              </a:rPr>
              <a:t>PIM-SM mode</a:t>
            </a:r>
            <a:r>
              <a:rPr lang="en-US" sz="1800" dirty="0"/>
              <a:t> is mainly used on a multicast network with a </a:t>
            </a:r>
            <a:r>
              <a:rPr lang="en-US" sz="1800" b="1" dirty="0">
                <a:solidFill>
                  <a:srgbClr val="EC7061"/>
                </a:solidFill>
              </a:rPr>
              <a:t>large number of sparsely distributed group members</a:t>
            </a:r>
            <a:r>
              <a:rPr lang="en-US" sz="1800" dirty="0"/>
              <a:t>. To establish an MDT in this mode, information about group members needs to be collected first. The PIM-SM mode does not flood multicast packets on the entire network and has little impact on the live network. Therefore, </a:t>
            </a:r>
            <a:r>
              <a:rPr lang="en-US" sz="1800" b="1" dirty="0">
                <a:solidFill>
                  <a:srgbClr val="EC7061"/>
                </a:solidFill>
              </a:rPr>
              <a:t>the PIM-SM mode is usually used</a:t>
            </a:r>
            <a:r>
              <a:rPr lang="en-US" sz="1800" dirty="0"/>
              <a:t> on the live network.</a:t>
            </a:r>
          </a:p>
        </p:txBody>
      </p:sp>
      <p:sp>
        <p:nvSpPr>
          <p:cNvPr id="2" name="Title 1">
            <a:extLst>
              <a:ext uri="{FF2B5EF4-FFF2-40B4-BE49-F238E27FC236}">
                <a16:creationId xmlns:a16="http://schemas.microsoft.com/office/drawing/2014/main" id="{14A84CB8-1C5F-4216-A191-5C5079BF6BBA}"/>
              </a:ext>
            </a:extLst>
          </p:cNvPr>
          <p:cNvSpPr>
            <a:spLocks noGrp="1"/>
          </p:cNvSpPr>
          <p:nvPr>
            <p:ph type="title"/>
          </p:nvPr>
        </p:nvSpPr>
        <p:spPr bwMode="gray"/>
        <p:txBody>
          <a:bodyPr/>
          <a:lstStyle/>
          <a:p>
            <a:r>
              <a:rPr lang="en-US"/>
              <a:t>Usage Scenarios of PIM-DM and PIM-SM</a:t>
            </a:r>
          </a:p>
        </p:txBody>
      </p:sp>
    </p:spTree>
    <p:extLst>
      <p:ext uri="{BB962C8B-B14F-4D97-AF65-F5344CB8AC3E}">
        <p14:creationId xmlns:p14="http://schemas.microsoft.com/office/powerpoint/2010/main" val="4079830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28B35D-385C-4F38-AE3E-633A91D2076D}"/>
              </a:ext>
            </a:extLst>
          </p:cNvPr>
          <p:cNvSpPr>
            <a:spLocks noGrp="1"/>
          </p:cNvSpPr>
          <p:nvPr>
            <p:ph type="body" sz="quarter" idx="10"/>
          </p:nvPr>
        </p:nvSpPr>
        <p:spPr bwMode="gray">
          <a:xfrm>
            <a:off x="451877" y="1242453"/>
            <a:ext cx="11306175" cy="1410519"/>
          </a:xfrm>
        </p:spPr>
        <p:txBody>
          <a:bodyPr>
            <a:spAutoFit/>
          </a:bodyPr>
          <a:lstStyle/>
          <a:p>
            <a:pPr marL="0" indent="0">
              <a:lnSpc>
                <a:spcPct val="120000"/>
              </a:lnSpc>
              <a:spcBef>
                <a:spcPts val="0"/>
              </a:spcBef>
              <a:buNone/>
            </a:pPr>
            <a:r>
              <a:rPr lang="en-US" sz="1600" dirty="0"/>
              <a:t>MDTs established using PIM are classified into the following types:</a:t>
            </a:r>
          </a:p>
          <a:p>
            <a:pPr lvl="1">
              <a:lnSpc>
                <a:spcPct val="120000"/>
              </a:lnSpc>
              <a:spcBef>
                <a:spcPts val="0"/>
              </a:spcBef>
            </a:pPr>
            <a:r>
              <a:rPr lang="en-US" sz="1400" dirty="0"/>
              <a:t>An MDT with the multicast source as the root and group members as leaves is referred to as a shortest path tree (</a:t>
            </a:r>
            <a:r>
              <a:rPr lang="en-US" sz="1400" b="1" dirty="0">
                <a:solidFill>
                  <a:srgbClr val="EC7061"/>
                </a:solidFill>
              </a:rPr>
              <a:t>SPT</a:t>
            </a:r>
            <a:r>
              <a:rPr lang="en-US" sz="1400" dirty="0"/>
              <a:t>). </a:t>
            </a:r>
            <a:r>
              <a:rPr lang="en-US" sz="1400" b="1" dirty="0">
                <a:solidFill>
                  <a:srgbClr val="EC7061"/>
                </a:solidFill>
              </a:rPr>
              <a:t>SPTs are used in both PIM-DM and PIM-SM</a:t>
            </a:r>
            <a:r>
              <a:rPr lang="en-US" sz="1400" dirty="0"/>
              <a:t>.</a:t>
            </a:r>
          </a:p>
          <a:p>
            <a:pPr lvl="1">
              <a:lnSpc>
                <a:spcPct val="120000"/>
              </a:lnSpc>
              <a:spcBef>
                <a:spcPts val="0"/>
              </a:spcBef>
            </a:pPr>
            <a:r>
              <a:rPr lang="en-US" sz="1400" dirty="0"/>
              <a:t>An MDT with a rendezvous point (RP) as the root and group members as leaves is referred to as an </a:t>
            </a:r>
            <a:r>
              <a:rPr lang="en-US" sz="1400" b="1" dirty="0">
                <a:solidFill>
                  <a:srgbClr val="EC7061"/>
                </a:solidFill>
              </a:rPr>
              <a:t>RPT</a:t>
            </a:r>
            <a:r>
              <a:rPr lang="en-US" sz="1400" dirty="0"/>
              <a:t>. </a:t>
            </a:r>
            <a:r>
              <a:rPr lang="en-US" sz="1400" b="1" dirty="0">
                <a:solidFill>
                  <a:srgbClr val="EC7061"/>
                </a:solidFill>
              </a:rPr>
              <a:t>RPTs are used in PIM-SM</a:t>
            </a:r>
            <a:r>
              <a:rPr lang="en-US" sz="1400" dirty="0"/>
              <a:t>.</a:t>
            </a:r>
          </a:p>
        </p:txBody>
      </p:sp>
      <p:sp>
        <p:nvSpPr>
          <p:cNvPr id="2" name="Title 1">
            <a:extLst>
              <a:ext uri="{FF2B5EF4-FFF2-40B4-BE49-F238E27FC236}">
                <a16:creationId xmlns:a16="http://schemas.microsoft.com/office/drawing/2014/main" id="{298F1854-84CC-4BBC-AC13-C9789FF50715}"/>
              </a:ext>
            </a:extLst>
          </p:cNvPr>
          <p:cNvSpPr>
            <a:spLocks noGrp="1"/>
          </p:cNvSpPr>
          <p:nvPr>
            <p:ph type="title"/>
          </p:nvPr>
        </p:nvSpPr>
        <p:spPr bwMode="gray"/>
        <p:txBody>
          <a:bodyPr/>
          <a:lstStyle/>
          <a:p>
            <a:r>
              <a:rPr lang="en-US"/>
              <a:t>Classification of MDTs</a:t>
            </a:r>
          </a:p>
        </p:txBody>
      </p:sp>
      <p:sp>
        <p:nvSpPr>
          <p:cNvPr id="4" name="圆角矩形 75">
            <a:extLst>
              <a:ext uri="{FF2B5EF4-FFF2-40B4-BE49-F238E27FC236}">
                <a16:creationId xmlns:a16="http://schemas.microsoft.com/office/drawing/2014/main" id="{52DF4E86-A103-4B6A-80A3-F5AFBD8153AE}"/>
              </a:ext>
            </a:extLst>
          </p:cNvPr>
          <p:cNvSpPr/>
          <p:nvPr/>
        </p:nvSpPr>
        <p:spPr bwMode="gray">
          <a:xfrm>
            <a:off x="550606" y="2587910"/>
            <a:ext cx="5456903" cy="396000"/>
          </a:xfrm>
          <a:prstGeom prst="roundRect">
            <a:avLst>
              <a:gd name="adj" fmla="val 10604"/>
            </a:avLst>
          </a:prstGeom>
          <a:solidFill>
            <a:srgbClr val="00B0F0"/>
          </a:solidFill>
        </p:spPr>
        <p:txBody>
          <a:bodyPr wrap="square" rtlCol="0" anchor="ctr" anchorCtr="0">
            <a:noAutofit/>
          </a:bodyPr>
          <a:lstStyle/>
          <a:p>
            <a:pPr algn="ctr">
              <a:spcBef>
                <a:spcPct val="0"/>
              </a:spcBef>
              <a:spcAft>
                <a:spcPct val="0"/>
              </a:spcAft>
            </a:pPr>
            <a:r>
              <a:rPr lang="en-US" sz="1400" b="1">
                <a:solidFill>
                  <a:prstClr val="white"/>
                </a:solidFill>
                <a:latin typeface="Huawei Sans" panose="020C0503030203020204" pitchFamily="34" charset="0"/>
                <a:ea typeface="方正兰亭黑简体" panose="02000000000000000000" pitchFamily="2" charset="-122"/>
              </a:rPr>
              <a:t>SPT</a:t>
            </a:r>
          </a:p>
        </p:txBody>
      </p:sp>
      <p:sp>
        <p:nvSpPr>
          <p:cNvPr id="5" name="圆角矩形 75">
            <a:extLst>
              <a:ext uri="{FF2B5EF4-FFF2-40B4-BE49-F238E27FC236}">
                <a16:creationId xmlns:a16="http://schemas.microsoft.com/office/drawing/2014/main" id="{9C9C2CD8-389A-478B-83D8-6ECF549857BD}"/>
              </a:ext>
            </a:extLst>
          </p:cNvPr>
          <p:cNvSpPr/>
          <p:nvPr/>
        </p:nvSpPr>
        <p:spPr bwMode="gray">
          <a:xfrm>
            <a:off x="550606" y="3027687"/>
            <a:ext cx="5456903" cy="33541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6" name="Picture 2" descr="G:\做的项目\公共\扁平图标切换\更新2015_01_21\oss扁平图标库2015_01_21更新-04.png">
            <a:extLst>
              <a:ext uri="{FF2B5EF4-FFF2-40B4-BE49-F238E27FC236}">
                <a16:creationId xmlns:a16="http://schemas.microsoft.com/office/drawing/2014/main" id="{F00A5AC1-998F-4522-B55B-E74E92F60484}"/>
              </a:ext>
            </a:extLst>
          </p:cNvPr>
          <p:cNvPicPr>
            <a:picLocks noChangeArrowheads="1"/>
          </p:cNvPicPr>
          <p:nvPr/>
        </p:nvPicPr>
        <p:blipFill>
          <a:blip r:embed="rId3" cstate="print"/>
          <a:stretch>
            <a:fillRect/>
          </a:stretch>
        </p:blipFill>
        <p:spPr bwMode="gray">
          <a:xfrm>
            <a:off x="2858361" y="3609784"/>
            <a:ext cx="528117" cy="399259"/>
          </a:xfrm>
          <a:prstGeom prst="rect">
            <a:avLst/>
          </a:prstGeom>
          <a:noFill/>
        </p:spPr>
      </p:pic>
      <p:pic>
        <p:nvPicPr>
          <p:cNvPr id="7" name="图片 37" descr="交换机.png">
            <a:extLst>
              <a:ext uri="{FF2B5EF4-FFF2-40B4-BE49-F238E27FC236}">
                <a16:creationId xmlns:a16="http://schemas.microsoft.com/office/drawing/2014/main" id="{2090BD54-457C-4DF5-A132-F109EF9403A4}"/>
              </a:ext>
            </a:extLst>
          </p:cNvPr>
          <p:cNvPicPr preferRelativeResize="0">
            <a:picLocks/>
          </p:cNvPicPr>
          <p:nvPr/>
        </p:nvPicPr>
        <p:blipFill>
          <a:blip r:embed="rId4" cstate="print"/>
          <a:stretch>
            <a:fillRect/>
          </a:stretch>
        </p:blipFill>
        <p:spPr bwMode="gray">
          <a:xfrm>
            <a:off x="1594177" y="3096349"/>
            <a:ext cx="528118" cy="399421"/>
          </a:xfrm>
          <a:prstGeom prst="rect">
            <a:avLst/>
          </a:prstGeom>
        </p:spPr>
      </p:pic>
      <p:pic>
        <p:nvPicPr>
          <p:cNvPr id="8" name="Picture 2" descr="G:\做的项目\公共\扁平图标切换\更新2015_01_21\oss扁平图标库2015_01_21更新-04.png">
            <a:extLst>
              <a:ext uri="{FF2B5EF4-FFF2-40B4-BE49-F238E27FC236}">
                <a16:creationId xmlns:a16="http://schemas.microsoft.com/office/drawing/2014/main" id="{08CFBB50-BFC0-48DD-AB2F-CC9118913C5C}"/>
              </a:ext>
            </a:extLst>
          </p:cNvPr>
          <p:cNvPicPr>
            <a:picLocks noChangeArrowheads="1"/>
          </p:cNvPicPr>
          <p:nvPr/>
        </p:nvPicPr>
        <p:blipFill>
          <a:blip r:embed="rId3" cstate="print"/>
          <a:stretch>
            <a:fillRect/>
          </a:stretch>
        </p:blipFill>
        <p:spPr bwMode="gray">
          <a:xfrm>
            <a:off x="1858236" y="4324160"/>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9BF5310A-AEA9-4716-B788-0D1D396792CF}"/>
              </a:ext>
            </a:extLst>
          </p:cNvPr>
          <p:cNvPicPr>
            <a:picLocks noChangeArrowheads="1"/>
          </p:cNvPicPr>
          <p:nvPr/>
        </p:nvPicPr>
        <p:blipFill>
          <a:blip r:embed="rId3" cstate="print"/>
          <a:stretch>
            <a:fillRect/>
          </a:stretch>
        </p:blipFill>
        <p:spPr bwMode="gray">
          <a:xfrm>
            <a:off x="3858486" y="4324160"/>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id="{914C2DCC-B950-48BE-B93B-D1B3E12927AD}"/>
              </a:ext>
            </a:extLst>
          </p:cNvPr>
          <p:cNvPicPr>
            <a:picLocks noChangeArrowheads="1"/>
          </p:cNvPicPr>
          <p:nvPr/>
        </p:nvPicPr>
        <p:blipFill>
          <a:blip r:embed="rId3" cstate="print"/>
          <a:stretch>
            <a:fillRect/>
          </a:stretch>
        </p:blipFill>
        <p:spPr bwMode="gray">
          <a:xfrm>
            <a:off x="2858360" y="4996231"/>
            <a:ext cx="528117" cy="399259"/>
          </a:xfrm>
          <a:prstGeom prst="rect">
            <a:avLst/>
          </a:prstGeom>
          <a:noFill/>
        </p:spPr>
      </p:pic>
      <p:pic>
        <p:nvPicPr>
          <p:cNvPr id="11" name="图片 38" descr="PC.png">
            <a:extLst>
              <a:ext uri="{FF2B5EF4-FFF2-40B4-BE49-F238E27FC236}">
                <a16:creationId xmlns:a16="http://schemas.microsoft.com/office/drawing/2014/main" id="{8B667810-C02C-4E8D-AD8D-C3F362AE5293}"/>
              </a:ext>
            </a:extLst>
          </p:cNvPr>
          <p:cNvPicPr>
            <a:picLocks noChangeAspect="1"/>
          </p:cNvPicPr>
          <p:nvPr/>
        </p:nvPicPr>
        <p:blipFill>
          <a:blip r:embed="rId5" cstate="print"/>
          <a:stretch>
            <a:fillRect/>
          </a:stretch>
        </p:blipFill>
        <p:spPr bwMode="gray">
          <a:xfrm>
            <a:off x="2849585" y="5902776"/>
            <a:ext cx="544104" cy="385259"/>
          </a:xfrm>
          <a:prstGeom prst="rect">
            <a:avLst/>
          </a:prstGeom>
        </p:spPr>
      </p:pic>
      <p:pic>
        <p:nvPicPr>
          <p:cNvPr id="12" name="图片 38" descr="PC.png">
            <a:extLst>
              <a:ext uri="{FF2B5EF4-FFF2-40B4-BE49-F238E27FC236}">
                <a16:creationId xmlns:a16="http://schemas.microsoft.com/office/drawing/2014/main" id="{56397CA3-320B-4379-9BB9-9C9860D71FEE}"/>
              </a:ext>
            </a:extLst>
          </p:cNvPr>
          <p:cNvPicPr>
            <a:picLocks noChangeAspect="1"/>
          </p:cNvPicPr>
          <p:nvPr/>
        </p:nvPicPr>
        <p:blipFill>
          <a:blip r:embed="rId5" cstate="print"/>
          <a:stretch>
            <a:fillRect/>
          </a:stretch>
        </p:blipFill>
        <p:spPr bwMode="gray">
          <a:xfrm>
            <a:off x="5114676" y="4331160"/>
            <a:ext cx="544104" cy="385259"/>
          </a:xfrm>
          <a:prstGeom prst="rect">
            <a:avLst/>
          </a:prstGeom>
        </p:spPr>
      </p:pic>
      <p:cxnSp>
        <p:nvCxnSpPr>
          <p:cNvPr id="13" name="直接连接符 12">
            <a:extLst>
              <a:ext uri="{FF2B5EF4-FFF2-40B4-BE49-F238E27FC236}">
                <a16:creationId xmlns:a16="http://schemas.microsoft.com/office/drawing/2014/main" id="{3B044D7B-6EFB-4C7F-93CE-BC3CB6FC658A}"/>
              </a:ext>
            </a:extLst>
          </p:cNvPr>
          <p:cNvCxnSpPr>
            <a:cxnSpLocks/>
            <a:stCxn id="6" idx="1"/>
            <a:endCxn id="8" idx="0"/>
          </p:cNvCxnSpPr>
          <p:nvPr/>
        </p:nvCxnSpPr>
        <p:spPr bwMode="gray">
          <a:xfrm flipH="1">
            <a:off x="2122295" y="3809414"/>
            <a:ext cx="736066" cy="514746"/>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cxnSp>
        <p:nvCxnSpPr>
          <p:cNvPr id="16" name="直接连接符 12">
            <a:extLst>
              <a:ext uri="{FF2B5EF4-FFF2-40B4-BE49-F238E27FC236}">
                <a16:creationId xmlns:a16="http://schemas.microsoft.com/office/drawing/2014/main" id="{DE5F0092-B00A-4102-88A0-89EE650BFE55}"/>
              </a:ext>
            </a:extLst>
          </p:cNvPr>
          <p:cNvCxnSpPr>
            <a:cxnSpLocks/>
            <a:stCxn id="10" idx="1"/>
            <a:endCxn id="8" idx="2"/>
          </p:cNvCxnSpPr>
          <p:nvPr/>
        </p:nvCxnSpPr>
        <p:spPr bwMode="gray">
          <a:xfrm flipH="1" flipV="1">
            <a:off x="2122295" y="4723419"/>
            <a:ext cx="736065" cy="472442"/>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9" name="直接连接符 12">
            <a:extLst>
              <a:ext uri="{FF2B5EF4-FFF2-40B4-BE49-F238E27FC236}">
                <a16:creationId xmlns:a16="http://schemas.microsoft.com/office/drawing/2014/main" id="{E7D35634-B11C-4B5A-A7C4-22111DBA4425}"/>
              </a:ext>
            </a:extLst>
          </p:cNvPr>
          <p:cNvCxnSpPr>
            <a:cxnSpLocks/>
            <a:stCxn id="10" idx="3"/>
            <a:endCxn id="9" idx="2"/>
          </p:cNvCxnSpPr>
          <p:nvPr/>
        </p:nvCxnSpPr>
        <p:spPr bwMode="gray">
          <a:xfrm flipV="1">
            <a:off x="3386477" y="4723419"/>
            <a:ext cx="736068" cy="47244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12">
            <a:extLst>
              <a:ext uri="{FF2B5EF4-FFF2-40B4-BE49-F238E27FC236}">
                <a16:creationId xmlns:a16="http://schemas.microsoft.com/office/drawing/2014/main" id="{DBA7C966-6A5E-45BF-80B9-DEFA59C390C5}"/>
              </a:ext>
            </a:extLst>
          </p:cNvPr>
          <p:cNvCxnSpPr>
            <a:cxnSpLocks/>
            <a:stCxn id="6" idx="0"/>
            <a:endCxn id="7" idx="3"/>
          </p:cNvCxnSpPr>
          <p:nvPr/>
        </p:nvCxnSpPr>
        <p:spPr bwMode="gray">
          <a:xfrm flipH="1" flipV="1">
            <a:off x="2122295" y="3296060"/>
            <a:ext cx="1000125" cy="31372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sp>
        <p:nvSpPr>
          <p:cNvPr id="40" name="TextBox 39">
            <a:extLst>
              <a:ext uri="{FF2B5EF4-FFF2-40B4-BE49-F238E27FC236}">
                <a16:creationId xmlns:a16="http://schemas.microsoft.com/office/drawing/2014/main" id="{F75FC21D-B749-43E8-9165-AF756F583136}"/>
              </a:ext>
            </a:extLst>
          </p:cNvPr>
          <p:cNvSpPr txBox="1"/>
          <p:nvPr/>
        </p:nvSpPr>
        <p:spPr bwMode="gray">
          <a:xfrm>
            <a:off x="594052" y="3083844"/>
            <a:ext cx="994843" cy="461665"/>
          </a:xfrm>
          <a:prstGeom prst="rect">
            <a:avLst/>
          </a:prstGeom>
          <a:noFill/>
        </p:spPr>
        <p:txBody>
          <a:bodyPr wrap="square" rtlCol="0">
            <a:spAutoFit/>
          </a:bodyPr>
          <a:lstStyle/>
          <a:p>
            <a:pPr algn="ctr"/>
            <a:r>
              <a:rPr lang="en-US" sz="1200" dirty="0"/>
              <a:t>Multicast source</a:t>
            </a:r>
          </a:p>
        </p:txBody>
      </p:sp>
      <p:sp>
        <p:nvSpPr>
          <p:cNvPr id="41" name="TextBox 40">
            <a:extLst>
              <a:ext uri="{FF2B5EF4-FFF2-40B4-BE49-F238E27FC236}">
                <a16:creationId xmlns:a16="http://schemas.microsoft.com/office/drawing/2014/main" id="{34BD3210-83D1-426B-9F41-B4C4AA3D0599}"/>
              </a:ext>
            </a:extLst>
          </p:cNvPr>
          <p:cNvSpPr txBox="1"/>
          <p:nvPr/>
        </p:nvSpPr>
        <p:spPr bwMode="gray">
          <a:xfrm>
            <a:off x="1488507" y="5856731"/>
            <a:ext cx="1336696" cy="461665"/>
          </a:xfrm>
          <a:prstGeom prst="rect">
            <a:avLst/>
          </a:prstGeom>
          <a:noFill/>
        </p:spPr>
        <p:txBody>
          <a:bodyPr wrap="square" rtlCol="0">
            <a:spAutoFit/>
          </a:bodyPr>
          <a:lstStyle/>
          <a:p>
            <a:pPr algn="ctr"/>
            <a:r>
              <a:rPr lang="en-US" sz="1200" dirty="0"/>
              <a:t>Multicast group member</a:t>
            </a:r>
          </a:p>
        </p:txBody>
      </p:sp>
      <p:sp>
        <p:nvSpPr>
          <p:cNvPr id="42" name="TextBox 41">
            <a:extLst>
              <a:ext uri="{FF2B5EF4-FFF2-40B4-BE49-F238E27FC236}">
                <a16:creationId xmlns:a16="http://schemas.microsoft.com/office/drawing/2014/main" id="{2EAD7F0D-33EA-4FA7-B337-8FBCC9A0AC80}"/>
              </a:ext>
            </a:extLst>
          </p:cNvPr>
          <p:cNvSpPr txBox="1"/>
          <p:nvPr/>
        </p:nvSpPr>
        <p:spPr bwMode="gray">
          <a:xfrm>
            <a:off x="4718055" y="4752340"/>
            <a:ext cx="1337347" cy="461665"/>
          </a:xfrm>
          <a:prstGeom prst="rect">
            <a:avLst/>
          </a:prstGeom>
          <a:noFill/>
        </p:spPr>
        <p:txBody>
          <a:bodyPr wrap="square" rtlCol="0">
            <a:spAutoFit/>
          </a:bodyPr>
          <a:lstStyle/>
          <a:p>
            <a:pPr algn="ctr"/>
            <a:r>
              <a:rPr lang="en-US" sz="1200" dirty="0"/>
              <a:t>Multicast group member</a:t>
            </a:r>
          </a:p>
        </p:txBody>
      </p:sp>
      <p:cxnSp>
        <p:nvCxnSpPr>
          <p:cNvPr id="72" name="直接连接符 12">
            <a:extLst>
              <a:ext uri="{FF2B5EF4-FFF2-40B4-BE49-F238E27FC236}">
                <a16:creationId xmlns:a16="http://schemas.microsoft.com/office/drawing/2014/main" id="{BCA42570-B03A-4828-8278-1E5FF820731D}"/>
              </a:ext>
            </a:extLst>
          </p:cNvPr>
          <p:cNvCxnSpPr>
            <a:cxnSpLocks/>
            <a:stCxn id="11" idx="0"/>
            <a:endCxn id="10" idx="2"/>
          </p:cNvCxnSpPr>
          <p:nvPr/>
        </p:nvCxnSpPr>
        <p:spPr bwMode="gray">
          <a:xfrm flipV="1">
            <a:off x="3121637" y="5395490"/>
            <a:ext cx="782" cy="507286"/>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77" name="直接连接符 12">
            <a:extLst>
              <a:ext uri="{FF2B5EF4-FFF2-40B4-BE49-F238E27FC236}">
                <a16:creationId xmlns:a16="http://schemas.microsoft.com/office/drawing/2014/main" id="{84D7937A-E68C-4C25-8A59-0E34D1B7A473}"/>
              </a:ext>
            </a:extLst>
          </p:cNvPr>
          <p:cNvCxnSpPr>
            <a:cxnSpLocks/>
            <a:stCxn id="6" idx="3"/>
            <a:endCxn id="9" idx="0"/>
          </p:cNvCxnSpPr>
          <p:nvPr/>
        </p:nvCxnSpPr>
        <p:spPr bwMode="gray">
          <a:xfrm>
            <a:off x="3386478" y="3809414"/>
            <a:ext cx="736067" cy="514746"/>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cxnSp>
        <p:nvCxnSpPr>
          <p:cNvPr id="80" name="直接连接符 12">
            <a:extLst>
              <a:ext uri="{FF2B5EF4-FFF2-40B4-BE49-F238E27FC236}">
                <a16:creationId xmlns:a16="http://schemas.microsoft.com/office/drawing/2014/main" id="{DCEA71F4-A081-4418-8629-2BFD35AA7162}"/>
              </a:ext>
            </a:extLst>
          </p:cNvPr>
          <p:cNvCxnSpPr>
            <a:cxnSpLocks/>
            <a:stCxn id="9" idx="3"/>
            <a:endCxn id="12" idx="1"/>
          </p:cNvCxnSpPr>
          <p:nvPr/>
        </p:nvCxnSpPr>
        <p:spPr bwMode="gray">
          <a:xfrm>
            <a:off x="4386603" y="4523790"/>
            <a:ext cx="72807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cxnSp>
        <p:nvCxnSpPr>
          <p:cNvPr id="85" name="直接连接符 12">
            <a:extLst>
              <a:ext uri="{FF2B5EF4-FFF2-40B4-BE49-F238E27FC236}">
                <a16:creationId xmlns:a16="http://schemas.microsoft.com/office/drawing/2014/main" id="{B0BD73D2-2C20-471E-9BC0-BA41D09D895E}"/>
              </a:ext>
            </a:extLst>
          </p:cNvPr>
          <p:cNvCxnSpPr>
            <a:cxnSpLocks/>
          </p:cNvCxnSpPr>
          <p:nvPr/>
        </p:nvCxnSpPr>
        <p:spPr bwMode="gray">
          <a:xfrm>
            <a:off x="3908572" y="5863996"/>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87" name="TextBox 86">
            <a:extLst>
              <a:ext uri="{FF2B5EF4-FFF2-40B4-BE49-F238E27FC236}">
                <a16:creationId xmlns:a16="http://schemas.microsoft.com/office/drawing/2014/main" id="{EE15C263-6099-46E4-BF2B-284C44F9170E}"/>
              </a:ext>
            </a:extLst>
          </p:cNvPr>
          <p:cNvSpPr txBox="1"/>
          <p:nvPr/>
        </p:nvSpPr>
        <p:spPr bwMode="gray">
          <a:xfrm>
            <a:off x="4404765" y="5748887"/>
            <a:ext cx="1226111" cy="276999"/>
          </a:xfrm>
          <a:prstGeom prst="rect">
            <a:avLst/>
          </a:prstGeom>
          <a:noFill/>
        </p:spPr>
        <p:txBody>
          <a:bodyPr wrap="square" rtlCol="0">
            <a:spAutoFit/>
          </a:bodyPr>
          <a:lstStyle/>
          <a:p>
            <a:pPr algn="ctr"/>
            <a:r>
              <a:rPr lang="en-US" sz="1200"/>
              <a:t>SPT</a:t>
            </a:r>
          </a:p>
        </p:txBody>
      </p:sp>
      <p:sp>
        <p:nvSpPr>
          <p:cNvPr id="88" name="圆角矩形 75">
            <a:extLst>
              <a:ext uri="{FF2B5EF4-FFF2-40B4-BE49-F238E27FC236}">
                <a16:creationId xmlns:a16="http://schemas.microsoft.com/office/drawing/2014/main" id="{143041A4-3A2D-4817-9AB8-A3D62BCC14DF}"/>
              </a:ext>
            </a:extLst>
          </p:cNvPr>
          <p:cNvSpPr/>
          <p:nvPr/>
        </p:nvSpPr>
        <p:spPr bwMode="gray">
          <a:xfrm>
            <a:off x="6217769" y="2587910"/>
            <a:ext cx="5456903" cy="396000"/>
          </a:xfrm>
          <a:prstGeom prst="roundRect">
            <a:avLst>
              <a:gd name="adj" fmla="val 10604"/>
            </a:avLst>
          </a:prstGeom>
          <a:solidFill>
            <a:srgbClr val="00B0F0"/>
          </a:solidFill>
        </p:spPr>
        <p:txBody>
          <a:bodyPr wrap="square" rtlCol="0" anchor="ctr" anchorCtr="0">
            <a:noAutofit/>
          </a:bodyPr>
          <a:lstStyle/>
          <a:p>
            <a:pPr algn="ctr">
              <a:spcBef>
                <a:spcPct val="0"/>
              </a:spcBef>
              <a:spcAft>
                <a:spcPct val="0"/>
              </a:spcAft>
            </a:pPr>
            <a:r>
              <a:rPr lang="en-US" sz="1400" b="1">
                <a:solidFill>
                  <a:prstClr val="white"/>
                </a:solidFill>
                <a:latin typeface="Huawei Sans" panose="020C0503030203020204" pitchFamily="34" charset="0"/>
                <a:ea typeface="方正兰亭黑简体" panose="02000000000000000000" pitchFamily="2" charset="-122"/>
              </a:rPr>
              <a:t>RPT</a:t>
            </a:r>
          </a:p>
        </p:txBody>
      </p:sp>
      <p:sp>
        <p:nvSpPr>
          <p:cNvPr id="89" name="圆角矩形 75">
            <a:extLst>
              <a:ext uri="{FF2B5EF4-FFF2-40B4-BE49-F238E27FC236}">
                <a16:creationId xmlns:a16="http://schemas.microsoft.com/office/drawing/2014/main" id="{042A351E-3A93-4DDA-B79F-619E10A692F3}"/>
              </a:ext>
            </a:extLst>
          </p:cNvPr>
          <p:cNvSpPr/>
          <p:nvPr/>
        </p:nvSpPr>
        <p:spPr bwMode="gray">
          <a:xfrm>
            <a:off x="6217769" y="3027687"/>
            <a:ext cx="5456903" cy="33541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90" name="Picture 2" descr="G:\做的项目\公共\扁平图标切换\更新2015_01_21\oss扁平图标库2015_01_21更新-04.png">
            <a:extLst>
              <a:ext uri="{FF2B5EF4-FFF2-40B4-BE49-F238E27FC236}">
                <a16:creationId xmlns:a16="http://schemas.microsoft.com/office/drawing/2014/main" id="{08BE4C35-55CB-4CEA-9F8E-97B4B418F563}"/>
              </a:ext>
            </a:extLst>
          </p:cNvPr>
          <p:cNvPicPr>
            <a:picLocks noChangeArrowheads="1"/>
          </p:cNvPicPr>
          <p:nvPr/>
        </p:nvPicPr>
        <p:blipFill>
          <a:blip r:embed="rId3" cstate="print"/>
          <a:stretch>
            <a:fillRect/>
          </a:stretch>
        </p:blipFill>
        <p:spPr bwMode="gray">
          <a:xfrm>
            <a:off x="8525524" y="3609784"/>
            <a:ext cx="528117" cy="399259"/>
          </a:xfrm>
          <a:prstGeom prst="rect">
            <a:avLst/>
          </a:prstGeom>
          <a:noFill/>
        </p:spPr>
      </p:pic>
      <p:pic>
        <p:nvPicPr>
          <p:cNvPr id="91" name="图片 37" descr="交换机.png">
            <a:extLst>
              <a:ext uri="{FF2B5EF4-FFF2-40B4-BE49-F238E27FC236}">
                <a16:creationId xmlns:a16="http://schemas.microsoft.com/office/drawing/2014/main" id="{27CFEA7C-D3B3-49DB-A2AD-08DEDAC06DB9}"/>
              </a:ext>
            </a:extLst>
          </p:cNvPr>
          <p:cNvPicPr preferRelativeResize="0">
            <a:picLocks/>
          </p:cNvPicPr>
          <p:nvPr/>
        </p:nvPicPr>
        <p:blipFill>
          <a:blip r:embed="rId4" cstate="print"/>
          <a:stretch>
            <a:fillRect/>
          </a:stretch>
        </p:blipFill>
        <p:spPr bwMode="gray">
          <a:xfrm>
            <a:off x="7261340" y="3096349"/>
            <a:ext cx="528118" cy="399421"/>
          </a:xfrm>
          <a:prstGeom prst="rect">
            <a:avLst/>
          </a:prstGeom>
        </p:spPr>
      </p:pic>
      <p:pic>
        <p:nvPicPr>
          <p:cNvPr id="92" name="Picture 2" descr="G:\做的项目\公共\扁平图标切换\更新2015_01_21\oss扁平图标库2015_01_21更新-04.png">
            <a:extLst>
              <a:ext uri="{FF2B5EF4-FFF2-40B4-BE49-F238E27FC236}">
                <a16:creationId xmlns:a16="http://schemas.microsoft.com/office/drawing/2014/main" id="{ED1AB8B9-0A72-4BA4-B676-09F725E61153}"/>
              </a:ext>
            </a:extLst>
          </p:cNvPr>
          <p:cNvPicPr>
            <a:picLocks noChangeArrowheads="1"/>
          </p:cNvPicPr>
          <p:nvPr/>
        </p:nvPicPr>
        <p:blipFill>
          <a:blip r:embed="rId3" cstate="print"/>
          <a:stretch>
            <a:fillRect/>
          </a:stretch>
        </p:blipFill>
        <p:spPr bwMode="gray">
          <a:xfrm>
            <a:off x="7525399" y="4324160"/>
            <a:ext cx="528117" cy="399259"/>
          </a:xfrm>
          <a:prstGeom prst="rect">
            <a:avLst/>
          </a:prstGeom>
          <a:noFill/>
        </p:spPr>
      </p:pic>
      <p:pic>
        <p:nvPicPr>
          <p:cNvPr id="93" name="Picture 2" descr="G:\做的项目\公共\扁平图标切换\更新2015_01_21\oss扁平图标库2015_01_21更新-04.png">
            <a:extLst>
              <a:ext uri="{FF2B5EF4-FFF2-40B4-BE49-F238E27FC236}">
                <a16:creationId xmlns:a16="http://schemas.microsoft.com/office/drawing/2014/main" id="{A2C9D22A-17D1-4EDF-8CE3-35BCBC8AFDC5}"/>
              </a:ext>
            </a:extLst>
          </p:cNvPr>
          <p:cNvPicPr>
            <a:picLocks noChangeArrowheads="1"/>
          </p:cNvPicPr>
          <p:nvPr/>
        </p:nvPicPr>
        <p:blipFill>
          <a:blip r:embed="rId3" cstate="print"/>
          <a:stretch>
            <a:fillRect/>
          </a:stretch>
        </p:blipFill>
        <p:spPr bwMode="gray">
          <a:xfrm>
            <a:off x="9525649" y="4324160"/>
            <a:ext cx="528117" cy="399259"/>
          </a:xfrm>
          <a:prstGeom prst="rect">
            <a:avLst/>
          </a:prstGeom>
          <a:noFill/>
        </p:spPr>
      </p:pic>
      <p:pic>
        <p:nvPicPr>
          <p:cNvPr id="94" name="Picture 2" descr="G:\做的项目\公共\扁平图标切换\更新2015_01_21\oss扁平图标库2015_01_21更新-04.png">
            <a:extLst>
              <a:ext uri="{FF2B5EF4-FFF2-40B4-BE49-F238E27FC236}">
                <a16:creationId xmlns:a16="http://schemas.microsoft.com/office/drawing/2014/main" id="{51D9E15B-F41E-42F7-86E1-A2F30C633705}"/>
              </a:ext>
            </a:extLst>
          </p:cNvPr>
          <p:cNvPicPr>
            <a:picLocks noChangeArrowheads="1"/>
          </p:cNvPicPr>
          <p:nvPr/>
        </p:nvPicPr>
        <p:blipFill>
          <a:blip r:embed="rId3" cstate="print"/>
          <a:stretch>
            <a:fillRect/>
          </a:stretch>
        </p:blipFill>
        <p:spPr bwMode="gray">
          <a:xfrm>
            <a:off x="8525523" y="4996231"/>
            <a:ext cx="528117" cy="399259"/>
          </a:xfrm>
          <a:prstGeom prst="rect">
            <a:avLst/>
          </a:prstGeom>
          <a:noFill/>
        </p:spPr>
      </p:pic>
      <p:pic>
        <p:nvPicPr>
          <p:cNvPr id="95" name="图片 38" descr="PC.png">
            <a:extLst>
              <a:ext uri="{FF2B5EF4-FFF2-40B4-BE49-F238E27FC236}">
                <a16:creationId xmlns:a16="http://schemas.microsoft.com/office/drawing/2014/main" id="{08A01BFF-04A4-4241-8513-B2000C35F755}"/>
              </a:ext>
            </a:extLst>
          </p:cNvPr>
          <p:cNvPicPr>
            <a:picLocks noChangeAspect="1"/>
          </p:cNvPicPr>
          <p:nvPr/>
        </p:nvPicPr>
        <p:blipFill>
          <a:blip r:embed="rId5" cstate="print"/>
          <a:stretch>
            <a:fillRect/>
          </a:stretch>
        </p:blipFill>
        <p:spPr bwMode="gray">
          <a:xfrm>
            <a:off x="8516748" y="5902776"/>
            <a:ext cx="544104" cy="385259"/>
          </a:xfrm>
          <a:prstGeom prst="rect">
            <a:avLst/>
          </a:prstGeom>
        </p:spPr>
      </p:pic>
      <p:pic>
        <p:nvPicPr>
          <p:cNvPr id="96" name="图片 38" descr="PC.png">
            <a:extLst>
              <a:ext uri="{FF2B5EF4-FFF2-40B4-BE49-F238E27FC236}">
                <a16:creationId xmlns:a16="http://schemas.microsoft.com/office/drawing/2014/main" id="{50053D44-081F-41C8-9C6E-2C30C8065069}"/>
              </a:ext>
            </a:extLst>
          </p:cNvPr>
          <p:cNvPicPr>
            <a:picLocks noChangeAspect="1"/>
          </p:cNvPicPr>
          <p:nvPr/>
        </p:nvPicPr>
        <p:blipFill>
          <a:blip r:embed="rId5" cstate="print"/>
          <a:stretch>
            <a:fillRect/>
          </a:stretch>
        </p:blipFill>
        <p:spPr bwMode="gray">
          <a:xfrm>
            <a:off x="10781839" y="4331160"/>
            <a:ext cx="544104" cy="385259"/>
          </a:xfrm>
          <a:prstGeom prst="rect">
            <a:avLst/>
          </a:prstGeom>
        </p:spPr>
      </p:pic>
      <p:cxnSp>
        <p:nvCxnSpPr>
          <p:cNvPr id="98" name="直接连接符 12">
            <a:extLst>
              <a:ext uri="{FF2B5EF4-FFF2-40B4-BE49-F238E27FC236}">
                <a16:creationId xmlns:a16="http://schemas.microsoft.com/office/drawing/2014/main" id="{D86408D2-028F-4404-8A36-2470276F9584}"/>
              </a:ext>
            </a:extLst>
          </p:cNvPr>
          <p:cNvCxnSpPr>
            <a:cxnSpLocks/>
            <a:stCxn id="94" idx="1"/>
            <a:endCxn id="92" idx="2"/>
          </p:cNvCxnSpPr>
          <p:nvPr/>
        </p:nvCxnSpPr>
        <p:spPr bwMode="gray">
          <a:xfrm flipH="1" flipV="1">
            <a:off x="7789458" y="4723419"/>
            <a:ext cx="736065" cy="472442"/>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sp>
        <p:nvSpPr>
          <p:cNvPr id="101" name="TextBox 100">
            <a:extLst>
              <a:ext uri="{FF2B5EF4-FFF2-40B4-BE49-F238E27FC236}">
                <a16:creationId xmlns:a16="http://schemas.microsoft.com/office/drawing/2014/main" id="{61751C54-0C00-4C54-8AA4-BBA51405142E}"/>
              </a:ext>
            </a:extLst>
          </p:cNvPr>
          <p:cNvSpPr txBox="1"/>
          <p:nvPr/>
        </p:nvSpPr>
        <p:spPr bwMode="gray">
          <a:xfrm>
            <a:off x="6264661" y="3060398"/>
            <a:ext cx="1038289" cy="461665"/>
          </a:xfrm>
          <a:prstGeom prst="rect">
            <a:avLst/>
          </a:prstGeom>
          <a:noFill/>
        </p:spPr>
        <p:txBody>
          <a:bodyPr wrap="square" rtlCol="0">
            <a:spAutoFit/>
          </a:bodyPr>
          <a:lstStyle/>
          <a:p>
            <a:pPr algn="ctr"/>
            <a:r>
              <a:rPr lang="en-US" sz="1200" dirty="0"/>
              <a:t>Multicast source</a:t>
            </a:r>
          </a:p>
        </p:txBody>
      </p:sp>
      <p:sp>
        <p:nvSpPr>
          <p:cNvPr id="102" name="TextBox 101">
            <a:extLst>
              <a:ext uri="{FF2B5EF4-FFF2-40B4-BE49-F238E27FC236}">
                <a16:creationId xmlns:a16="http://schemas.microsoft.com/office/drawing/2014/main" id="{0709A960-05FF-4B90-8293-B191A6D2B940}"/>
              </a:ext>
            </a:extLst>
          </p:cNvPr>
          <p:cNvSpPr txBox="1"/>
          <p:nvPr/>
        </p:nvSpPr>
        <p:spPr bwMode="gray">
          <a:xfrm>
            <a:off x="7196071" y="5868454"/>
            <a:ext cx="1295973" cy="461665"/>
          </a:xfrm>
          <a:prstGeom prst="rect">
            <a:avLst/>
          </a:prstGeom>
          <a:noFill/>
        </p:spPr>
        <p:txBody>
          <a:bodyPr wrap="square" rtlCol="0">
            <a:spAutoFit/>
          </a:bodyPr>
          <a:lstStyle/>
          <a:p>
            <a:pPr algn="ctr"/>
            <a:r>
              <a:rPr lang="en-US" sz="1200" dirty="0"/>
              <a:t>Multicast group member</a:t>
            </a:r>
          </a:p>
        </p:txBody>
      </p:sp>
      <p:sp>
        <p:nvSpPr>
          <p:cNvPr id="103" name="TextBox 102">
            <a:extLst>
              <a:ext uri="{FF2B5EF4-FFF2-40B4-BE49-F238E27FC236}">
                <a16:creationId xmlns:a16="http://schemas.microsoft.com/office/drawing/2014/main" id="{53081FF4-A323-428D-96A9-E3CB437F25BE}"/>
              </a:ext>
            </a:extLst>
          </p:cNvPr>
          <p:cNvSpPr txBox="1"/>
          <p:nvPr/>
        </p:nvSpPr>
        <p:spPr bwMode="gray">
          <a:xfrm>
            <a:off x="10385218" y="4752340"/>
            <a:ext cx="1337347" cy="461665"/>
          </a:xfrm>
          <a:prstGeom prst="rect">
            <a:avLst/>
          </a:prstGeom>
          <a:noFill/>
        </p:spPr>
        <p:txBody>
          <a:bodyPr wrap="square" rtlCol="0">
            <a:spAutoFit/>
          </a:bodyPr>
          <a:lstStyle/>
          <a:p>
            <a:pPr algn="ctr"/>
            <a:r>
              <a:rPr lang="en-US" sz="1200" dirty="0"/>
              <a:t>Multicast group member</a:t>
            </a:r>
          </a:p>
        </p:txBody>
      </p:sp>
      <p:cxnSp>
        <p:nvCxnSpPr>
          <p:cNvPr id="104" name="直接连接符 12">
            <a:extLst>
              <a:ext uri="{FF2B5EF4-FFF2-40B4-BE49-F238E27FC236}">
                <a16:creationId xmlns:a16="http://schemas.microsoft.com/office/drawing/2014/main" id="{BBBA011C-C96F-4324-AB89-A45F8B43400A}"/>
              </a:ext>
            </a:extLst>
          </p:cNvPr>
          <p:cNvCxnSpPr>
            <a:cxnSpLocks/>
            <a:stCxn id="95" idx="0"/>
            <a:endCxn id="94" idx="2"/>
          </p:cNvCxnSpPr>
          <p:nvPr/>
        </p:nvCxnSpPr>
        <p:spPr bwMode="gray">
          <a:xfrm flipV="1">
            <a:off x="8788800" y="5395490"/>
            <a:ext cx="782" cy="507286"/>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cxnSp>
        <p:nvCxnSpPr>
          <p:cNvPr id="106" name="直接连接符 12">
            <a:extLst>
              <a:ext uri="{FF2B5EF4-FFF2-40B4-BE49-F238E27FC236}">
                <a16:creationId xmlns:a16="http://schemas.microsoft.com/office/drawing/2014/main" id="{51D45038-E7BE-427E-AE02-14D885E31EE2}"/>
              </a:ext>
            </a:extLst>
          </p:cNvPr>
          <p:cNvCxnSpPr>
            <a:cxnSpLocks/>
            <a:stCxn id="93" idx="3"/>
            <a:endCxn id="96" idx="1"/>
          </p:cNvCxnSpPr>
          <p:nvPr/>
        </p:nvCxnSpPr>
        <p:spPr bwMode="gray">
          <a:xfrm>
            <a:off x="10053766" y="4523790"/>
            <a:ext cx="728073" cy="0"/>
          </a:xfrm>
          <a:prstGeom prst="line">
            <a:avLst/>
          </a:prstGeom>
          <a:solidFill>
            <a:schemeClr val="accent1"/>
          </a:solidFill>
          <a:ln w="28575" cap="flat" cmpd="sng" algn="ctr">
            <a:solidFill>
              <a:srgbClr val="FFD17D"/>
            </a:solidFill>
            <a:prstDash val="solid"/>
            <a:round/>
            <a:headEnd type="none" w="med" len="med"/>
            <a:tailEnd type="triangle" w="med" len="med"/>
          </a:ln>
          <a:effectLst/>
        </p:spPr>
      </p:cxnSp>
      <p:cxnSp>
        <p:nvCxnSpPr>
          <p:cNvPr id="107" name="直接连接符 12">
            <a:extLst>
              <a:ext uri="{FF2B5EF4-FFF2-40B4-BE49-F238E27FC236}">
                <a16:creationId xmlns:a16="http://schemas.microsoft.com/office/drawing/2014/main" id="{9EC7E08F-43AB-4321-A0B3-D4DB0F0605FF}"/>
              </a:ext>
            </a:extLst>
          </p:cNvPr>
          <p:cNvCxnSpPr>
            <a:cxnSpLocks/>
          </p:cNvCxnSpPr>
          <p:nvPr/>
        </p:nvCxnSpPr>
        <p:spPr bwMode="gray">
          <a:xfrm>
            <a:off x="9575735" y="5863996"/>
            <a:ext cx="558653" cy="0"/>
          </a:xfrm>
          <a:prstGeom prst="line">
            <a:avLst/>
          </a:prstGeom>
          <a:solidFill>
            <a:schemeClr val="accent1"/>
          </a:solidFill>
          <a:ln w="28575" cap="flat" cmpd="sng" algn="ctr">
            <a:solidFill>
              <a:srgbClr val="FFD17D"/>
            </a:solidFill>
            <a:prstDash val="solid"/>
            <a:round/>
            <a:headEnd type="none" w="med" len="med"/>
            <a:tailEnd type="triangle" w="med" len="med"/>
          </a:ln>
          <a:effectLst/>
        </p:spPr>
      </p:cxnSp>
      <p:sp>
        <p:nvSpPr>
          <p:cNvPr id="108" name="TextBox 107">
            <a:extLst>
              <a:ext uri="{FF2B5EF4-FFF2-40B4-BE49-F238E27FC236}">
                <a16:creationId xmlns:a16="http://schemas.microsoft.com/office/drawing/2014/main" id="{4ADDD331-268A-44F3-BCEE-79E160CB186C}"/>
              </a:ext>
            </a:extLst>
          </p:cNvPr>
          <p:cNvSpPr txBox="1"/>
          <p:nvPr/>
        </p:nvSpPr>
        <p:spPr bwMode="gray">
          <a:xfrm>
            <a:off x="10071928" y="5748887"/>
            <a:ext cx="1254015" cy="276999"/>
          </a:xfrm>
          <a:prstGeom prst="rect">
            <a:avLst/>
          </a:prstGeom>
          <a:noFill/>
        </p:spPr>
        <p:txBody>
          <a:bodyPr wrap="square" rtlCol="0">
            <a:spAutoFit/>
          </a:bodyPr>
          <a:lstStyle/>
          <a:p>
            <a:pPr algn="ctr"/>
            <a:r>
              <a:rPr lang="en-US" sz="1200"/>
              <a:t>RPT</a:t>
            </a:r>
          </a:p>
        </p:txBody>
      </p:sp>
      <p:cxnSp>
        <p:nvCxnSpPr>
          <p:cNvPr id="109" name="直接连接符 12">
            <a:extLst>
              <a:ext uri="{FF2B5EF4-FFF2-40B4-BE49-F238E27FC236}">
                <a16:creationId xmlns:a16="http://schemas.microsoft.com/office/drawing/2014/main" id="{9B6F4556-3115-49E8-8D3D-DF0D9A337BC0}"/>
              </a:ext>
            </a:extLst>
          </p:cNvPr>
          <p:cNvCxnSpPr>
            <a:cxnSpLocks/>
            <a:stCxn id="91" idx="3"/>
            <a:endCxn id="90" idx="0"/>
          </p:cNvCxnSpPr>
          <p:nvPr/>
        </p:nvCxnSpPr>
        <p:spPr bwMode="gray">
          <a:xfrm>
            <a:off x="7789458" y="3296060"/>
            <a:ext cx="1000125" cy="31372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2" name="直接连接符 12">
            <a:extLst>
              <a:ext uri="{FF2B5EF4-FFF2-40B4-BE49-F238E27FC236}">
                <a16:creationId xmlns:a16="http://schemas.microsoft.com/office/drawing/2014/main" id="{E9988B70-B73A-4A12-91ED-666B5C8A05C9}"/>
              </a:ext>
            </a:extLst>
          </p:cNvPr>
          <p:cNvCxnSpPr>
            <a:cxnSpLocks/>
            <a:stCxn id="92" idx="0"/>
            <a:endCxn id="90" idx="1"/>
          </p:cNvCxnSpPr>
          <p:nvPr/>
        </p:nvCxnSpPr>
        <p:spPr bwMode="gray">
          <a:xfrm flipV="1">
            <a:off x="7789458" y="3809414"/>
            <a:ext cx="736066" cy="5147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5" name="直接连接符 12">
            <a:extLst>
              <a:ext uri="{FF2B5EF4-FFF2-40B4-BE49-F238E27FC236}">
                <a16:creationId xmlns:a16="http://schemas.microsoft.com/office/drawing/2014/main" id="{39FE97FA-B44E-47A5-BF88-5AB4B931EFFA}"/>
              </a:ext>
            </a:extLst>
          </p:cNvPr>
          <p:cNvCxnSpPr>
            <a:cxnSpLocks/>
            <a:stCxn id="93" idx="0"/>
            <a:endCxn id="90" idx="3"/>
          </p:cNvCxnSpPr>
          <p:nvPr/>
        </p:nvCxnSpPr>
        <p:spPr bwMode="gray">
          <a:xfrm flipH="1" flipV="1">
            <a:off x="9053641" y="3809414"/>
            <a:ext cx="736067" cy="5147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8" name="直接连接符 12">
            <a:extLst>
              <a:ext uri="{FF2B5EF4-FFF2-40B4-BE49-F238E27FC236}">
                <a16:creationId xmlns:a16="http://schemas.microsoft.com/office/drawing/2014/main" id="{2ADE9606-729E-492F-A11F-FF83CD86DC5C}"/>
              </a:ext>
            </a:extLst>
          </p:cNvPr>
          <p:cNvCxnSpPr>
            <a:cxnSpLocks/>
            <a:stCxn id="93" idx="2"/>
            <a:endCxn id="94" idx="3"/>
          </p:cNvCxnSpPr>
          <p:nvPr/>
        </p:nvCxnSpPr>
        <p:spPr bwMode="gray">
          <a:xfrm flipH="1">
            <a:off x="9053640" y="4723419"/>
            <a:ext cx="736068" cy="472442"/>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sp>
        <p:nvSpPr>
          <p:cNvPr id="122" name="TextBox 121">
            <a:extLst>
              <a:ext uri="{FF2B5EF4-FFF2-40B4-BE49-F238E27FC236}">
                <a16:creationId xmlns:a16="http://schemas.microsoft.com/office/drawing/2014/main" id="{1779378C-60EE-4C14-9A39-A760481867DE}"/>
              </a:ext>
            </a:extLst>
          </p:cNvPr>
          <p:cNvSpPr txBox="1"/>
          <p:nvPr/>
        </p:nvSpPr>
        <p:spPr bwMode="gray">
          <a:xfrm>
            <a:off x="7133059" y="4385289"/>
            <a:ext cx="392340" cy="276999"/>
          </a:xfrm>
          <a:prstGeom prst="rect">
            <a:avLst/>
          </a:prstGeom>
          <a:noFill/>
        </p:spPr>
        <p:txBody>
          <a:bodyPr wrap="square" rtlCol="0">
            <a:spAutoFit/>
          </a:bodyPr>
          <a:lstStyle/>
          <a:p>
            <a:pPr algn="ctr"/>
            <a:r>
              <a:rPr lang="en-US" sz="1200"/>
              <a:t>RP</a:t>
            </a:r>
          </a:p>
        </p:txBody>
      </p:sp>
      <p:graphicFrame>
        <p:nvGraphicFramePr>
          <p:cNvPr id="123" name="Table 38">
            <a:extLst>
              <a:ext uri="{FF2B5EF4-FFF2-40B4-BE49-F238E27FC236}">
                <a16:creationId xmlns:a16="http://schemas.microsoft.com/office/drawing/2014/main" id="{36C0AFCB-170C-4CB6-ADE8-25CF5752FCA8}"/>
              </a:ext>
            </a:extLst>
          </p:cNvPr>
          <p:cNvGraphicFramePr>
            <a:graphicFrameLocks noGrp="1"/>
          </p:cNvGraphicFramePr>
          <p:nvPr>
            <p:extLst>
              <p:ext uri="{D42A27DB-BD31-4B8C-83A1-F6EECF244321}">
                <p14:modId xmlns:p14="http://schemas.microsoft.com/office/powerpoint/2010/main" val="3465997811"/>
              </p:ext>
            </p:extLst>
          </p:nvPr>
        </p:nvGraphicFramePr>
        <p:xfrm>
          <a:off x="3560569" y="3074721"/>
          <a:ext cx="2376784" cy="738724"/>
        </p:xfrm>
        <a:graphic>
          <a:graphicData uri="http://schemas.openxmlformats.org/drawingml/2006/table">
            <a:tbl>
              <a:tblPr firstRow="1" bandRow="1">
                <a:tableStyleId>{72833802-FEF1-4C79-8D5D-14CF1EAF98D9}</a:tableStyleId>
              </a:tblPr>
              <a:tblGrid>
                <a:gridCol w="882250">
                  <a:extLst>
                    <a:ext uri="{9D8B030D-6E8A-4147-A177-3AD203B41FA5}">
                      <a16:colId xmlns:a16="http://schemas.microsoft.com/office/drawing/2014/main" val="2036062193"/>
                    </a:ext>
                  </a:extLst>
                </a:gridCol>
                <a:gridCol w="784221">
                  <a:extLst>
                    <a:ext uri="{9D8B030D-6E8A-4147-A177-3AD203B41FA5}">
                      <a16:colId xmlns:a16="http://schemas.microsoft.com/office/drawing/2014/main" val="3317129549"/>
                    </a:ext>
                  </a:extLst>
                </a:gridCol>
                <a:gridCol w="710313">
                  <a:extLst>
                    <a:ext uri="{9D8B030D-6E8A-4147-A177-3AD203B41FA5}">
                      <a16:colId xmlns:a16="http://schemas.microsoft.com/office/drawing/2014/main" val="1892022959"/>
                    </a:ext>
                  </a:extLst>
                </a:gridCol>
              </a:tblGrid>
              <a:tr h="312004">
                <a:tc>
                  <a:txBody>
                    <a:bodyPr/>
                    <a:lstStyle/>
                    <a:p>
                      <a:pPr algn="ctr"/>
                      <a:r>
                        <a:rPr lang="en-US" sz="1100" dirty="0"/>
                        <a:t>Multicast Information</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Outbound Interface</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312004">
                <a:tc>
                  <a:txBody>
                    <a:bodyPr/>
                    <a:lstStyle/>
                    <a:p>
                      <a:pPr algn="ctr"/>
                      <a:r>
                        <a:rPr lang="en-US" sz="1100">
                          <a:solidFill>
                            <a:schemeClr val="tx1"/>
                          </a:solidFill>
                        </a:rPr>
                        <a:t>S, G</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IF3</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t>IF1</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graphicFrame>
        <p:nvGraphicFramePr>
          <p:cNvPr id="124" name="Table 38">
            <a:extLst>
              <a:ext uri="{FF2B5EF4-FFF2-40B4-BE49-F238E27FC236}">
                <a16:creationId xmlns:a16="http://schemas.microsoft.com/office/drawing/2014/main" id="{867F7077-7792-40E1-8879-F719DC43B0C8}"/>
              </a:ext>
            </a:extLst>
          </p:cNvPr>
          <p:cNvGraphicFramePr>
            <a:graphicFrameLocks noGrp="1"/>
          </p:cNvGraphicFramePr>
          <p:nvPr>
            <p:extLst>
              <p:ext uri="{D42A27DB-BD31-4B8C-83A1-F6EECF244321}">
                <p14:modId xmlns:p14="http://schemas.microsoft.com/office/powerpoint/2010/main" val="1670193284"/>
              </p:ext>
            </p:extLst>
          </p:nvPr>
        </p:nvGraphicFramePr>
        <p:xfrm>
          <a:off x="9239454" y="3074721"/>
          <a:ext cx="2367795" cy="738724"/>
        </p:xfrm>
        <a:graphic>
          <a:graphicData uri="http://schemas.openxmlformats.org/drawingml/2006/table">
            <a:tbl>
              <a:tblPr firstRow="1" bandRow="1">
                <a:tableStyleId>{72833802-FEF1-4C79-8D5D-14CF1EAF98D9}</a:tableStyleId>
              </a:tblPr>
              <a:tblGrid>
                <a:gridCol w="878913">
                  <a:extLst>
                    <a:ext uri="{9D8B030D-6E8A-4147-A177-3AD203B41FA5}">
                      <a16:colId xmlns:a16="http://schemas.microsoft.com/office/drawing/2014/main" val="2036062193"/>
                    </a:ext>
                  </a:extLst>
                </a:gridCol>
                <a:gridCol w="781255">
                  <a:extLst>
                    <a:ext uri="{9D8B030D-6E8A-4147-A177-3AD203B41FA5}">
                      <a16:colId xmlns:a16="http://schemas.microsoft.com/office/drawing/2014/main" val="3317129549"/>
                    </a:ext>
                  </a:extLst>
                </a:gridCol>
                <a:gridCol w="707627">
                  <a:extLst>
                    <a:ext uri="{9D8B030D-6E8A-4147-A177-3AD203B41FA5}">
                      <a16:colId xmlns:a16="http://schemas.microsoft.com/office/drawing/2014/main" val="1892022959"/>
                    </a:ext>
                  </a:extLst>
                </a:gridCol>
              </a:tblGrid>
              <a:tr h="312004">
                <a:tc>
                  <a:txBody>
                    <a:bodyPr/>
                    <a:lstStyle/>
                    <a:p>
                      <a:pPr algn="ctr"/>
                      <a:r>
                        <a:rPr lang="en-US" sz="1100" dirty="0"/>
                        <a:t>Multicast Information</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Outbound Interface</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312004">
                <a:tc>
                  <a:txBody>
                    <a:bodyPr/>
                    <a:lstStyle/>
                    <a:p>
                      <a:pPr algn="ctr"/>
                      <a:r>
                        <a:rPr lang="en-US" sz="1100" dirty="0">
                          <a:solidFill>
                            <a:schemeClr val="tx1"/>
                          </a:solidFill>
                        </a:rPr>
                        <a:t>*, G</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Null</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t>IF1</a:t>
                      </a:r>
                    </a:p>
                  </a:txBody>
                  <a:tcPr marL="0" marR="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Tree>
    <p:extLst>
      <p:ext uri="{BB962C8B-B14F-4D97-AF65-F5344CB8AC3E}">
        <p14:creationId xmlns:p14="http://schemas.microsoft.com/office/powerpoint/2010/main" val="2493653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CAEE14-D536-47FB-8D00-B798B34A39CC}"/>
              </a:ext>
            </a:extLst>
          </p:cNvPr>
          <p:cNvSpPr>
            <a:spLocks noGrp="1"/>
          </p:cNvSpPr>
          <p:nvPr>
            <p:ph type="body" sz="quarter" idx="10"/>
          </p:nvPr>
        </p:nvSpPr>
        <p:spPr bwMode="gray"/>
        <p:txBody>
          <a:bodyPr>
            <a:spAutoFit/>
          </a:bodyPr>
          <a:lstStyle/>
          <a:p>
            <a:r>
              <a:rPr lang="en-US" sz="1800" dirty="0"/>
              <a:t>PIM routing entries are created using PIM to guide multicast forwarding.</a:t>
            </a:r>
          </a:p>
          <a:p>
            <a:r>
              <a:rPr lang="en-US" sz="1800" dirty="0"/>
              <a:t>There are two types of routing entries on a PIM network:</a:t>
            </a:r>
          </a:p>
          <a:p>
            <a:pPr lvl="1"/>
            <a:r>
              <a:rPr lang="en-US" sz="1600" dirty="0"/>
              <a:t>(S, G) routing entries are mainly used to establish </a:t>
            </a:r>
            <a:r>
              <a:rPr lang="en-US" sz="1600" b="1" dirty="0">
                <a:solidFill>
                  <a:srgbClr val="EC7061"/>
                </a:solidFill>
              </a:rPr>
              <a:t>SPTs</a:t>
            </a:r>
            <a:r>
              <a:rPr lang="en-US" sz="1600" dirty="0"/>
              <a:t> on a PIM-DM or PIM-SM network.</a:t>
            </a:r>
          </a:p>
          <a:p>
            <a:pPr lvl="1"/>
            <a:r>
              <a:rPr lang="en-US" sz="1600" dirty="0"/>
              <a:t>(*, G) routing entries are mainly used to establish </a:t>
            </a:r>
            <a:r>
              <a:rPr lang="en-US" sz="1600" b="1" dirty="0">
                <a:solidFill>
                  <a:srgbClr val="EC7061"/>
                </a:solidFill>
              </a:rPr>
              <a:t>RPTs</a:t>
            </a:r>
            <a:r>
              <a:rPr lang="en-US" sz="1600" dirty="0"/>
              <a:t> on a PIM-SM network. </a:t>
            </a:r>
          </a:p>
        </p:txBody>
      </p:sp>
      <p:sp>
        <p:nvSpPr>
          <p:cNvPr id="2" name="Title 1">
            <a:extLst>
              <a:ext uri="{FF2B5EF4-FFF2-40B4-BE49-F238E27FC236}">
                <a16:creationId xmlns:a16="http://schemas.microsoft.com/office/drawing/2014/main" id="{6ED60A7C-6138-4680-A06A-A3D5F9342AAE}"/>
              </a:ext>
            </a:extLst>
          </p:cNvPr>
          <p:cNvSpPr>
            <a:spLocks noGrp="1"/>
          </p:cNvSpPr>
          <p:nvPr>
            <p:ph type="title"/>
          </p:nvPr>
        </p:nvSpPr>
        <p:spPr bwMode="gray"/>
        <p:txBody>
          <a:bodyPr/>
          <a:lstStyle/>
          <a:p>
            <a:r>
              <a:rPr lang="en-US"/>
              <a:t>PIM Routing Entries</a:t>
            </a:r>
          </a:p>
        </p:txBody>
      </p:sp>
      <p:sp>
        <p:nvSpPr>
          <p:cNvPr id="4" name="Rectangle 3">
            <a:extLst>
              <a:ext uri="{FF2B5EF4-FFF2-40B4-BE49-F238E27FC236}">
                <a16:creationId xmlns:a16="http://schemas.microsoft.com/office/drawing/2014/main" id="{ECF743DB-204D-4C36-AC9D-742FC604432A}"/>
              </a:ext>
            </a:extLst>
          </p:cNvPr>
          <p:cNvSpPr/>
          <p:nvPr/>
        </p:nvSpPr>
        <p:spPr bwMode="gray">
          <a:xfrm>
            <a:off x="507414" y="3563938"/>
            <a:ext cx="5027624" cy="2556000"/>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 </a:t>
            </a:r>
            <a:r>
              <a:rPr lang="en-US" sz="1400" dirty="0">
                <a:solidFill>
                  <a:schemeClr val="tx1"/>
                </a:solidFill>
              </a:rPr>
              <a:t>(*, 239.0.0.1)</a:t>
            </a:r>
          </a:p>
          <a:p>
            <a:r>
              <a:rPr lang="en-US" sz="1400" dirty="0">
                <a:solidFill>
                  <a:schemeClr val="tx1"/>
                </a:solidFill>
              </a:rPr>
              <a:t>     Protocol: </a:t>
            </a:r>
            <a:r>
              <a:rPr lang="en-US" sz="1400" dirty="0" err="1">
                <a:solidFill>
                  <a:schemeClr val="tx1"/>
                </a:solidFill>
              </a:rPr>
              <a:t>pim-sm</a:t>
            </a:r>
            <a:r>
              <a:rPr lang="en-US" sz="1400" dirty="0">
                <a:solidFill>
                  <a:schemeClr val="tx1"/>
                </a:solidFill>
              </a:rPr>
              <a:t>, Flag:  WC       </a:t>
            </a:r>
            <a:r>
              <a:rPr lang="en-US" sz="1400" dirty="0">
                <a:solidFill>
                  <a:srgbClr val="8BC9A0"/>
                </a:solidFill>
              </a:rPr>
              <a:t>//For details about the flag description, see the remarks.</a:t>
            </a:r>
          </a:p>
          <a:p>
            <a:r>
              <a:rPr lang="en-US" sz="1400" dirty="0">
                <a:solidFill>
                  <a:schemeClr val="tx1"/>
                </a:solidFill>
              </a:rPr>
              <a:t>     </a:t>
            </a:r>
            <a:r>
              <a:rPr lang="en-US" sz="1400" dirty="0" err="1">
                <a:solidFill>
                  <a:schemeClr val="tx1"/>
                </a:solidFill>
              </a:rPr>
              <a:t>UpTime</a:t>
            </a:r>
            <a:r>
              <a:rPr lang="en-US" sz="1400" dirty="0">
                <a:solidFill>
                  <a:schemeClr val="tx1"/>
                </a:solidFill>
              </a:rPr>
              <a:t>: 02:07:35</a:t>
            </a:r>
          </a:p>
          <a:p>
            <a:r>
              <a:rPr lang="en-US" sz="1400" dirty="0">
                <a:solidFill>
                  <a:schemeClr val="tx1"/>
                </a:solidFill>
              </a:rPr>
              <a:t>     Upstream interface: NULL        </a:t>
            </a:r>
          </a:p>
          <a:p>
            <a:r>
              <a:rPr lang="en-US" sz="1400" dirty="0">
                <a:solidFill>
                  <a:schemeClr val="tx1"/>
                </a:solidFill>
              </a:rPr>
              <a:t>         Upstream neighbor: NULL</a:t>
            </a:r>
          </a:p>
          <a:p>
            <a:r>
              <a:rPr lang="en-US" sz="1400" dirty="0">
                <a:solidFill>
                  <a:schemeClr val="tx1"/>
                </a:solidFill>
              </a:rPr>
              <a:t>         RPF prime neighbor: NULL</a:t>
            </a:r>
          </a:p>
          <a:p>
            <a:r>
              <a:rPr lang="en-US" sz="1400" dirty="0">
                <a:solidFill>
                  <a:schemeClr val="tx1"/>
                </a:solidFill>
              </a:rPr>
              <a:t>     Downstream interface(s) information:</a:t>
            </a:r>
          </a:p>
          <a:p>
            <a:r>
              <a:rPr lang="en-US" sz="1400" dirty="0">
                <a:solidFill>
                  <a:schemeClr val="tx1"/>
                </a:solidFill>
              </a:rPr>
              <a:t>     Total number of </a:t>
            </a:r>
            <a:r>
              <a:rPr lang="en-US" sz="1400" dirty="0" err="1">
                <a:solidFill>
                  <a:schemeClr val="tx1"/>
                </a:solidFill>
              </a:rPr>
              <a:t>downstreams</a:t>
            </a:r>
            <a:r>
              <a:rPr lang="en-US" sz="1400" dirty="0">
                <a:solidFill>
                  <a:schemeClr val="tx1"/>
                </a:solidFill>
              </a:rPr>
              <a:t>: 1</a:t>
            </a:r>
          </a:p>
          <a:p>
            <a:r>
              <a:rPr lang="en-US" sz="1400" dirty="0">
                <a:solidFill>
                  <a:schemeClr val="tx1"/>
                </a:solidFill>
              </a:rPr>
              <a:t>         1: GigabitEthernet0/0/0</a:t>
            </a:r>
          </a:p>
          <a:p>
            <a:r>
              <a:rPr lang="en-US" sz="1400" dirty="0">
                <a:solidFill>
                  <a:schemeClr val="tx1"/>
                </a:solidFill>
              </a:rPr>
              <a:t>             Protocol: </a:t>
            </a:r>
            <a:r>
              <a:rPr lang="en-US" sz="1400" dirty="0" err="1">
                <a:solidFill>
                  <a:schemeClr val="tx1"/>
                </a:solidFill>
              </a:rPr>
              <a:t>pim-sm</a:t>
            </a:r>
            <a:r>
              <a:rPr lang="en-US" sz="1400" dirty="0">
                <a:solidFill>
                  <a:schemeClr val="tx1"/>
                </a:solidFill>
              </a:rPr>
              <a:t>, </a:t>
            </a:r>
            <a:r>
              <a:rPr lang="en-US" sz="1400" dirty="0" err="1">
                <a:solidFill>
                  <a:schemeClr val="tx1"/>
                </a:solidFill>
              </a:rPr>
              <a:t>UpTime</a:t>
            </a:r>
            <a:r>
              <a:rPr lang="en-US" sz="1400" dirty="0">
                <a:solidFill>
                  <a:schemeClr val="tx1"/>
                </a:solidFill>
              </a:rPr>
              <a:t>: 02:07:35, Expires: -</a:t>
            </a:r>
          </a:p>
        </p:txBody>
      </p:sp>
      <p:sp>
        <p:nvSpPr>
          <p:cNvPr id="5" name="Rectangle 4">
            <a:extLst>
              <a:ext uri="{FF2B5EF4-FFF2-40B4-BE49-F238E27FC236}">
                <a16:creationId xmlns:a16="http://schemas.microsoft.com/office/drawing/2014/main" id="{46925DFB-F1A4-42E7-B9F8-C1C58954A125}"/>
              </a:ext>
            </a:extLst>
          </p:cNvPr>
          <p:cNvSpPr/>
          <p:nvPr/>
        </p:nvSpPr>
        <p:spPr bwMode="gray">
          <a:xfrm>
            <a:off x="7042387" y="3567113"/>
            <a:ext cx="4715666" cy="2556000"/>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 </a:t>
            </a:r>
            <a:r>
              <a:rPr lang="en-US" sz="1400" dirty="0">
                <a:solidFill>
                  <a:schemeClr val="tx1"/>
                </a:solidFill>
              </a:rPr>
              <a:t>(1.1.1.1, 239.0.0.1)</a:t>
            </a:r>
          </a:p>
          <a:p>
            <a:r>
              <a:rPr lang="en-US" sz="1400" dirty="0">
                <a:solidFill>
                  <a:schemeClr val="tx1"/>
                </a:solidFill>
              </a:rPr>
              <a:t>     Protocol: </a:t>
            </a:r>
            <a:r>
              <a:rPr lang="en-US" sz="1400" dirty="0" err="1">
                <a:solidFill>
                  <a:schemeClr val="tx1"/>
                </a:solidFill>
              </a:rPr>
              <a:t>pim-dm</a:t>
            </a:r>
            <a:r>
              <a:rPr lang="en-US" sz="1400" dirty="0">
                <a:solidFill>
                  <a:schemeClr val="tx1"/>
                </a:solidFill>
              </a:rPr>
              <a:t>, Flag: ACT </a:t>
            </a:r>
          </a:p>
          <a:p>
            <a:r>
              <a:rPr lang="en-US" sz="1400" dirty="0">
                <a:solidFill>
                  <a:schemeClr val="tx1"/>
                </a:solidFill>
              </a:rPr>
              <a:t>     </a:t>
            </a:r>
            <a:r>
              <a:rPr lang="en-US" sz="1400" dirty="0" err="1">
                <a:solidFill>
                  <a:schemeClr val="tx1"/>
                </a:solidFill>
              </a:rPr>
              <a:t>UpTime</a:t>
            </a:r>
            <a:r>
              <a:rPr lang="en-US" sz="1400" dirty="0">
                <a:solidFill>
                  <a:schemeClr val="tx1"/>
                </a:solidFill>
              </a:rPr>
              <a:t>: 02:10:27</a:t>
            </a:r>
          </a:p>
          <a:p>
            <a:r>
              <a:rPr lang="en-US" sz="1400" dirty="0">
                <a:solidFill>
                  <a:schemeClr val="tx1"/>
                </a:solidFill>
              </a:rPr>
              <a:t>     Upstream interface: GigabitEthernet0/0/2</a:t>
            </a:r>
          </a:p>
          <a:p>
            <a:r>
              <a:rPr lang="en-US" sz="1400" dirty="0">
                <a:solidFill>
                  <a:schemeClr val="tx1"/>
                </a:solidFill>
              </a:rPr>
              <a:t>         Upstream neighbor: 10.0.12.2</a:t>
            </a:r>
          </a:p>
          <a:p>
            <a:r>
              <a:rPr lang="en-US" sz="1400" dirty="0">
                <a:solidFill>
                  <a:schemeClr val="tx1"/>
                </a:solidFill>
              </a:rPr>
              <a:t>         RPF prime neighbor: 10.0.12.2</a:t>
            </a:r>
          </a:p>
          <a:p>
            <a:r>
              <a:rPr lang="en-US" sz="1400" dirty="0">
                <a:solidFill>
                  <a:schemeClr val="tx1"/>
                </a:solidFill>
              </a:rPr>
              <a:t>     Downstream interface(s) information:</a:t>
            </a:r>
          </a:p>
          <a:p>
            <a:r>
              <a:rPr lang="en-US" sz="1400" dirty="0">
                <a:solidFill>
                  <a:schemeClr val="tx1"/>
                </a:solidFill>
              </a:rPr>
              <a:t>     Total number of </a:t>
            </a:r>
            <a:r>
              <a:rPr lang="en-US" sz="1400" dirty="0" err="1">
                <a:solidFill>
                  <a:schemeClr val="tx1"/>
                </a:solidFill>
              </a:rPr>
              <a:t>downstreams</a:t>
            </a:r>
            <a:r>
              <a:rPr lang="en-US" sz="1400" dirty="0">
                <a:solidFill>
                  <a:schemeClr val="tx1"/>
                </a:solidFill>
              </a:rPr>
              <a:t>: 1</a:t>
            </a:r>
          </a:p>
          <a:p>
            <a:r>
              <a:rPr lang="en-US" sz="1400" dirty="0">
                <a:solidFill>
                  <a:schemeClr val="tx1"/>
                </a:solidFill>
              </a:rPr>
              <a:t>         1: GigabitEthernet0/0/0</a:t>
            </a:r>
          </a:p>
          <a:p>
            <a:r>
              <a:rPr lang="en-US" sz="1400" dirty="0">
                <a:solidFill>
                  <a:schemeClr val="tx1"/>
                </a:solidFill>
              </a:rPr>
              <a:t>             Protocol: </a:t>
            </a:r>
            <a:r>
              <a:rPr lang="en-US" sz="1400" dirty="0" err="1">
                <a:solidFill>
                  <a:schemeClr val="tx1"/>
                </a:solidFill>
              </a:rPr>
              <a:t>pim-sm</a:t>
            </a:r>
            <a:r>
              <a:rPr lang="en-US" sz="1400" dirty="0">
                <a:solidFill>
                  <a:schemeClr val="tx1"/>
                </a:solidFill>
              </a:rPr>
              <a:t>, </a:t>
            </a:r>
            <a:r>
              <a:rPr lang="en-US" sz="1400" dirty="0" err="1">
                <a:solidFill>
                  <a:schemeClr val="tx1"/>
                </a:solidFill>
              </a:rPr>
              <a:t>UpTime</a:t>
            </a:r>
            <a:r>
              <a:rPr lang="en-US" sz="1400" dirty="0">
                <a:solidFill>
                  <a:schemeClr val="tx1"/>
                </a:solidFill>
              </a:rPr>
              <a:t>: 02:10:27, Expires:  - </a:t>
            </a:r>
          </a:p>
        </p:txBody>
      </p:sp>
      <p:sp>
        <p:nvSpPr>
          <p:cNvPr id="6" name="Rectangle 5">
            <a:extLst>
              <a:ext uri="{FF2B5EF4-FFF2-40B4-BE49-F238E27FC236}">
                <a16:creationId xmlns:a16="http://schemas.microsoft.com/office/drawing/2014/main" id="{F4362E75-0893-420A-AD0E-962EE8584619}"/>
              </a:ext>
            </a:extLst>
          </p:cNvPr>
          <p:cNvSpPr/>
          <p:nvPr/>
        </p:nvSpPr>
        <p:spPr bwMode="gray">
          <a:xfrm>
            <a:off x="507414" y="3313811"/>
            <a:ext cx="2520000"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PIM (*, G) routing entry</a:t>
            </a:r>
          </a:p>
        </p:txBody>
      </p:sp>
      <p:sp>
        <p:nvSpPr>
          <p:cNvPr id="7" name="Rectangle 6">
            <a:extLst>
              <a:ext uri="{FF2B5EF4-FFF2-40B4-BE49-F238E27FC236}">
                <a16:creationId xmlns:a16="http://schemas.microsoft.com/office/drawing/2014/main" id="{A2B68486-A6CF-4BAF-8B37-13FDED45F827}"/>
              </a:ext>
            </a:extLst>
          </p:cNvPr>
          <p:cNvSpPr/>
          <p:nvPr/>
        </p:nvSpPr>
        <p:spPr bwMode="gray">
          <a:xfrm>
            <a:off x="7042384" y="3316986"/>
            <a:ext cx="2520000"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PIM (S, G) routing entry</a:t>
            </a:r>
          </a:p>
        </p:txBody>
      </p:sp>
      <p:sp>
        <p:nvSpPr>
          <p:cNvPr id="8" name="Arrow: Right 7">
            <a:extLst>
              <a:ext uri="{FF2B5EF4-FFF2-40B4-BE49-F238E27FC236}">
                <a16:creationId xmlns:a16="http://schemas.microsoft.com/office/drawing/2014/main" id="{65280260-289A-4674-8BDC-AB0DCE9F5FDE}"/>
              </a:ext>
            </a:extLst>
          </p:cNvPr>
          <p:cNvSpPr/>
          <p:nvPr/>
        </p:nvSpPr>
        <p:spPr bwMode="gray">
          <a:xfrm>
            <a:off x="5481965" y="4149236"/>
            <a:ext cx="1613493" cy="1003212"/>
          </a:xfrm>
          <a:prstGeom prst="rightArrow">
            <a:avLst>
              <a:gd name="adj1" fmla="val 50000"/>
              <a:gd name="adj2" fmla="val 36364"/>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tx1"/>
                </a:solidFill>
              </a:rPr>
              <a:t>Traffic-triggered creation</a:t>
            </a:r>
          </a:p>
        </p:txBody>
      </p:sp>
    </p:spTree>
    <p:extLst>
      <p:ext uri="{BB962C8B-B14F-4D97-AF65-F5344CB8AC3E}">
        <p14:creationId xmlns:p14="http://schemas.microsoft.com/office/powerpoint/2010/main" val="1382660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CAEE14-D536-47FB-8D00-B798B34A39CC}"/>
              </a:ext>
            </a:extLst>
          </p:cNvPr>
          <p:cNvSpPr>
            <a:spLocks noGrp="1"/>
          </p:cNvSpPr>
          <p:nvPr>
            <p:ph type="body" sz="quarter" idx="10"/>
          </p:nvPr>
        </p:nvSpPr>
        <p:spPr bwMode="gray"/>
        <p:txBody>
          <a:bodyPr/>
          <a:lstStyle/>
          <a:p>
            <a:r>
              <a:rPr lang="en-US" sz="1800" dirty="0"/>
              <a:t>PIM routing entries are created using PIM to guide multicast forwarding.</a:t>
            </a:r>
          </a:p>
          <a:p>
            <a:r>
              <a:rPr lang="en-US" sz="1800" dirty="0"/>
              <a:t>There are two types of routing entries on a PIM network:</a:t>
            </a:r>
          </a:p>
          <a:p>
            <a:pPr lvl="1"/>
            <a:r>
              <a:rPr lang="en-US" sz="1600" dirty="0"/>
              <a:t>(S, G) routing entries are mainly used to establish </a:t>
            </a:r>
            <a:r>
              <a:rPr lang="en-US" sz="1600" b="1" dirty="0">
                <a:solidFill>
                  <a:srgbClr val="EC7061"/>
                </a:solidFill>
              </a:rPr>
              <a:t>SPTs</a:t>
            </a:r>
            <a:r>
              <a:rPr lang="en-US" sz="1600" dirty="0"/>
              <a:t> on a PIM-DM or PIM-SM network.</a:t>
            </a:r>
          </a:p>
          <a:p>
            <a:pPr lvl="1"/>
            <a:r>
              <a:rPr lang="en-US" sz="1600" dirty="0"/>
              <a:t>(*, G) routing entries are mainly used to establish </a:t>
            </a:r>
            <a:r>
              <a:rPr lang="en-US" sz="1600" b="1" dirty="0">
                <a:solidFill>
                  <a:srgbClr val="EC7061"/>
                </a:solidFill>
              </a:rPr>
              <a:t>RPTs</a:t>
            </a:r>
            <a:r>
              <a:rPr lang="en-US" sz="1600" dirty="0"/>
              <a:t> on a PIM-SM network.</a:t>
            </a:r>
          </a:p>
        </p:txBody>
      </p:sp>
      <p:sp>
        <p:nvSpPr>
          <p:cNvPr id="2" name="Title 1">
            <a:extLst>
              <a:ext uri="{FF2B5EF4-FFF2-40B4-BE49-F238E27FC236}">
                <a16:creationId xmlns:a16="http://schemas.microsoft.com/office/drawing/2014/main" id="{6ED60A7C-6138-4680-A06A-A3D5F9342AAE}"/>
              </a:ext>
            </a:extLst>
          </p:cNvPr>
          <p:cNvSpPr>
            <a:spLocks noGrp="1"/>
          </p:cNvSpPr>
          <p:nvPr>
            <p:ph type="title"/>
          </p:nvPr>
        </p:nvSpPr>
        <p:spPr bwMode="gray"/>
        <p:txBody>
          <a:bodyPr/>
          <a:lstStyle/>
          <a:p>
            <a:r>
              <a:rPr lang="en-US"/>
              <a:t>PIM Routing Entries</a:t>
            </a:r>
          </a:p>
        </p:txBody>
      </p:sp>
      <p:sp>
        <p:nvSpPr>
          <p:cNvPr id="4" name="Rectangle 3">
            <a:extLst>
              <a:ext uri="{FF2B5EF4-FFF2-40B4-BE49-F238E27FC236}">
                <a16:creationId xmlns:a16="http://schemas.microsoft.com/office/drawing/2014/main" id="{ECF743DB-204D-4C36-AC9D-742FC604432A}"/>
              </a:ext>
            </a:extLst>
          </p:cNvPr>
          <p:cNvSpPr/>
          <p:nvPr/>
        </p:nvSpPr>
        <p:spPr bwMode="gray">
          <a:xfrm>
            <a:off x="507414" y="3563938"/>
            <a:ext cx="4824000" cy="2340000"/>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 </a:t>
            </a:r>
            <a:r>
              <a:rPr lang="en-US" sz="1400" dirty="0">
                <a:solidFill>
                  <a:schemeClr val="tx1"/>
                </a:solidFill>
              </a:rPr>
              <a:t>(*, 239.0.0.1)</a:t>
            </a:r>
          </a:p>
          <a:p>
            <a:r>
              <a:rPr lang="en-US" sz="1400" dirty="0">
                <a:solidFill>
                  <a:schemeClr val="tx1"/>
                </a:solidFill>
              </a:rPr>
              <a:t>     Protocol: </a:t>
            </a:r>
            <a:r>
              <a:rPr lang="en-US" sz="1400" dirty="0" err="1">
                <a:solidFill>
                  <a:schemeClr val="tx1"/>
                </a:solidFill>
              </a:rPr>
              <a:t>pim-dm</a:t>
            </a:r>
            <a:r>
              <a:rPr lang="en-US" sz="1400" dirty="0">
                <a:solidFill>
                  <a:schemeClr val="tx1"/>
                </a:solidFill>
              </a:rPr>
              <a:t>, Flag: WC </a:t>
            </a:r>
          </a:p>
          <a:p>
            <a:r>
              <a:rPr lang="en-US" sz="1400" dirty="0">
                <a:solidFill>
                  <a:schemeClr val="tx1"/>
                </a:solidFill>
              </a:rPr>
              <a:t>     </a:t>
            </a:r>
            <a:r>
              <a:rPr lang="en-US" sz="1400" dirty="0" err="1">
                <a:solidFill>
                  <a:schemeClr val="tx1"/>
                </a:solidFill>
              </a:rPr>
              <a:t>UpTime</a:t>
            </a:r>
            <a:r>
              <a:rPr lang="en-US" sz="1400" dirty="0">
                <a:solidFill>
                  <a:schemeClr val="tx1"/>
                </a:solidFill>
              </a:rPr>
              <a:t>: 02:07:35</a:t>
            </a:r>
          </a:p>
          <a:p>
            <a:r>
              <a:rPr lang="en-US" sz="1400" dirty="0">
                <a:solidFill>
                  <a:schemeClr val="tx1"/>
                </a:solidFill>
              </a:rPr>
              <a:t>     Upstream interface: NULL</a:t>
            </a:r>
          </a:p>
          <a:p>
            <a:r>
              <a:rPr lang="en-US" sz="1400" dirty="0">
                <a:solidFill>
                  <a:schemeClr val="tx1"/>
                </a:solidFill>
              </a:rPr>
              <a:t>         Upstream neighbor: NULL</a:t>
            </a:r>
          </a:p>
          <a:p>
            <a:r>
              <a:rPr lang="en-US" sz="1400" dirty="0">
                <a:solidFill>
                  <a:schemeClr val="tx1"/>
                </a:solidFill>
              </a:rPr>
              <a:t>         RPF prime neighbor: NULL</a:t>
            </a:r>
          </a:p>
          <a:p>
            <a:r>
              <a:rPr lang="en-US" sz="1400" dirty="0">
                <a:solidFill>
                  <a:schemeClr val="tx1"/>
                </a:solidFill>
              </a:rPr>
              <a:t>     Downstream interface(s) information:</a:t>
            </a:r>
          </a:p>
          <a:p>
            <a:r>
              <a:rPr lang="en-US" sz="1400" dirty="0">
                <a:solidFill>
                  <a:schemeClr val="tx1"/>
                </a:solidFill>
              </a:rPr>
              <a:t>     Total number of </a:t>
            </a:r>
            <a:r>
              <a:rPr lang="en-US" sz="1400" dirty="0" err="1">
                <a:solidFill>
                  <a:schemeClr val="tx1"/>
                </a:solidFill>
              </a:rPr>
              <a:t>downstreams</a:t>
            </a:r>
            <a:r>
              <a:rPr lang="en-US" sz="1400" dirty="0">
                <a:solidFill>
                  <a:schemeClr val="tx1"/>
                </a:solidFill>
              </a:rPr>
              <a:t>: 1</a:t>
            </a:r>
          </a:p>
          <a:p>
            <a:r>
              <a:rPr lang="en-US" sz="1400" dirty="0">
                <a:solidFill>
                  <a:schemeClr val="tx1"/>
                </a:solidFill>
              </a:rPr>
              <a:t>         1: GigabitEthernet0/0/0</a:t>
            </a:r>
          </a:p>
          <a:p>
            <a:r>
              <a:rPr lang="en-US" sz="1400" dirty="0">
                <a:solidFill>
                  <a:schemeClr val="tx1"/>
                </a:solidFill>
              </a:rPr>
              <a:t>             Protocol: </a:t>
            </a:r>
            <a:r>
              <a:rPr lang="en-US" sz="1400" dirty="0" err="1">
                <a:solidFill>
                  <a:schemeClr val="tx1"/>
                </a:solidFill>
              </a:rPr>
              <a:t>igmp</a:t>
            </a:r>
            <a:r>
              <a:rPr lang="en-US" sz="1400" dirty="0">
                <a:solidFill>
                  <a:schemeClr val="tx1"/>
                </a:solidFill>
              </a:rPr>
              <a:t>, </a:t>
            </a:r>
            <a:r>
              <a:rPr lang="en-US" sz="1400" dirty="0" err="1">
                <a:solidFill>
                  <a:schemeClr val="tx1"/>
                </a:solidFill>
              </a:rPr>
              <a:t>UpTime</a:t>
            </a:r>
            <a:r>
              <a:rPr lang="en-US" sz="1400" dirty="0">
                <a:solidFill>
                  <a:schemeClr val="tx1"/>
                </a:solidFill>
              </a:rPr>
              <a:t>: 02:07:35, Expires: never</a:t>
            </a:r>
          </a:p>
        </p:txBody>
      </p:sp>
      <p:sp>
        <p:nvSpPr>
          <p:cNvPr id="5" name="Rectangle 4">
            <a:extLst>
              <a:ext uri="{FF2B5EF4-FFF2-40B4-BE49-F238E27FC236}">
                <a16:creationId xmlns:a16="http://schemas.microsoft.com/office/drawing/2014/main" id="{46925DFB-F1A4-42E7-B9F8-C1C58954A125}"/>
              </a:ext>
            </a:extLst>
          </p:cNvPr>
          <p:cNvSpPr/>
          <p:nvPr/>
        </p:nvSpPr>
        <p:spPr bwMode="gray">
          <a:xfrm>
            <a:off x="6948602" y="3567113"/>
            <a:ext cx="4770873" cy="2340000"/>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 </a:t>
            </a:r>
            <a:r>
              <a:rPr lang="en-US" sz="1400" dirty="0">
                <a:solidFill>
                  <a:schemeClr val="tx1"/>
                </a:solidFill>
              </a:rPr>
              <a:t>(1.1.1.1, 239.0.0.1)</a:t>
            </a:r>
          </a:p>
          <a:p>
            <a:r>
              <a:rPr lang="en-US" sz="1400" dirty="0">
                <a:solidFill>
                  <a:schemeClr val="tx1"/>
                </a:solidFill>
              </a:rPr>
              <a:t>     Protocol: </a:t>
            </a:r>
            <a:r>
              <a:rPr lang="en-US" sz="1400" dirty="0" err="1">
                <a:solidFill>
                  <a:schemeClr val="tx1"/>
                </a:solidFill>
              </a:rPr>
              <a:t>pim-dm</a:t>
            </a:r>
            <a:r>
              <a:rPr lang="en-US" sz="1400" dirty="0">
                <a:solidFill>
                  <a:schemeClr val="tx1"/>
                </a:solidFill>
              </a:rPr>
              <a:t>, Flag: ACT </a:t>
            </a:r>
          </a:p>
          <a:p>
            <a:r>
              <a:rPr lang="en-US" sz="1400" dirty="0">
                <a:solidFill>
                  <a:schemeClr val="tx1"/>
                </a:solidFill>
              </a:rPr>
              <a:t>     </a:t>
            </a:r>
            <a:r>
              <a:rPr lang="en-US" sz="1400" dirty="0" err="1">
                <a:solidFill>
                  <a:schemeClr val="tx1"/>
                </a:solidFill>
              </a:rPr>
              <a:t>UpTime</a:t>
            </a:r>
            <a:r>
              <a:rPr lang="en-US" sz="1400" dirty="0">
                <a:solidFill>
                  <a:schemeClr val="tx1"/>
                </a:solidFill>
              </a:rPr>
              <a:t>: 00:00:27</a:t>
            </a:r>
          </a:p>
          <a:p>
            <a:r>
              <a:rPr lang="en-US" sz="1400" dirty="0">
                <a:solidFill>
                  <a:schemeClr val="tx1"/>
                </a:solidFill>
              </a:rPr>
              <a:t>     Upstream interface: GigabitEthernet0/0/2</a:t>
            </a:r>
          </a:p>
          <a:p>
            <a:r>
              <a:rPr lang="en-US" sz="1400" dirty="0">
                <a:solidFill>
                  <a:schemeClr val="tx1"/>
                </a:solidFill>
              </a:rPr>
              <a:t>         Upstream neighbor: 10.0.12.2</a:t>
            </a:r>
          </a:p>
          <a:p>
            <a:r>
              <a:rPr lang="en-US" sz="1400" dirty="0">
                <a:solidFill>
                  <a:schemeClr val="tx1"/>
                </a:solidFill>
              </a:rPr>
              <a:t>         RPF prime neighbor: 10.0.12.2</a:t>
            </a:r>
          </a:p>
          <a:p>
            <a:r>
              <a:rPr lang="en-US" sz="1400" dirty="0">
                <a:solidFill>
                  <a:schemeClr val="tx1"/>
                </a:solidFill>
              </a:rPr>
              <a:t>     Downstream interface(s) information:</a:t>
            </a:r>
          </a:p>
          <a:p>
            <a:r>
              <a:rPr lang="en-US" sz="1400" dirty="0">
                <a:solidFill>
                  <a:schemeClr val="tx1"/>
                </a:solidFill>
              </a:rPr>
              <a:t>     Total number of </a:t>
            </a:r>
            <a:r>
              <a:rPr lang="en-US" sz="1400" dirty="0" err="1">
                <a:solidFill>
                  <a:schemeClr val="tx1"/>
                </a:solidFill>
              </a:rPr>
              <a:t>downstreams</a:t>
            </a:r>
            <a:r>
              <a:rPr lang="en-US" sz="1400" dirty="0">
                <a:solidFill>
                  <a:schemeClr val="tx1"/>
                </a:solidFill>
              </a:rPr>
              <a:t>: 1</a:t>
            </a:r>
          </a:p>
          <a:p>
            <a:r>
              <a:rPr lang="en-US" sz="1400" dirty="0">
                <a:solidFill>
                  <a:schemeClr val="tx1"/>
                </a:solidFill>
              </a:rPr>
              <a:t>         1: GigabitEthernet0/0/0</a:t>
            </a:r>
          </a:p>
          <a:p>
            <a:r>
              <a:rPr lang="en-US" sz="1400" dirty="0">
                <a:solidFill>
                  <a:schemeClr val="tx1"/>
                </a:solidFill>
              </a:rPr>
              <a:t>             Protocol: </a:t>
            </a:r>
            <a:r>
              <a:rPr lang="en-US" sz="1400" dirty="0" err="1">
                <a:solidFill>
                  <a:schemeClr val="tx1"/>
                </a:solidFill>
              </a:rPr>
              <a:t>pim-dm</a:t>
            </a:r>
            <a:r>
              <a:rPr lang="en-US" sz="1400" dirty="0">
                <a:solidFill>
                  <a:schemeClr val="tx1"/>
                </a:solidFill>
              </a:rPr>
              <a:t>, </a:t>
            </a:r>
            <a:r>
              <a:rPr lang="en-US" sz="1400" dirty="0" err="1">
                <a:solidFill>
                  <a:schemeClr val="tx1"/>
                </a:solidFill>
              </a:rPr>
              <a:t>UpTime</a:t>
            </a:r>
            <a:r>
              <a:rPr lang="en-US" sz="1400" dirty="0">
                <a:solidFill>
                  <a:schemeClr val="tx1"/>
                </a:solidFill>
              </a:rPr>
              <a:t>: 00:00:27, Expires:  - </a:t>
            </a:r>
          </a:p>
        </p:txBody>
      </p:sp>
      <p:sp>
        <p:nvSpPr>
          <p:cNvPr id="6" name="Rectangle 5">
            <a:extLst>
              <a:ext uri="{FF2B5EF4-FFF2-40B4-BE49-F238E27FC236}">
                <a16:creationId xmlns:a16="http://schemas.microsoft.com/office/drawing/2014/main" id="{F4362E75-0893-420A-AD0E-962EE8584619}"/>
              </a:ext>
            </a:extLst>
          </p:cNvPr>
          <p:cNvSpPr/>
          <p:nvPr/>
        </p:nvSpPr>
        <p:spPr bwMode="gray">
          <a:xfrm>
            <a:off x="507414" y="3313811"/>
            <a:ext cx="2520000"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PIM (*, G) routing entry</a:t>
            </a:r>
          </a:p>
        </p:txBody>
      </p:sp>
      <p:sp>
        <p:nvSpPr>
          <p:cNvPr id="7" name="Rectangle 6">
            <a:extLst>
              <a:ext uri="{FF2B5EF4-FFF2-40B4-BE49-F238E27FC236}">
                <a16:creationId xmlns:a16="http://schemas.microsoft.com/office/drawing/2014/main" id="{A2B68486-A6CF-4BAF-8B37-13FDED45F827}"/>
              </a:ext>
            </a:extLst>
          </p:cNvPr>
          <p:cNvSpPr/>
          <p:nvPr/>
        </p:nvSpPr>
        <p:spPr bwMode="gray">
          <a:xfrm>
            <a:off x="6948600" y="3316986"/>
            <a:ext cx="2520000"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PIM (S, G) routing entry</a:t>
            </a:r>
          </a:p>
        </p:txBody>
      </p:sp>
      <p:sp>
        <p:nvSpPr>
          <p:cNvPr id="8" name="Arrow: Right 7">
            <a:extLst>
              <a:ext uri="{FF2B5EF4-FFF2-40B4-BE49-F238E27FC236}">
                <a16:creationId xmlns:a16="http://schemas.microsoft.com/office/drawing/2014/main" id="{65280260-289A-4674-8BDC-AB0DCE9F5FDE}"/>
              </a:ext>
            </a:extLst>
          </p:cNvPr>
          <p:cNvSpPr/>
          <p:nvPr/>
        </p:nvSpPr>
        <p:spPr bwMode="gray">
          <a:xfrm>
            <a:off x="5366244" y="4067175"/>
            <a:ext cx="1548000" cy="1003212"/>
          </a:xfrm>
          <a:prstGeom prst="rightArrow">
            <a:avLst>
              <a:gd name="adj1" fmla="val 50000"/>
              <a:gd name="adj2" fmla="val 36364"/>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a:solidFill>
                  <a:schemeClr val="tx1"/>
                </a:solidFill>
              </a:rPr>
              <a:t>Traffic-triggered creation</a:t>
            </a:r>
          </a:p>
        </p:txBody>
      </p:sp>
    </p:spTree>
    <p:extLst>
      <p:ext uri="{BB962C8B-B14F-4D97-AF65-F5344CB8AC3E}">
        <p14:creationId xmlns:p14="http://schemas.microsoft.com/office/powerpoint/2010/main" val="460332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BFB9C3-5BE3-4B15-8CD6-F9A1DB371DB1}"/>
              </a:ext>
            </a:extLst>
          </p:cNvPr>
          <p:cNvSpPr>
            <a:spLocks noGrp="1"/>
          </p:cNvSpPr>
          <p:nvPr>
            <p:ph type="body" sz="quarter" idx="10"/>
          </p:nvPr>
        </p:nvSpPr>
        <p:spPr bwMode="gray"/>
        <p:txBody>
          <a:bodyPr/>
          <a:lstStyle/>
          <a:p>
            <a:r>
              <a:rPr lang="en-US" sz="1800"/>
              <a:t>On different multicast routers, multicast routing entries are summarized based on different entries.</a:t>
            </a:r>
          </a:p>
          <a:p>
            <a:pPr lvl="1"/>
            <a:r>
              <a:rPr lang="en-US" sz="1600"/>
              <a:t>Multicast routing entries of the last-hop router are mainly generated </a:t>
            </a:r>
            <a:r>
              <a:rPr lang="en-US" sz="1600">
                <a:solidFill>
                  <a:srgbClr val="EC7061"/>
                </a:solidFill>
                <a:latin typeface="+mn-lt"/>
                <a:ea typeface="+mn-ea"/>
              </a:rPr>
              <a:t>based on PIM routing entries</a:t>
            </a:r>
            <a:r>
              <a:rPr lang="en-US" sz="1600"/>
              <a:t>, IGMP group entries, and IGMP routing entries.</a:t>
            </a:r>
          </a:p>
          <a:p>
            <a:pPr lvl="1"/>
            <a:r>
              <a:rPr lang="en-US" sz="1600"/>
              <a:t>Other multicast routers generate multicast routing entries based on PIM routing entries.</a:t>
            </a:r>
          </a:p>
        </p:txBody>
      </p:sp>
      <p:sp>
        <p:nvSpPr>
          <p:cNvPr id="2" name="Title 1">
            <a:extLst>
              <a:ext uri="{FF2B5EF4-FFF2-40B4-BE49-F238E27FC236}">
                <a16:creationId xmlns:a16="http://schemas.microsoft.com/office/drawing/2014/main" id="{6706AC87-3E03-4251-A0AD-57D07F4DE7DF}"/>
              </a:ext>
            </a:extLst>
          </p:cNvPr>
          <p:cNvSpPr>
            <a:spLocks noGrp="1"/>
          </p:cNvSpPr>
          <p:nvPr>
            <p:ph type="title"/>
          </p:nvPr>
        </p:nvSpPr>
        <p:spPr bwMode="gray"/>
        <p:txBody>
          <a:bodyPr anchor="ctr"/>
          <a:lstStyle/>
          <a:p>
            <a:r>
              <a:rPr lang="en-US" dirty="0"/>
              <a:t>PIM Routing Entries and Multicast Routing Entries</a:t>
            </a:r>
          </a:p>
        </p:txBody>
      </p:sp>
      <p:sp>
        <p:nvSpPr>
          <p:cNvPr id="4" name="圆角矩形 75">
            <a:extLst>
              <a:ext uri="{FF2B5EF4-FFF2-40B4-BE49-F238E27FC236}">
                <a16:creationId xmlns:a16="http://schemas.microsoft.com/office/drawing/2014/main" id="{21CE419A-E184-49FD-B11E-17C1CA70F968}"/>
              </a:ext>
            </a:extLst>
          </p:cNvPr>
          <p:cNvSpPr/>
          <p:nvPr/>
        </p:nvSpPr>
        <p:spPr bwMode="gray">
          <a:xfrm>
            <a:off x="550606" y="2521140"/>
            <a:ext cx="11098469" cy="396000"/>
          </a:xfrm>
          <a:prstGeom prst="roundRect">
            <a:avLst>
              <a:gd name="adj" fmla="val 10604"/>
            </a:avLst>
          </a:prstGeom>
          <a:solidFill>
            <a:srgbClr val="00B0F0"/>
          </a:solidFill>
        </p:spPr>
        <p:txBody>
          <a:bodyPr wrap="square" rtlCol="0" anchor="ctr" anchorCtr="0">
            <a:noAutofit/>
          </a:bodyPr>
          <a:lstStyle/>
          <a:p>
            <a:pPr algn="ctr">
              <a:spcBef>
                <a:spcPct val="0"/>
              </a:spcBef>
              <a:spcAft>
                <a:spcPct val="0"/>
              </a:spcAft>
            </a:pPr>
            <a:r>
              <a:rPr lang="en-US" sz="1400" b="1">
                <a:solidFill>
                  <a:prstClr val="white"/>
                </a:solidFill>
                <a:latin typeface="Huawei Sans" panose="020C0503030203020204" pitchFamily="34" charset="0"/>
                <a:ea typeface="方正兰亭黑简体" panose="02000000000000000000" pitchFamily="2" charset="-122"/>
              </a:rPr>
              <a:t>Generation of a multicast routing entry based on a PIM routing entry</a:t>
            </a:r>
          </a:p>
        </p:txBody>
      </p:sp>
      <p:sp>
        <p:nvSpPr>
          <p:cNvPr id="5" name="圆角矩形 75">
            <a:extLst>
              <a:ext uri="{FF2B5EF4-FFF2-40B4-BE49-F238E27FC236}">
                <a16:creationId xmlns:a16="http://schemas.microsoft.com/office/drawing/2014/main" id="{22F4AEA9-8E78-41BA-BA0B-8FAF26EEDEB3}"/>
              </a:ext>
            </a:extLst>
          </p:cNvPr>
          <p:cNvSpPr/>
          <p:nvPr/>
        </p:nvSpPr>
        <p:spPr bwMode="gray">
          <a:xfrm>
            <a:off x="550606" y="2960917"/>
            <a:ext cx="11098469" cy="32760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36000" rtlCol="0" anchor="b">
            <a:noAutofit/>
          </a:bodyPr>
          <a:lstStyle/>
          <a:p>
            <a:pPr marL="302279" indent="-302279" algn="just" defTabSz="914034">
              <a:lnSpc>
                <a:spcPct val="140000"/>
              </a:lnSpc>
              <a:spcBef>
                <a:spcPts val="792"/>
              </a:spcBef>
              <a:buFont typeface="Arial" panose="020B0604020202020204" pitchFamily="34" charset="0"/>
              <a:buChar char="•"/>
            </a:pPr>
            <a:r>
              <a:rPr lang="en-US" sz="1400" dirty="0">
                <a:solidFill>
                  <a:schemeClr val="tx1"/>
                </a:solidFill>
                <a:cs typeface="Arial" panose="020B0604020202020204" pitchFamily="34" charset="0"/>
              </a:rPr>
              <a:t>Multicast routing entries can be generated only based on PIM (S, G) routing entries. PIM (*, G) entries do not contain inbound interface information, and as a result, no multicast routing entries can be generated accordingly.</a:t>
            </a:r>
          </a:p>
        </p:txBody>
      </p:sp>
      <p:sp>
        <p:nvSpPr>
          <p:cNvPr id="6" name="Rectangle 5">
            <a:extLst>
              <a:ext uri="{FF2B5EF4-FFF2-40B4-BE49-F238E27FC236}">
                <a16:creationId xmlns:a16="http://schemas.microsoft.com/office/drawing/2014/main" id="{C7C7A431-AB1A-4BEB-998E-6CF0E1FF2051}"/>
              </a:ext>
            </a:extLst>
          </p:cNvPr>
          <p:cNvSpPr/>
          <p:nvPr/>
        </p:nvSpPr>
        <p:spPr bwMode="gray">
          <a:xfrm>
            <a:off x="740502" y="3310187"/>
            <a:ext cx="5029059" cy="2228988"/>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a:solidFill>
                  <a:schemeClr val="tx1"/>
                </a:solidFill>
              </a:rPr>
              <a:t> </a:t>
            </a:r>
            <a:r>
              <a:rPr lang="en-US" sz="1400">
                <a:solidFill>
                  <a:schemeClr val="tx1"/>
                </a:solidFill>
              </a:rPr>
              <a:t>(</a:t>
            </a:r>
            <a:r>
              <a:rPr lang="en-US" sz="1400">
                <a:solidFill>
                  <a:srgbClr val="EC7061"/>
                </a:solidFill>
              </a:rPr>
              <a:t>1.1.1.1, 239.0.0.1</a:t>
            </a:r>
            <a:r>
              <a:rPr lang="en-US" sz="1400">
                <a:solidFill>
                  <a:schemeClr val="tx1"/>
                </a:solidFill>
              </a:rPr>
              <a:t>)</a:t>
            </a:r>
          </a:p>
          <a:p>
            <a:r>
              <a:rPr lang="en-US" sz="1400">
                <a:solidFill>
                  <a:schemeClr val="tx1"/>
                </a:solidFill>
              </a:rPr>
              <a:t>     Protocol: pim-dm, Flag: ACT </a:t>
            </a:r>
          </a:p>
          <a:p>
            <a:r>
              <a:rPr lang="en-US" sz="1400">
                <a:solidFill>
                  <a:schemeClr val="tx1"/>
                </a:solidFill>
              </a:rPr>
              <a:t>     UpTime: 00:00:27</a:t>
            </a:r>
          </a:p>
          <a:p>
            <a:r>
              <a:rPr lang="en-US" sz="1400">
                <a:solidFill>
                  <a:schemeClr val="tx1"/>
                </a:solidFill>
              </a:rPr>
              <a:t>     Upstream interface: </a:t>
            </a:r>
            <a:r>
              <a:rPr lang="en-US" sz="1400">
                <a:solidFill>
                  <a:srgbClr val="EC7061"/>
                </a:solidFill>
              </a:rPr>
              <a:t>GigabitEthernet1/0/1</a:t>
            </a:r>
          </a:p>
          <a:p>
            <a:r>
              <a:rPr lang="en-US" sz="1400">
                <a:solidFill>
                  <a:schemeClr val="tx1"/>
                </a:solidFill>
              </a:rPr>
              <a:t>         Upstream neighbor: 10.0.12.2</a:t>
            </a:r>
          </a:p>
          <a:p>
            <a:r>
              <a:rPr lang="en-US" sz="1400">
                <a:solidFill>
                  <a:schemeClr val="tx1"/>
                </a:solidFill>
              </a:rPr>
              <a:t>         RPF prime neighbor: 10.0.12.2</a:t>
            </a:r>
          </a:p>
          <a:p>
            <a:r>
              <a:rPr lang="en-US" sz="1400">
                <a:solidFill>
                  <a:schemeClr val="tx1"/>
                </a:solidFill>
              </a:rPr>
              <a:t>     Downstream interface(s) information:</a:t>
            </a:r>
          </a:p>
          <a:p>
            <a:r>
              <a:rPr lang="en-US" sz="1400">
                <a:solidFill>
                  <a:schemeClr val="tx1"/>
                </a:solidFill>
              </a:rPr>
              <a:t>     Total number of downstreams: 1</a:t>
            </a:r>
          </a:p>
          <a:p>
            <a:r>
              <a:rPr lang="en-US" sz="1400">
                <a:solidFill>
                  <a:schemeClr val="tx1"/>
                </a:solidFill>
              </a:rPr>
              <a:t>         1: </a:t>
            </a:r>
            <a:r>
              <a:rPr lang="en-US" sz="1400">
                <a:solidFill>
                  <a:srgbClr val="EC7061"/>
                </a:solidFill>
              </a:rPr>
              <a:t>GigabitEthernet0/0/0</a:t>
            </a:r>
          </a:p>
          <a:p>
            <a:r>
              <a:rPr lang="en-US" sz="1400">
                <a:solidFill>
                  <a:schemeClr val="tx1"/>
                </a:solidFill>
              </a:rPr>
              <a:t>             Protocol: pim-dm, UpTime: 00:00:27, Expires:  - </a:t>
            </a:r>
          </a:p>
        </p:txBody>
      </p:sp>
      <p:sp>
        <p:nvSpPr>
          <p:cNvPr id="7" name="Rectangle 6">
            <a:extLst>
              <a:ext uri="{FF2B5EF4-FFF2-40B4-BE49-F238E27FC236}">
                <a16:creationId xmlns:a16="http://schemas.microsoft.com/office/drawing/2014/main" id="{0E034B8A-01EE-49DC-A975-5B13E0AE3365}"/>
              </a:ext>
            </a:extLst>
          </p:cNvPr>
          <p:cNvSpPr/>
          <p:nvPr/>
        </p:nvSpPr>
        <p:spPr bwMode="gray">
          <a:xfrm>
            <a:off x="740500" y="3060060"/>
            <a:ext cx="2196000"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PIM (S, G) routing entry</a:t>
            </a:r>
          </a:p>
        </p:txBody>
      </p:sp>
      <p:sp>
        <p:nvSpPr>
          <p:cNvPr id="8" name="Rectangle 7">
            <a:extLst>
              <a:ext uri="{FF2B5EF4-FFF2-40B4-BE49-F238E27FC236}">
                <a16:creationId xmlns:a16="http://schemas.microsoft.com/office/drawing/2014/main" id="{23115DD5-AEA2-44C5-855D-9797C5BF7A40}"/>
              </a:ext>
            </a:extLst>
          </p:cNvPr>
          <p:cNvSpPr/>
          <p:nvPr/>
        </p:nvSpPr>
        <p:spPr bwMode="gray">
          <a:xfrm>
            <a:off x="7047085" y="3477827"/>
            <a:ext cx="4136679" cy="1159844"/>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a:solidFill>
                  <a:schemeClr val="tx1"/>
                </a:solidFill>
              </a:rPr>
              <a:t>(</a:t>
            </a:r>
            <a:r>
              <a:rPr lang="en-US" sz="1600">
                <a:solidFill>
                  <a:srgbClr val="EC7061"/>
                </a:solidFill>
              </a:rPr>
              <a:t>1.1.1.1, 239.0.0.1</a:t>
            </a:r>
            <a:r>
              <a:rPr lang="en-US" sz="1600">
                <a:solidFill>
                  <a:schemeClr val="tx1"/>
                </a:solidFill>
              </a:rPr>
              <a:t>)</a:t>
            </a:r>
          </a:p>
          <a:p>
            <a:r>
              <a:rPr lang="en-US" sz="1600">
                <a:solidFill>
                  <a:schemeClr val="tx1"/>
                </a:solidFill>
              </a:rPr>
              <a:t>Upstream Interface: </a:t>
            </a:r>
            <a:r>
              <a:rPr lang="en-US" sz="1600">
                <a:solidFill>
                  <a:srgbClr val="EC7061"/>
                </a:solidFill>
              </a:rPr>
              <a:t>GigabitEthernet1/0/1</a:t>
            </a:r>
          </a:p>
          <a:p>
            <a:r>
              <a:rPr lang="en-US" sz="1600">
                <a:solidFill>
                  <a:schemeClr val="tx1"/>
                </a:solidFill>
              </a:rPr>
              <a:t>Downstream interfaces</a:t>
            </a:r>
          </a:p>
          <a:p>
            <a:r>
              <a:rPr lang="en-US" sz="1600">
                <a:solidFill>
                  <a:schemeClr val="tx1"/>
                </a:solidFill>
              </a:rPr>
              <a:t>           1:  </a:t>
            </a:r>
            <a:r>
              <a:rPr lang="en-US" sz="1600">
                <a:solidFill>
                  <a:srgbClr val="EC7061"/>
                </a:solidFill>
              </a:rPr>
              <a:t>GigabitEthernet0/0/0</a:t>
            </a:r>
          </a:p>
        </p:txBody>
      </p:sp>
      <p:sp>
        <p:nvSpPr>
          <p:cNvPr id="9" name="Rectangle 8">
            <a:extLst>
              <a:ext uri="{FF2B5EF4-FFF2-40B4-BE49-F238E27FC236}">
                <a16:creationId xmlns:a16="http://schemas.microsoft.com/office/drawing/2014/main" id="{57D2571D-D564-43B8-98FF-66271C52AAFA}"/>
              </a:ext>
            </a:extLst>
          </p:cNvPr>
          <p:cNvSpPr/>
          <p:nvPr/>
        </p:nvSpPr>
        <p:spPr bwMode="gray">
          <a:xfrm>
            <a:off x="7215188" y="3591594"/>
            <a:ext cx="1556408"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B59D913-8075-4F22-A2A1-6E23445DA972}"/>
              </a:ext>
            </a:extLst>
          </p:cNvPr>
          <p:cNvSpPr/>
          <p:nvPr/>
        </p:nvSpPr>
        <p:spPr bwMode="gray">
          <a:xfrm>
            <a:off x="8092832" y="4317964"/>
            <a:ext cx="2009776" cy="2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4B96307-BEFC-4F39-9791-757D708EE762}"/>
              </a:ext>
            </a:extLst>
          </p:cNvPr>
          <p:cNvSpPr/>
          <p:nvPr/>
        </p:nvSpPr>
        <p:spPr bwMode="gray">
          <a:xfrm>
            <a:off x="7047085" y="3223043"/>
            <a:ext cx="2196000"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Multicast routing entry</a:t>
            </a:r>
          </a:p>
        </p:txBody>
      </p:sp>
      <p:sp>
        <p:nvSpPr>
          <p:cNvPr id="12" name="Rectangle 11">
            <a:extLst>
              <a:ext uri="{FF2B5EF4-FFF2-40B4-BE49-F238E27FC236}">
                <a16:creationId xmlns:a16="http://schemas.microsoft.com/office/drawing/2014/main" id="{BCFF6D11-D8C8-4D64-91AD-E25682C62BA9}"/>
              </a:ext>
            </a:extLst>
          </p:cNvPr>
          <p:cNvSpPr/>
          <p:nvPr/>
        </p:nvSpPr>
        <p:spPr bwMode="gray">
          <a:xfrm>
            <a:off x="9010117" y="3836616"/>
            <a:ext cx="2009776" cy="2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6C98A1B-908F-4128-B7E2-E1AEE2D80AE6}"/>
              </a:ext>
            </a:extLst>
          </p:cNvPr>
          <p:cNvSpPr/>
          <p:nvPr/>
        </p:nvSpPr>
        <p:spPr bwMode="gray">
          <a:xfrm>
            <a:off x="946149" y="3387700"/>
            <a:ext cx="1387475"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66E7A8F-90C3-4651-8CA3-6D56AAB7A1A1}"/>
              </a:ext>
            </a:extLst>
          </p:cNvPr>
          <p:cNvSpPr/>
          <p:nvPr/>
        </p:nvSpPr>
        <p:spPr bwMode="gray">
          <a:xfrm>
            <a:off x="2734008" y="4019142"/>
            <a:ext cx="1790367" cy="2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5B9DFAF-AF72-4529-A344-ABF93CB6ACE4}"/>
              </a:ext>
            </a:extLst>
          </p:cNvPr>
          <p:cNvSpPr/>
          <p:nvPr/>
        </p:nvSpPr>
        <p:spPr bwMode="gray">
          <a:xfrm>
            <a:off x="1498933" y="5076417"/>
            <a:ext cx="1790367" cy="2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Connector: Elbow 15">
            <a:extLst>
              <a:ext uri="{FF2B5EF4-FFF2-40B4-BE49-F238E27FC236}">
                <a16:creationId xmlns:a16="http://schemas.microsoft.com/office/drawing/2014/main" id="{60D838DB-747B-4CBD-AFB8-2441E0A9753D}"/>
              </a:ext>
            </a:extLst>
          </p:cNvPr>
          <p:cNvCxnSpPr>
            <a:cxnSpLocks/>
            <a:stCxn id="13" idx="3"/>
          </p:cNvCxnSpPr>
          <p:nvPr/>
        </p:nvCxnSpPr>
        <p:spPr bwMode="gray">
          <a:xfrm>
            <a:off x="2333624" y="3482950"/>
            <a:ext cx="4881564" cy="233388"/>
          </a:xfrm>
          <a:prstGeom prst="bentConnector3">
            <a:avLst>
              <a:gd name="adj1" fmla="val 50000"/>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C732342B-D7E0-4B04-9647-FF522A3D345F}"/>
              </a:ext>
            </a:extLst>
          </p:cNvPr>
          <p:cNvCxnSpPr>
            <a:cxnSpLocks/>
            <a:stCxn id="14" idx="3"/>
            <a:endCxn id="12" idx="1"/>
          </p:cNvCxnSpPr>
          <p:nvPr/>
        </p:nvCxnSpPr>
        <p:spPr bwMode="gray">
          <a:xfrm flipV="1">
            <a:off x="4524375" y="3951216"/>
            <a:ext cx="4485742" cy="182526"/>
          </a:xfrm>
          <a:prstGeom prst="bentConnector3">
            <a:avLst>
              <a:gd name="adj1" fmla="val 3888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DABA447F-37E1-45C0-A699-CE975B8784B1}"/>
              </a:ext>
            </a:extLst>
          </p:cNvPr>
          <p:cNvCxnSpPr>
            <a:cxnSpLocks/>
            <a:stCxn id="15" idx="3"/>
            <a:endCxn id="10" idx="1"/>
          </p:cNvCxnSpPr>
          <p:nvPr/>
        </p:nvCxnSpPr>
        <p:spPr bwMode="gray">
          <a:xfrm flipV="1">
            <a:off x="3289300" y="4432564"/>
            <a:ext cx="4803532" cy="758453"/>
          </a:xfrm>
          <a:prstGeom prst="bentConnector3">
            <a:avLst>
              <a:gd name="adj1" fmla="val 62498"/>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055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rPr>
              <a:t>Introduction to PIM</a:t>
            </a:r>
          </a:p>
          <a:p>
            <a:r>
              <a:rPr lang="en-US" b="1" dirty="0"/>
              <a:t>Introduction to PIM-DM</a:t>
            </a:r>
          </a:p>
          <a:p>
            <a:pPr lvl="1">
              <a:buFont typeface="Wingdings" panose="05000000000000000000" pitchFamily="2" charset="2"/>
              <a:buChar char="§"/>
            </a:pPr>
            <a:r>
              <a:rPr lang="en-US" dirty="0"/>
              <a:t>Implementation of PIM-DM</a:t>
            </a:r>
          </a:p>
          <a:p>
            <a:pPr lvl="1"/>
            <a:r>
              <a:rPr lang="en-US" dirty="0">
                <a:solidFill>
                  <a:schemeClr val="bg1">
                    <a:lumMod val="50000"/>
                  </a:schemeClr>
                </a:solidFill>
              </a:rPr>
              <a:t>Basic PIM-DM Configuration</a:t>
            </a:r>
          </a:p>
          <a:p>
            <a:r>
              <a:rPr lang="en-US" dirty="0">
                <a:solidFill>
                  <a:schemeClr val="bg1">
                    <a:lumMod val="50000"/>
                  </a:schemeClr>
                </a:solidFill>
              </a:rPr>
              <a:t>Introduction to PM-SM</a:t>
            </a:r>
          </a:p>
        </p:txBody>
      </p:sp>
    </p:spTree>
    <p:extLst>
      <p:ext uri="{BB962C8B-B14F-4D97-AF65-F5344CB8AC3E}">
        <p14:creationId xmlns:p14="http://schemas.microsoft.com/office/powerpoint/2010/main" val="3061000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AD2039D-DF4A-4689-AB00-68E153780252}"/>
              </a:ext>
            </a:extLst>
          </p:cNvPr>
          <p:cNvSpPr>
            <a:spLocks noGrp="1"/>
          </p:cNvSpPr>
          <p:nvPr>
            <p:ph type="body" sz="quarter" idx="10"/>
          </p:nvPr>
        </p:nvSpPr>
        <p:spPr bwMode="gray"/>
        <p:txBody>
          <a:bodyPr/>
          <a:lstStyle/>
          <a:p>
            <a:r>
              <a:rPr lang="en-US" sz="1800" dirty="0"/>
              <a:t>PIM-DM is mainly used on a network with a small number of densely distributed group members. PIM-DM uses the </a:t>
            </a:r>
            <a:r>
              <a:rPr lang="en-US" sz="1800" b="1" dirty="0">
                <a:solidFill>
                  <a:srgbClr val="EC7061"/>
                </a:solidFill>
              </a:rPr>
              <a:t>flooding-prune</a:t>
            </a:r>
            <a:r>
              <a:rPr lang="en-US" sz="1800" dirty="0"/>
              <a:t> mechanism to establish an MDT.</a:t>
            </a:r>
          </a:p>
          <a:p>
            <a:r>
              <a:rPr lang="en-US" sz="1800" dirty="0"/>
              <a:t>In addition to the flooding and prune mechanisms, PIM-DM also involves the neighbor discovery, graft, assert, and state-refresh mechanisms.</a:t>
            </a:r>
          </a:p>
        </p:txBody>
      </p:sp>
      <p:sp>
        <p:nvSpPr>
          <p:cNvPr id="3" name="Title 2">
            <a:extLst>
              <a:ext uri="{FF2B5EF4-FFF2-40B4-BE49-F238E27FC236}">
                <a16:creationId xmlns:a16="http://schemas.microsoft.com/office/drawing/2014/main" id="{7C556365-24B6-4A76-82DB-A604DED3C8DA}"/>
              </a:ext>
            </a:extLst>
          </p:cNvPr>
          <p:cNvSpPr>
            <a:spLocks noGrp="1"/>
          </p:cNvSpPr>
          <p:nvPr>
            <p:ph type="title"/>
          </p:nvPr>
        </p:nvSpPr>
        <p:spPr bwMode="gray"/>
        <p:txBody>
          <a:bodyPr/>
          <a:lstStyle/>
          <a:p>
            <a:r>
              <a:rPr lang="en-US" dirty="0"/>
              <a:t>Basic Concepts of PIM-DM</a:t>
            </a:r>
          </a:p>
        </p:txBody>
      </p:sp>
      <p:pic>
        <p:nvPicPr>
          <p:cNvPr id="5" name="Picture 2" descr="G:\做的项目\公共\扁平图标切换\更新2015_01_21\oss扁平图标库2015_01_21更新-04.png">
            <a:extLst>
              <a:ext uri="{FF2B5EF4-FFF2-40B4-BE49-F238E27FC236}">
                <a16:creationId xmlns:a16="http://schemas.microsoft.com/office/drawing/2014/main" id="{7B77F698-E7FB-4087-A4BE-0C563CF21398}"/>
              </a:ext>
            </a:extLst>
          </p:cNvPr>
          <p:cNvPicPr>
            <a:picLocks noChangeArrowheads="1"/>
          </p:cNvPicPr>
          <p:nvPr/>
        </p:nvPicPr>
        <p:blipFill>
          <a:blip r:embed="rId2" cstate="print"/>
          <a:stretch>
            <a:fillRect/>
          </a:stretch>
        </p:blipFill>
        <p:spPr bwMode="gray">
          <a:xfrm>
            <a:off x="3140707" y="3572167"/>
            <a:ext cx="528117" cy="399259"/>
          </a:xfrm>
          <a:prstGeom prst="rect">
            <a:avLst/>
          </a:prstGeom>
          <a:noFill/>
        </p:spPr>
      </p:pic>
      <p:pic>
        <p:nvPicPr>
          <p:cNvPr id="6" name="图片 37" descr="交换机.png">
            <a:extLst>
              <a:ext uri="{FF2B5EF4-FFF2-40B4-BE49-F238E27FC236}">
                <a16:creationId xmlns:a16="http://schemas.microsoft.com/office/drawing/2014/main" id="{A70B793B-7709-4087-BC57-A1F8F50CECFE}"/>
              </a:ext>
            </a:extLst>
          </p:cNvPr>
          <p:cNvPicPr preferRelativeResize="0">
            <a:picLocks/>
          </p:cNvPicPr>
          <p:nvPr/>
        </p:nvPicPr>
        <p:blipFill>
          <a:blip r:embed="rId3" cstate="print"/>
          <a:stretch>
            <a:fillRect/>
          </a:stretch>
        </p:blipFill>
        <p:spPr bwMode="gray">
          <a:xfrm>
            <a:off x="1876523" y="3058732"/>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24168845-DF52-42BB-AE0A-D3F627108ACB}"/>
              </a:ext>
            </a:extLst>
          </p:cNvPr>
          <p:cNvPicPr>
            <a:picLocks noChangeArrowheads="1"/>
          </p:cNvPicPr>
          <p:nvPr/>
        </p:nvPicPr>
        <p:blipFill>
          <a:blip r:embed="rId2" cstate="print"/>
          <a:stretch>
            <a:fillRect/>
          </a:stretch>
        </p:blipFill>
        <p:spPr bwMode="gray">
          <a:xfrm>
            <a:off x="1771369" y="4749894"/>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F7F422E0-9037-424C-BECE-886AAB434FEB}"/>
              </a:ext>
            </a:extLst>
          </p:cNvPr>
          <p:cNvPicPr>
            <a:picLocks noChangeArrowheads="1"/>
          </p:cNvPicPr>
          <p:nvPr/>
        </p:nvPicPr>
        <p:blipFill>
          <a:blip r:embed="rId2" cstate="print"/>
          <a:stretch>
            <a:fillRect/>
          </a:stretch>
        </p:blipFill>
        <p:spPr bwMode="gray">
          <a:xfrm>
            <a:off x="4510043" y="4749893"/>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A8D3F327-694D-4DAC-97F1-85DB59D29EE2}"/>
              </a:ext>
            </a:extLst>
          </p:cNvPr>
          <p:cNvPicPr>
            <a:picLocks noChangeArrowheads="1"/>
          </p:cNvPicPr>
          <p:nvPr/>
        </p:nvPicPr>
        <p:blipFill>
          <a:blip r:embed="rId2" cstate="print"/>
          <a:stretch>
            <a:fillRect/>
          </a:stretch>
        </p:blipFill>
        <p:spPr bwMode="gray">
          <a:xfrm>
            <a:off x="3140706" y="4749895"/>
            <a:ext cx="528117" cy="399259"/>
          </a:xfrm>
          <a:prstGeom prst="rect">
            <a:avLst/>
          </a:prstGeom>
          <a:noFill/>
        </p:spPr>
      </p:pic>
      <p:pic>
        <p:nvPicPr>
          <p:cNvPr id="10" name="图片 38" descr="PC.png">
            <a:extLst>
              <a:ext uri="{FF2B5EF4-FFF2-40B4-BE49-F238E27FC236}">
                <a16:creationId xmlns:a16="http://schemas.microsoft.com/office/drawing/2014/main" id="{BDDD4F32-49D7-4A3F-B8C3-F651AFABF538}"/>
              </a:ext>
            </a:extLst>
          </p:cNvPr>
          <p:cNvPicPr>
            <a:picLocks noChangeAspect="1"/>
          </p:cNvPicPr>
          <p:nvPr/>
        </p:nvPicPr>
        <p:blipFill>
          <a:blip r:embed="rId4" cstate="print"/>
          <a:stretch>
            <a:fillRect/>
          </a:stretch>
        </p:blipFill>
        <p:spPr bwMode="gray">
          <a:xfrm>
            <a:off x="3131931" y="5656440"/>
            <a:ext cx="544104" cy="385259"/>
          </a:xfrm>
          <a:prstGeom prst="rect">
            <a:avLst/>
          </a:prstGeom>
        </p:spPr>
      </p:pic>
      <p:pic>
        <p:nvPicPr>
          <p:cNvPr id="11" name="图片 38" descr="PC.png">
            <a:extLst>
              <a:ext uri="{FF2B5EF4-FFF2-40B4-BE49-F238E27FC236}">
                <a16:creationId xmlns:a16="http://schemas.microsoft.com/office/drawing/2014/main" id="{95DCB530-208F-429D-B055-AEB9DF57F498}"/>
              </a:ext>
            </a:extLst>
          </p:cNvPr>
          <p:cNvPicPr>
            <a:picLocks noChangeAspect="1"/>
          </p:cNvPicPr>
          <p:nvPr/>
        </p:nvPicPr>
        <p:blipFill>
          <a:blip r:embed="rId4" cstate="print"/>
          <a:stretch>
            <a:fillRect/>
          </a:stretch>
        </p:blipFill>
        <p:spPr bwMode="gray">
          <a:xfrm>
            <a:off x="1763375" y="5656440"/>
            <a:ext cx="544104" cy="385259"/>
          </a:xfrm>
          <a:prstGeom prst="rect">
            <a:avLst/>
          </a:prstGeom>
        </p:spPr>
      </p:pic>
      <p:cxnSp>
        <p:nvCxnSpPr>
          <p:cNvPr id="13" name="直接连接符 12">
            <a:extLst>
              <a:ext uri="{FF2B5EF4-FFF2-40B4-BE49-F238E27FC236}">
                <a16:creationId xmlns:a16="http://schemas.microsoft.com/office/drawing/2014/main" id="{D15B7602-0982-41C3-9AC8-DA5091201D84}"/>
              </a:ext>
            </a:extLst>
          </p:cNvPr>
          <p:cNvCxnSpPr>
            <a:cxnSpLocks/>
            <a:stCxn id="6" idx="3"/>
            <a:endCxn id="5" idx="0"/>
          </p:cNvCxnSpPr>
          <p:nvPr/>
        </p:nvCxnSpPr>
        <p:spPr bwMode="gray">
          <a:xfrm>
            <a:off x="2404641" y="3258443"/>
            <a:ext cx="1000125" cy="31372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接连接符 12">
            <a:extLst>
              <a:ext uri="{FF2B5EF4-FFF2-40B4-BE49-F238E27FC236}">
                <a16:creationId xmlns:a16="http://schemas.microsoft.com/office/drawing/2014/main" id="{17E6CA9C-4322-4FF1-9553-9B2E1E1E8B09}"/>
              </a:ext>
            </a:extLst>
          </p:cNvPr>
          <p:cNvCxnSpPr>
            <a:cxnSpLocks/>
            <a:stCxn id="7" idx="0"/>
            <a:endCxn id="5" idx="1"/>
          </p:cNvCxnSpPr>
          <p:nvPr/>
        </p:nvCxnSpPr>
        <p:spPr bwMode="gray">
          <a:xfrm flipV="1">
            <a:off x="2035428" y="3771797"/>
            <a:ext cx="1105279" cy="97809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2">
            <a:extLst>
              <a:ext uri="{FF2B5EF4-FFF2-40B4-BE49-F238E27FC236}">
                <a16:creationId xmlns:a16="http://schemas.microsoft.com/office/drawing/2014/main" id="{2FD2BB0B-8B0E-45C1-84AD-575C3FBD4FE7}"/>
              </a:ext>
            </a:extLst>
          </p:cNvPr>
          <p:cNvCxnSpPr>
            <a:cxnSpLocks/>
            <a:stCxn id="9" idx="0"/>
            <a:endCxn id="5" idx="2"/>
          </p:cNvCxnSpPr>
          <p:nvPr/>
        </p:nvCxnSpPr>
        <p:spPr bwMode="gray">
          <a:xfrm flipV="1">
            <a:off x="3404765" y="3971426"/>
            <a:ext cx="1" cy="7784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12">
            <a:extLst>
              <a:ext uri="{FF2B5EF4-FFF2-40B4-BE49-F238E27FC236}">
                <a16:creationId xmlns:a16="http://schemas.microsoft.com/office/drawing/2014/main" id="{275402D7-C207-49C0-A7B0-A8F3E3097DB6}"/>
              </a:ext>
            </a:extLst>
          </p:cNvPr>
          <p:cNvCxnSpPr>
            <a:cxnSpLocks/>
            <a:stCxn id="8" idx="0"/>
            <a:endCxn id="5" idx="3"/>
          </p:cNvCxnSpPr>
          <p:nvPr/>
        </p:nvCxnSpPr>
        <p:spPr bwMode="gray">
          <a:xfrm flipH="1" flipV="1">
            <a:off x="3668824" y="3771797"/>
            <a:ext cx="1105278" cy="978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12">
            <a:extLst>
              <a:ext uri="{FF2B5EF4-FFF2-40B4-BE49-F238E27FC236}">
                <a16:creationId xmlns:a16="http://schemas.microsoft.com/office/drawing/2014/main" id="{B77A280E-8421-4683-91F9-A02506E6D492}"/>
              </a:ext>
            </a:extLst>
          </p:cNvPr>
          <p:cNvCxnSpPr>
            <a:cxnSpLocks/>
            <a:stCxn id="11" idx="0"/>
            <a:endCxn id="7" idx="2"/>
          </p:cNvCxnSpPr>
          <p:nvPr/>
        </p:nvCxnSpPr>
        <p:spPr bwMode="gray">
          <a:xfrm flipV="1">
            <a:off x="2035427" y="5149153"/>
            <a:ext cx="1" cy="5072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8" name="直接连接符 12">
            <a:extLst>
              <a:ext uri="{FF2B5EF4-FFF2-40B4-BE49-F238E27FC236}">
                <a16:creationId xmlns:a16="http://schemas.microsoft.com/office/drawing/2014/main" id="{FA8BF49E-5AC9-4008-B029-100188FA0090}"/>
              </a:ext>
            </a:extLst>
          </p:cNvPr>
          <p:cNvCxnSpPr>
            <a:cxnSpLocks/>
            <a:stCxn id="10" idx="0"/>
            <a:endCxn id="9" idx="2"/>
          </p:cNvCxnSpPr>
          <p:nvPr/>
        </p:nvCxnSpPr>
        <p:spPr bwMode="gray">
          <a:xfrm flipV="1">
            <a:off x="3403983" y="5149154"/>
            <a:ext cx="782" cy="50728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3" name="TextBox 32">
            <a:extLst>
              <a:ext uri="{FF2B5EF4-FFF2-40B4-BE49-F238E27FC236}">
                <a16:creationId xmlns:a16="http://schemas.microsoft.com/office/drawing/2014/main" id="{DF60B7C7-3214-41C0-8058-F773F713F3D2}"/>
              </a:ext>
            </a:extLst>
          </p:cNvPr>
          <p:cNvSpPr txBox="1"/>
          <p:nvPr/>
        </p:nvSpPr>
        <p:spPr bwMode="gray">
          <a:xfrm>
            <a:off x="478082" y="3119944"/>
            <a:ext cx="1460934" cy="276999"/>
          </a:xfrm>
          <a:prstGeom prst="rect">
            <a:avLst/>
          </a:prstGeom>
          <a:noFill/>
        </p:spPr>
        <p:txBody>
          <a:bodyPr wrap="square" rtlCol="0">
            <a:spAutoFit/>
          </a:bodyPr>
          <a:lstStyle/>
          <a:p>
            <a:pPr algn="ctr"/>
            <a:r>
              <a:rPr lang="en-US" sz="1200" dirty="0"/>
              <a:t>Multicast source</a:t>
            </a:r>
          </a:p>
        </p:txBody>
      </p:sp>
      <p:sp>
        <p:nvSpPr>
          <p:cNvPr id="34" name="TextBox 33">
            <a:extLst>
              <a:ext uri="{FF2B5EF4-FFF2-40B4-BE49-F238E27FC236}">
                <a16:creationId xmlns:a16="http://schemas.microsoft.com/office/drawing/2014/main" id="{E39CDACC-B24B-45BE-A09B-9B24571161F4}"/>
              </a:ext>
            </a:extLst>
          </p:cNvPr>
          <p:cNvSpPr txBox="1"/>
          <p:nvPr/>
        </p:nvSpPr>
        <p:spPr bwMode="gray">
          <a:xfrm>
            <a:off x="2767421" y="6022740"/>
            <a:ext cx="1273122" cy="276999"/>
          </a:xfrm>
          <a:prstGeom prst="rect">
            <a:avLst/>
          </a:prstGeom>
          <a:noFill/>
        </p:spPr>
        <p:txBody>
          <a:bodyPr wrap="square" rtlCol="0">
            <a:spAutoFit/>
          </a:bodyPr>
          <a:lstStyle/>
          <a:p>
            <a:pPr algn="ctr"/>
            <a:r>
              <a:rPr lang="en-US" sz="1200" dirty="0"/>
              <a:t>Multicast group member</a:t>
            </a:r>
          </a:p>
        </p:txBody>
      </p:sp>
      <p:sp>
        <p:nvSpPr>
          <p:cNvPr id="35" name="TextBox 34">
            <a:extLst>
              <a:ext uri="{FF2B5EF4-FFF2-40B4-BE49-F238E27FC236}">
                <a16:creationId xmlns:a16="http://schemas.microsoft.com/office/drawing/2014/main" id="{DDC069D7-7952-49D6-BD49-990B42118499}"/>
              </a:ext>
            </a:extLst>
          </p:cNvPr>
          <p:cNvSpPr txBox="1"/>
          <p:nvPr/>
        </p:nvSpPr>
        <p:spPr bwMode="gray">
          <a:xfrm>
            <a:off x="1398865" y="6035748"/>
            <a:ext cx="1273122" cy="276999"/>
          </a:xfrm>
          <a:prstGeom prst="rect">
            <a:avLst/>
          </a:prstGeom>
          <a:noFill/>
        </p:spPr>
        <p:txBody>
          <a:bodyPr wrap="square" rtlCol="0">
            <a:spAutoFit/>
          </a:bodyPr>
          <a:lstStyle/>
          <a:p>
            <a:pPr algn="ctr"/>
            <a:r>
              <a:rPr lang="en-US" sz="1200"/>
              <a:t>Multicast group member</a:t>
            </a:r>
          </a:p>
        </p:txBody>
      </p:sp>
      <p:cxnSp>
        <p:nvCxnSpPr>
          <p:cNvPr id="36" name="Straight Arrow Connector 35">
            <a:extLst>
              <a:ext uri="{FF2B5EF4-FFF2-40B4-BE49-F238E27FC236}">
                <a16:creationId xmlns:a16="http://schemas.microsoft.com/office/drawing/2014/main" id="{7E729530-9C3B-4A89-A630-505D0285E6B2}"/>
              </a:ext>
            </a:extLst>
          </p:cNvPr>
          <p:cNvCxnSpPr>
            <a:cxnSpLocks/>
          </p:cNvCxnSpPr>
          <p:nvPr/>
        </p:nvCxnSpPr>
        <p:spPr bwMode="gray">
          <a:xfrm flipH="1" flipV="1">
            <a:off x="2523715" y="3211618"/>
            <a:ext cx="708742" cy="22556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506053D-326B-4161-BA1B-EF9B406DE460}"/>
              </a:ext>
            </a:extLst>
          </p:cNvPr>
          <p:cNvCxnSpPr>
            <a:cxnSpLocks/>
          </p:cNvCxnSpPr>
          <p:nvPr/>
        </p:nvCxnSpPr>
        <p:spPr bwMode="gray">
          <a:xfrm flipV="1">
            <a:off x="2153794" y="3864042"/>
            <a:ext cx="750909" cy="662649"/>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1EE7268-42D5-4F37-8C0A-7C2B8F26AECA}"/>
              </a:ext>
            </a:extLst>
          </p:cNvPr>
          <p:cNvCxnSpPr>
            <a:cxnSpLocks/>
          </p:cNvCxnSpPr>
          <p:nvPr/>
        </p:nvCxnSpPr>
        <p:spPr bwMode="gray">
          <a:xfrm flipH="1" flipV="1">
            <a:off x="3904828" y="3864042"/>
            <a:ext cx="750909" cy="662649"/>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9029A5B2-969F-42C1-B4CD-C3785B9D3F0B}"/>
              </a:ext>
            </a:extLst>
          </p:cNvPr>
          <p:cNvCxnSpPr>
            <a:cxnSpLocks/>
          </p:cNvCxnSpPr>
          <p:nvPr/>
        </p:nvCxnSpPr>
        <p:spPr bwMode="gray">
          <a:xfrm flipV="1">
            <a:off x="3486896" y="4034301"/>
            <a:ext cx="1" cy="63791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136C200E-81ED-4EAD-A195-C3D8D85C92EB}"/>
              </a:ext>
            </a:extLst>
          </p:cNvPr>
          <p:cNvCxnSpPr>
            <a:cxnSpLocks/>
          </p:cNvCxnSpPr>
          <p:nvPr/>
        </p:nvCxnSpPr>
        <p:spPr bwMode="gray">
          <a:xfrm flipV="1">
            <a:off x="1956341" y="5190598"/>
            <a:ext cx="0" cy="40057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31C2F124-A6D2-4DE8-A2AF-DE612E14EF5B}"/>
              </a:ext>
            </a:extLst>
          </p:cNvPr>
          <p:cNvCxnSpPr>
            <a:cxnSpLocks/>
          </p:cNvCxnSpPr>
          <p:nvPr/>
        </p:nvCxnSpPr>
        <p:spPr bwMode="gray">
          <a:xfrm flipV="1">
            <a:off x="3471563" y="5180809"/>
            <a:ext cx="0" cy="40057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48" name="Picture 2" descr="G:\做的项目\公共\扁平图标切换\更新2015_01_21\oss扁平图标库2015_01_21更新-04.png">
            <a:extLst>
              <a:ext uri="{FF2B5EF4-FFF2-40B4-BE49-F238E27FC236}">
                <a16:creationId xmlns:a16="http://schemas.microsoft.com/office/drawing/2014/main" id="{171127FB-DE7D-47EF-9324-944C6C49DCAF}"/>
              </a:ext>
            </a:extLst>
          </p:cNvPr>
          <p:cNvPicPr>
            <a:picLocks noChangeArrowheads="1"/>
          </p:cNvPicPr>
          <p:nvPr/>
        </p:nvPicPr>
        <p:blipFill>
          <a:blip r:embed="rId2" cstate="print"/>
          <a:stretch>
            <a:fillRect/>
          </a:stretch>
        </p:blipFill>
        <p:spPr bwMode="gray">
          <a:xfrm>
            <a:off x="8969426" y="3572167"/>
            <a:ext cx="528117" cy="399259"/>
          </a:xfrm>
          <a:prstGeom prst="rect">
            <a:avLst/>
          </a:prstGeom>
          <a:noFill/>
        </p:spPr>
      </p:pic>
      <p:pic>
        <p:nvPicPr>
          <p:cNvPr id="49" name="图片 37" descr="交换机.png">
            <a:extLst>
              <a:ext uri="{FF2B5EF4-FFF2-40B4-BE49-F238E27FC236}">
                <a16:creationId xmlns:a16="http://schemas.microsoft.com/office/drawing/2014/main" id="{56215BB1-B5FB-4C12-818F-8BFBBCC52D8E}"/>
              </a:ext>
            </a:extLst>
          </p:cNvPr>
          <p:cNvPicPr preferRelativeResize="0">
            <a:picLocks/>
          </p:cNvPicPr>
          <p:nvPr/>
        </p:nvPicPr>
        <p:blipFill>
          <a:blip r:embed="rId3" cstate="print"/>
          <a:stretch>
            <a:fillRect/>
          </a:stretch>
        </p:blipFill>
        <p:spPr bwMode="gray">
          <a:xfrm>
            <a:off x="7705242" y="3058732"/>
            <a:ext cx="528118" cy="399421"/>
          </a:xfrm>
          <a:prstGeom prst="rect">
            <a:avLst/>
          </a:prstGeom>
        </p:spPr>
      </p:pic>
      <p:pic>
        <p:nvPicPr>
          <p:cNvPr id="50" name="Picture 2" descr="G:\做的项目\公共\扁平图标切换\更新2015_01_21\oss扁平图标库2015_01_21更新-04.png">
            <a:extLst>
              <a:ext uri="{FF2B5EF4-FFF2-40B4-BE49-F238E27FC236}">
                <a16:creationId xmlns:a16="http://schemas.microsoft.com/office/drawing/2014/main" id="{68D62E5E-6322-4FB8-B28E-049EB81D48B3}"/>
              </a:ext>
            </a:extLst>
          </p:cNvPr>
          <p:cNvPicPr>
            <a:picLocks noChangeArrowheads="1"/>
          </p:cNvPicPr>
          <p:nvPr/>
        </p:nvPicPr>
        <p:blipFill>
          <a:blip r:embed="rId2" cstate="print"/>
          <a:stretch>
            <a:fillRect/>
          </a:stretch>
        </p:blipFill>
        <p:spPr bwMode="gray">
          <a:xfrm>
            <a:off x="7600088" y="4749894"/>
            <a:ext cx="528117" cy="399259"/>
          </a:xfrm>
          <a:prstGeom prst="rect">
            <a:avLst/>
          </a:prstGeom>
          <a:noFill/>
        </p:spPr>
      </p:pic>
      <p:pic>
        <p:nvPicPr>
          <p:cNvPr id="51" name="Picture 2" descr="G:\做的项目\公共\扁平图标切换\更新2015_01_21\oss扁平图标库2015_01_21更新-04.png">
            <a:extLst>
              <a:ext uri="{FF2B5EF4-FFF2-40B4-BE49-F238E27FC236}">
                <a16:creationId xmlns:a16="http://schemas.microsoft.com/office/drawing/2014/main" id="{1D52C4DB-D0CD-47EF-B389-8DC2B1CFE47B}"/>
              </a:ext>
            </a:extLst>
          </p:cNvPr>
          <p:cNvPicPr>
            <a:picLocks noChangeArrowheads="1"/>
          </p:cNvPicPr>
          <p:nvPr/>
        </p:nvPicPr>
        <p:blipFill>
          <a:blip r:embed="rId2" cstate="print"/>
          <a:stretch>
            <a:fillRect/>
          </a:stretch>
        </p:blipFill>
        <p:spPr bwMode="gray">
          <a:xfrm>
            <a:off x="10338762" y="4749893"/>
            <a:ext cx="528117" cy="399259"/>
          </a:xfrm>
          <a:prstGeom prst="rect">
            <a:avLst/>
          </a:prstGeom>
          <a:noFill/>
        </p:spPr>
      </p:pic>
      <p:pic>
        <p:nvPicPr>
          <p:cNvPr id="52" name="Picture 2" descr="G:\做的项目\公共\扁平图标切换\更新2015_01_21\oss扁平图标库2015_01_21更新-04.png">
            <a:extLst>
              <a:ext uri="{FF2B5EF4-FFF2-40B4-BE49-F238E27FC236}">
                <a16:creationId xmlns:a16="http://schemas.microsoft.com/office/drawing/2014/main" id="{40446ED7-7778-4A01-BCF3-F7F8B1FC61E3}"/>
              </a:ext>
            </a:extLst>
          </p:cNvPr>
          <p:cNvPicPr>
            <a:picLocks noChangeArrowheads="1"/>
          </p:cNvPicPr>
          <p:nvPr/>
        </p:nvPicPr>
        <p:blipFill>
          <a:blip r:embed="rId2" cstate="print"/>
          <a:stretch>
            <a:fillRect/>
          </a:stretch>
        </p:blipFill>
        <p:spPr bwMode="gray">
          <a:xfrm>
            <a:off x="8969425" y="4749895"/>
            <a:ext cx="528117" cy="399259"/>
          </a:xfrm>
          <a:prstGeom prst="rect">
            <a:avLst/>
          </a:prstGeom>
          <a:noFill/>
        </p:spPr>
      </p:pic>
      <p:pic>
        <p:nvPicPr>
          <p:cNvPr id="53" name="图片 38" descr="PC.png">
            <a:extLst>
              <a:ext uri="{FF2B5EF4-FFF2-40B4-BE49-F238E27FC236}">
                <a16:creationId xmlns:a16="http://schemas.microsoft.com/office/drawing/2014/main" id="{58A81136-8615-4C95-988E-C6AD4E34C33B}"/>
              </a:ext>
            </a:extLst>
          </p:cNvPr>
          <p:cNvPicPr>
            <a:picLocks noChangeAspect="1"/>
          </p:cNvPicPr>
          <p:nvPr/>
        </p:nvPicPr>
        <p:blipFill>
          <a:blip r:embed="rId4" cstate="print"/>
          <a:stretch>
            <a:fillRect/>
          </a:stretch>
        </p:blipFill>
        <p:spPr bwMode="gray">
          <a:xfrm>
            <a:off x="8960650" y="5656440"/>
            <a:ext cx="544104" cy="385259"/>
          </a:xfrm>
          <a:prstGeom prst="rect">
            <a:avLst/>
          </a:prstGeom>
        </p:spPr>
      </p:pic>
      <p:pic>
        <p:nvPicPr>
          <p:cNvPr id="54" name="图片 38" descr="PC.png">
            <a:extLst>
              <a:ext uri="{FF2B5EF4-FFF2-40B4-BE49-F238E27FC236}">
                <a16:creationId xmlns:a16="http://schemas.microsoft.com/office/drawing/2014/main" id="{502AD1C5-FC26-49B6-86D4-6BAE555C8EBD}"/>
              </a:ext>
            </a:extLst>
          </p:cNvPr>
          <p:cNvPicPr>
            <a:picLocks noChangeAspect="1"/>
          </p:cNvPicPr>
          <p:nvPr/>
        </p:nvPicPr>
        <p:blipFill>
          <a:blip r:embed="rId4" cstate="print"/>
          <a:stretch>
            <a:fillRect/>
          </a:stretch>
        </p:blipFill>
        <p:spPr bwMode="gray">
          <a:xfrm>
            <a:off x="7592094" y="5656440"/>
            <a:ext cx="544104" cy="385259"/>
          </a:xfrm>
          <a:prstGeom prst="rect">
            <a:avLst/>
          </a:prstGeom>
        </p:spPr>
      </p:pic>
      <p:cxnSp>
        <p:nvCxnSpPr>
          <p:cNvPr id="55" name="直接连接符 12">
            <a:extLst>
              <a:ext uri="{FF2B5EF4-FFF2-40B4-BE49-F238E27FC236}">
                <a16:creationId xmlns:a16="http://schemas.microsoft.com/office/drawing/2014/main" id="{3FD85890-DBEF-41AF-A12C-A5A0EFC30786}"/>
              </a:ext>
            </a:extLst>
          </p:cNvPr>
          <p:cNvCxnSpPr>
            <a:cxnSpLocks/>
            <a:stCxn id="49" idx="3"/>
            <a:endCxn id="48" idx="0"/>
          </p:cNvCxnSpPr>
          <p:nvPr/>
        </p:nvCxnSpPr>
        <p:spPr bwMode="gray">
          <a:xfrm>
            <a:off x="8233360" y="3258443"/>
            <a:ext cx="1000125" cy="31372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12">
            <a:extLst>
              <a:ext uri="{FF2B5EF4-FFF2-40B4-BE49-F238E27FC236}">
                <a16:creationId xmlns:a16="http://schemas.microsoft.com/office/drawing/2014/main" id="{1CC82C2F-154C-4472-9D43-2D30D947AA88}"/>
              </a:ext>
            </a:extLst>
          </p:cNvPr>
          <p:cNvCxnSpPr>
            <a:cxnSpLocks/>
            <a:stCxn id="50" idx="0"/>
            <a:endCxn id="48" idx="1"/>
          </p:cNvCxnSpPr>
          <p:nvPr/>
        </p:nvCxnSpPr>
        <p:spPr bwMode="gray">
          <a:xfrm flipV="1">
            <a:off x="7864147" y="3771797"/>
            <a:ext cx="1105279" cy="97809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a16="http://schemas.microsoft.com/office/drawing/2014/main" id="{336FEB13-9565-4318-9579-4B5E45C43B39}"/>
              </a:ext>
            </a:extLst>
          </p:cNvPr>
          <p:cNvCxnSpPr>
            <a:cxnSpLocks/>
            <a:stCxn id="52" idx="0"/>
            <a:endCxn id="48" idx="2"/>
          </p:cNvCxnSpPr>
          <p:nvPr/>
        </p:nvCxnSpPr>
        <p:spPr bwMode="gray">
          <a:xfrm flipV="1">
            <a:off x="9233484" y="3971426"/>
            <a:ext cx="1" cy="7784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直接连接符 12">
            <a:extLst>
              <a:ext uri="{FF2B5EF4-FFF2-40B4-BE49-F238E27FC236}">
                <a16:creationId xmlns:a16="http://schemas.microsoft.com/office/drawing/2014/main" id="{762250DF-BA96-4FA3-BA84-806C460F2E03}"/>
              </a:ext>
            </a:extLst>
          </p:cNvPr>
          <p:cNvCxnSpPr>
            <a:cxnSpLocks/>
            <a:stCxn id="51" idx="0"/>
            <a:endCxn id="48" idx="3"/>
          </p:cNvCxnSpPr>
          <p:nvPr/>
        </p:nvCxnSpPr>
        <p:spPr bwMode="gray">
          <a:xfrm flipH="1" flipV="1">
            <a:off x="9497543" y="3771797"/>
            <a:ext cx="1105278" cy="978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12">
            <a:extLst>
              <a:ext uri="{FF2B5EF4-FFF2-40B4-BE49-F238E27FC236}">
                <a16:creationId xmlns:a16="http://schemas.microsoft.com/office/drawing/2014/main" id="{D5922106-81D5-4775-AF70-0592B58261DB}"/>
              </a:ext>
            </a:extLst>
          </p:cNvPr>
          <p:cNvCxnSpPr>
            <a:cxnSpLocks/>
            <a:stCxn id="54" idx="0"/>
            <a:endCxn id="50" idx="2"/>
          </p:cNvCxnSpPr>
          <p:nvPr/>
        </p:nvCxnSpPr>
        <p:spPr bwMode="gray">
          <a:xfrm flipV="1">
            <a:off x="7864146" y="5149153"/>
            <a:ext cx="1" cy="5072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12">
            <a:extLst>
              <a:ext uri="{FF2B5EF4-FFF2-40B4-BE49-F238E27FC236}">
                <a16:creationId xmlns:a16="http://schemas.microsoft.com/office/drawing/2014/main" id="{C6A6A471-FB0E-4B9D-965F-F785472D0AA5}"/>
              </a:ext>
            </a:extLst>
          </p:cNvPr>
          <p:cNvCxnSpPr>
            <a:cxnSpLocks/>
            <a:stCxn id="53" idx="0"/>
            <a:endCxn id="52" idx="2"/>
          </p:cNvCxnSpPr>
          <p:nvPr/>
        </p:nvCxnSpPr>
        <p:spPr bwMode="gray">
          <a:xfrm flipV="1">
            <a:off x="9232702" y="5149154"/>
            <a:ext cx="782" cy="50728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3" name="TextBox 62">
            <a:extLst>
              <a:ext uri="{FF2B5EF4-FFF2-40B4-BE49-F238E27FC236}">
                <a16:creationId xmlns:a16="http://schemas.microsoft.com/office/drawing/2014/main" id="{8806242E-97DA-4F54-ABD3-539CB3C61C97}"/>
              </a:ext>
            </a:extLst>
          </p:cNvPr>
          <p:cNvSpPr txBox="1"/>
          <p:nvPr/>
        </p:nvSpPr>
        <p:spPr bwMode="gray">
          <a:xfrm>
            <a:off x="6335906" y="3119944"/>
            <a:ext cx="1396660" cy="276999"/>
          </a:xfrm>
          <a:prstGeom prst="rect">
            <a:avLst/>
          </a:prstGeom>
          <a:noFill/>
        </p:spPr>
        <p:txBody>
          <a:bodyPr wrap="square" rtlCol="0">
            <a:spAutoFit/>
          </a:bodyPr>
          <a:lstStyle/>
          <a:p>
            <a:pPr algn="ctr"/>
            <a:r>
              <a:rPr lang="en-US" sz="1200" dirty="0"/>
              <a:t>Multicast source</a:t>
            </a:r>
          </a:p>
        </p:txBody>
      </p:sp>
      <p:sp>
        <p:nvSpPr>
          <p:cNvPr id="64" name="TextBox 63">
            <a:extLst>
              <a:ext uri="{FF2B5EF4-FFF2-40B4-BE49-F238E27FC236}">
                <a16:creationId xmlns:a16="http://schemas.microsoft.com/office/drawing/2014/main" id="{601BEFEC-E9CC-4F39-BC81-67B626A34FAE}"/>
              </a:ext>
            </a:extLst>
          </p:cNvPr>
          <p:cNvSpPr txBox="1"/>
          <p:nvPr/>
        </p:nvSpPr>
        <p:spPr bwMode="gray">
          <a:xfrm>
            <a:off x="8596140" y="6022740"/>
            <a:ext cx="1273122" cy="276999"/>
          </a:xfrm>
          <a:prstGeom prst="rect">
            <a:avLst/>
          </a:prstGeom>
          <a:noFill/>
        </p:spPr>
        <p:txBody>
          <a:bodyPr wrap="square" rtlCol="0">
            <a:spAutoFit/>
          </a:bodyPr>
          <a:lstStyle/>
          <a:p>
            <a:pPr algn="ctr"/>
            <a:r>
              <a:rPr lang="en-US" sz="1200" dirty="0"/>
              <a:t>Multicast group member</a:t>
            </a:r>
          </a:p>
        </p:txBody>
      </p:sp>
      <p:sp>
        <p:nvSpPr>
          <p:cNvPr id="65" name="TextBox 64">
            <a:extLst>
              <a:ext uri="{FF2B5EF4-FFF2-40B4-BE49-F238E27FC236}">
                <a16:creationId xmlns:a16="http://schemas.microsoft.com/office/drawing/2014/main" id="{76AB388B-B179-49E6-A395-A3F61CEB2CEB}"/>
              </a:ext>
            </a:extLst>
          </p:cNvPr>
          <p:cNvSpPr txBox="1"/>
          <p:nvPr/>
        </p:nvSpPr>
        <p:spPr bwMode="gray">
          <a:xfrm>
            <a:off x="7227584" y="6035748"/>
            <a:ext cx="1273122" cy="276999"/>
          </a:xfrm>
          <a:prstGeom prst="rect">
            <a:avLst/>
          </a:prstGeom>
          <a:noFill/>
        </p:spPr>
        <p:txBody>
          <a:bodyPr wrap="square" rtlCol="0">
            <a:spAutoFit/>
          </a:bodyPr>
          <a:lstStyle/>
          <a:p>
            <a:pPr algn="ctr"/>
            <a:r>
              <a:rPr lang="en-US" sz="1200"/>
              <a:t>Multicast group member</a:t>
            </a:r>
          </a:p>
        </p:txBody>
      </p:sp>
      <p:sp>
        <p:nvSpPr>
          <p:cNvPr id="73" name="Rectangular Callout 75">
            <a:extLst>
              <a:ext uri="{FF2B5EF4-FFF2-40B4-BE49-F238E27FC236}">
                <a16:creationId xmlns:a16="http://schemas.microsoft.com/office/drawing/2014/main" id="{A072E0CF-EB6D-4699-8C9F-081566015297}"/>
              </a:ext>
            </a:extLst>
          </p:cNvPr>
          <p:cNvSpPr/>
          <p:nvPr/>
        </p:nvSpPr>
        <p:spPr bwMode="gray">
          <a:xfrm>
            <a:off x="906705" y="3934073"/>
            <a:ext cx="1265899" cy="461665"/>
          </a:xfrm>
          <a:prstGeom prst="wedgeRectCallout">
            <a:avLst>
              <a:gd name="adj1" fmla="val 64071"/>
              <a:gd name="adj2" fmla="val 244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Multicast traffic flooding</a:t>
            </a:r>
          </a:p>
        </p:txBody>
      </p:sp>
      <p:sp>
        <p:nvSpPr>
          <p:cNvPr id="74" name="Rectangular Callout 75">
            <a:extLst>
              <a:ext uri="{FF2B5EF4-FFF2-40B4-BE49-F238E27FC236}">
                <a16:creationId xmlns:a16="http://schemas.microsoft.com/office/drawing/2014/main" id="{8AB23406-7F0C-4CEE-9E25-498CF5DB9DC2}"/>
              </a:ext>
            </a:extLst>
          </p:cNvPr>
          <p:cNvSpPr/>
          <p:nvPr/>
        </p:nvSpPr>
        <p:spPr bwMode="gray">
          <a:xfrm>
            <a:off x="4347510" y="3841927"/>
            <a:ext cx="1166584" cy="361765"/>
          </a:xfrm>
          <a:prstGeom prst="wedgeRectCallout">
            <a:avLst>
              <a:gd name="adj1" fmla="val -32392"/>
              <a:gd name="adj2" fmla="val 977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a:solidFill>
                  <a:schemeClr val="tx1"/>
                </a:solidFill>
                <a:latin typeface="Huawei Sans" panose="020C0503030203020204" pitchFamily="34" charset="0"/>
                <a:ea typeface="方正兰亭黑简体" panose="02000000000000000000" pitchFamily="2" charset="-122"/>
              </a:rPr>
              <a:t>Path pruning</a:t>
            </a:r>
          </a:p>
        </p:txBody>
      </p:sp>
      <p:sp>
        <p:nvSpPr>
          <p:cNvPr id="75" name="Oval 74">
            <a:extLst>
              <a:ext uri="{FF2B5EF4-FFF2-40B4-BE49-F238E27FC236}">
                <a16:creationId xmlns:a16="http://schemas.microsoft.com/office/drawing/2014/main" id="{C7623FDB-44E7-4445-B506-63CBB424820C}"/>
              </a:ext>
            </a:extLst>
          </p:cNvPr>
          <p:cNvSpPr/>
          <p:nvPr/>
        </p:nvSpPr>
        <p:spPr bwMode="gray">
          <a:xfrm>
            <a:off x="4479666" y="5244346"/>
            <a:ext cx="610758" cy="874404"/>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ular Callout 75">
            <a:extLst>
              <a:ext uri="{FF2B5EF4-FFF2-40B4-BE49-F238E27FC236}">
                <a16:creationId xmlns:a16="http://schemas.microsoft.com/office/drawing/2014/main" id="{ECB0DA2D-ABDC-4540-917C-3EDDC73B571F}"/>
              </a:ext>
            </a:extLst>
          </p:cNvPr>
          <p:cNvSpPr/>
          <p:nvPr/>
        </p:nvSpPr>
        <p:spPr bwMode="gray">
          <a:xfrm>
            <a:off x="4763650" y="5229410"/>
            <a:ext cx="876472" cy="361765"/>
          </a:xfrm>
          <a:prstGeom prst="wedgeRectCallout">
            <a:avLst>
              <a:gd name="adj1" fmla="val -44346"/>
              <a:gd name="adj2" fmla="val 10040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No group members</a:t>
            </a:r>
          </a:p>
        </p:txBody>
      </p:sp>
      <p:sp>
        <p:nvSpPr>
          <p:cNvPr id="77" name="Arrow: Right 76">
            <a:extLst>
              <a:ext uri="{FF2B5EF4-FFF2-40B4-BE49-F238E27FC236}">
                <a16:creationId xmlns:a16="http://schemas.microsoft.com/office/drawing/2014/main" id="{ED3D6564-D501-4F43-A194-F38DD2698137}"/>
              </a:ext>
            </a:extLst>
          </p:cNvPr>
          <p:cNvSpPr/>
          <p:nvPr/>
        </p:nvSpPr>
        <p:spPr bwMode="gray">
          <a:xfrm>
            <a:off x="5357983" y="4263088"/>
            <a:ext cx="1642787" cy="611386"/>
          </a:xfrm>
          <a:prstGeom prst="rightArrow">
            <a:avLst>
              <a:gd name="adj1" fmla="val 50000"/>
              <a:gd name="adj2" fmla="val 36364"/>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400" dirty="0">
                <a:solidFill>
                  <a:schemeClr val="tx1"/>
                </a:solidFill>
              </a:rPr>
              <a:t>MDT generation</a:t>
            </a:r>
          </a:p>
        </p:txBody>
      </p:sp>
      <p:cxnSp>
        <p:nvCxnSpPr>
          <p:cNvPr id="78" name="直接连接符 12">
            <a:extLst>
              <a:ext uri="{FF2B5EF4-FFF2-40B4-BE49-F238E27FC236}">
                <a16:creationId xmlns:a16="http://schemas.microsoft.com/office/drawing/2014/main" id="{075858C3-6838-4968-8A2E-2AEB79E3171F}"/>
              </a:ext>
            </a:extLst>
          </p:cNvPr>
          <p:cNvCxnSpPr>
            <a:cxnSpLocks/>
            <a:stCxn id="48" idx="0"/>
            <a:endCxn id="49" idx="3"/>
          </p:cNvCxnSpPr>
          <p:nvPr/>
        </p:nvCxnSpPr>
        <p:spPr bwMode="gray">
          <a:xfrm flipH="1" flipV="1">
            <a:off x="8233360" y="3258443"/>
            <a:ext cx="1000125" cy="31372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81" name="直接连接符 12">
            <a:extLst>
              <a:ext uri="{FF2B5EF4-FFF2-40B4-BE49-F238E27FC236}">
                <a16:creationId xmlns:a16="http://schemas.microsoft.com/office/drawing/2014/main" id="{D363C88D-6337-4F97-9217-CE1632C6A89F}"/>
              </a:ext>
            </a:extLst>
          </p:cNvPr>
          <p:cNvCxnSpPr>
            <a:cxnSpLocks/>
            <a:stCxn id="50" idx="0"/>
            <a:endCxn id="48" idx="1"/>
          </p:cNvCxnSpPr>
          <p:nvPr/>
        </p:nvCxnSpPr>
        <p:spPr bwMode="gray">
          <a:xfrm flipV="1">
            <a:off x="7864147" y="3771797"/>
            <a:ext cx="1105279" cy="978097"/>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84" name="直接连接符 12">
            <a:extLst>
              <a:ext uri="{FF2B5EF4-FFF2-40B4-BE49-F238E27FC236}">
                <a16:creationId xmlns:a16="http://schemas.microsoft.com/office/drawing/2014/main" id="{1E1C8AA4-A3C7-4A64-A0AE-A81ECBD848C3}"/>
              </a:ext>
            </a:extLst>
          </p:cNvPr>
          <p:cNvCxnSpPr>
            <a:cxnSpLocks/>
            <a:stCxn id="52" idx="0"/>
            <a:endCxn id="48" idx="2"/>
          </p:cNvCxnSpPr>
          <p:nvPr/>
        </p:nvCxnSpPr>
        <p:spPr bwMode="gray">
          <a:xfrm flipV="1">
            <a:off x="9233484" y="3971426"/>
            <a:ext cx="1" cy="778469"/>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87" name="直接连接符 12">
            <a:extLst>
              <a:ext uri="{FF2B5EF4-FFF2-40B4-BE49-F238E27FC236}">
                <a16:creationId xmlns:a16="http://schemas.microsoft.com/office/drawing/2014/main" id="{B9AC904D-9AA7-4AF6-8DB0-DA34F98F05DB}"/>
              </a:ext>
            </a:extLst>
          </p:cNvPr>
          <p:cNvCxnSpPr>
            <a:cxnSpLocks/>
            <a:stCxn id="53" idx="0"/>
            <a:endCxn id="52" idx="2"/>
          </p:cNvCxnSpPr>
          <p:nvPr/>
        </p:nvCxnSpPr>
        <p:spPr bwMode="gray">
          <a:xfrm flipV="1">
            <a:off x="9232702" y="5149154"/>
            <a:ext cx="782" cy="507286"/>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90" name="直接连接符 12">
            <a:extLst>
              <a:ext uri="{FF2B5EF4-FFF2-40B4-BE49-F238E27FC236}">
                <a16:creationId xmlns:a16="http://schemas.microsoft.com/office/drawing/2014/main" id="{1F2BB79C-0286-4B7E-87DC-C868A4EA4147}"/>
              </a:ext>
            </a:extLst>
          </p:cNvPr>
          <p:cNvCxnSpPr>
            <a:cxnSpLocks/>
            <a:stCxn id="54" idx="0"/>
            <a:endCxn id="50" idx="2"/>
          </p:cNvCxnSpPr>
          <p:nvPr/>
        </p:nvCxnSpPr>
        <p:spPr bwMode="gray">
          <a:xfrm flipV="1">
            <a:off x="7864146" y="5149153"/>
            <a:ext cx="1" cy="507287"/>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grpSp>
        <p:nvGrpSpPr>
          <p:cNvPr id="93" name="组合 7">
            <a:extLst>
              <a:ext uri="{FF2B5EF4-FFF2-40B4-BE49-F238E27FC236}">
                <a16:creationId xmlns:a16="http://schemas.microsoft.com/office/drawing/2014/main" id="{CCBA519B-EC2C-4F6E-A04B-AED701C357E4}"/>
              </a:ext>
            </a:extLst>
          </p:cNvPr>
          <p:cNvGrpSpPr/>
          <p:nvPr/>
        </p:nvGrpSpPr>
        <p:grpSpPr bwMode="gray">
          <a:xfrm>
            <a:off x="4275806" y="4316504"/>
            <a:ext cx="275544" cy="275544"/>
            <a:chOff x="856677" y="2615810"/>
            <a:chExt cx="288000" cy="288000"/>
          </a:xfrm>
        </p:grpSpPr>
        <p:sp>
          <p:nvSpPr>
            <p:cNvPr id="94" name="椭圆 84">
              <a:extLst>
                <a:ext uri="{FF2B5EF4-FFF2-40B4-BE49-F238E27FC236}">
                  <a16:creationId xmlns:a16="http://schemas.microsoft.com/office/drawing/2014/main" id="{189A5B9D-9995-4601-9D3D-D1B88D74E465}"/>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5">
              <a:extLst>
                <a:ext uri="{FF2B5EF4-FFF2-40B4-BE49-F238E27FC236}">
                  <a16:creationId xmlns:a16="http://schemas.microsoft.com/office/drawing/2014/main" id="{FD29D8DF-508F-47D1-9626-697DD1E65A3C}"/>
                </a:ext>
              </a:extLst>
            </p:cNvPr>
            <p:cNvGrpSpPr/>
            <p:nvPr/>
          </p:nvGrpSpPr>
          <p:grpSpPr bwMode="gray">
            <a:xfrm>
              <a:off x="923444" y="2692169"/>
              <a:ext cx="144001" cy="144002"/>
              <a:chOff x="898853" y="2657982"/>
              <a:chExt cx="203649" cy="203652"/>
            </a:xfrm>
          </p:grpSpPr>
          <p:cxnSp>
            <p:nvCxnSpPr>
              <p:cNvPr id="96" name="直接连接符 85">
                <a:extLst>
                  <a:ext uri="{FF2B5EF4-FFF2-40B4-BE49-F238E27FC236}">
                    <a16:creationId xmlns:a16="http://schemas.microsoft.com/office/drawing/2014/main" id="{04E11C0E-BD46-4081-AB78-A2767C61B09D}"/>
                  </a:ext>
                </a:extLst>
              </p:cNvPr>
              <p:cNvCxnSpPr>
                <a:stCxn id="94" idx="3"/>
                <a:endCxn id="9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7" name="直接连接符 86">
                <a:extLst>
                  <a:ext uri="{FF2B5EF4-FFF2-40B4-BE49-F238E27FC236}">
                    <a16:creationId xmlns:a16="http://schemas.microsoft.com/office/drawing/2014/main" id="{E4F8D0C4-A823-4F26-807C-954D17CA9100}"/>
                  </a:ext>
                </a:extLst>
              </p:cNvPr>
              <p:cNvCxnSpPr>
                <a:stCxn id="94" idx="1"/>
                <a:endCxn id="9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98" name="椭圆 50">
            <a:extLst>
              <a:ext uri="{FF2B5EF4-FFF2-40B4-BE49-F238E27FC236}">
                <a16:creationId xmlns:a16="http://schemas.microsoft.com/office/drawing/2014/main" id="{8EB6EB32-AD8C-45BC-8AE2-580C04748B54}"/>
              </a:ext>
            </a:extLst>
          </p:cNvPr>
          <p:cNvSpPr/>
          <p:nvPr/>
        </p:nvSpPr>
        <p:spPr bwMode="gray">
          <a:xfrm>
            <a:off x="812638" y="382577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9" name="椭圆 50">
            <a:extLst>
              <a:ext uri="{FF2B5EF4-FFF2-40B4-BE49-F238E27FC236}">
                <a16:creationId xmlns:a16="http://schemas.microsoft.com/office/drawing/2014/main" id="{447D84F9-2F17-4B06-B6DD-9F99A2FE4D66}"/>
              </a:ext>
            </a:extLst>
          </p:cNvPr>
          <p:cNvSpPr/>
          <p:nvPr/>
        </p:nvSpPr>
        <p:spPr bwMode="gray">
          <a:xfrm>
            <a:off x="4256138" y="375128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0" name="Rectangular Callout 75">
            <a:extLst>
              <a:ext uri="{FF2B5EF4-FFF2-40B4-BE49-F238E27FC236}">
                <a16:creationId xmlns:a16="http://schemas.microsoft.com/office/drawing/2014/main" id="{636D33B3-C079-4481-9160-F11FB65A4C95}"/>
              </a:ext>
            </a:extLst>
          </p:cNvPr>
          <p:cNvSpPr/>
          <p:nvPr/>
        </p:nvSpPr>
        <p:spPr bwMode="gray">
          <a:xfrm>
            <a:off x="7770362" y="3873691"/>
            <a:ext cx="534148" cy="361765"/>
          </a:xfrm>
          <a:prstGeom prst="wedgeRectCallout">
            <a:avLst>
              <a:gd name="adj1" fmla="val 39838"/>
              <a:gd name="adj2" fmla="val 827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a:solidFill>
                  <a:schemeClr val="tx1"/>
                </a:solidFill>
                <a:latin typeface="Huawei Sans" panose="020C0503030203020204" pitchFamily="34" charset="0"/>
                <a:ea typeface="方正兰亭黑简体" panose="02000000000000000000" pitchFamily="2" charset="-122"/>
              </a:rPr>
              <a:t>MDT</a:t>
            </a:r>
          </a:p>
        </p:txBody>
      </p:sp>
      <p:cxnSp>
        <p:nvCxnSpPr>
          <p:cNvPr id="61" name="Straight Arrow Connector 60">
            <a:extLst>
              <a:ext uri="{FF2B5EF4-FFF2-40B4-BE49-F238E27FC236}">
                <a16:creationId xmlns:a16="http://schemas.microsoft.com/office/drawing/2014/main" id="{E3DB2F2E-0FF8-4275-A38A-0323E9762D39}"/>
              </a:ext>
            </a:extLst>
          </p:cNvPr>
          <p:cNvCxnSpPr>
            <a:cxnSpLocks/>
          </p:cNvCxnSpPr>
          <p:nvPr/>
        </p:nvCxnSpPr>
        <p:spPr bwMode="gray">
          <a:xfrm flipV="1">
            <a:off x="9873239" y="3197232"/>
            <a:ext cx="614833"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47E2A05F-751F-4947-8520-D1409AC9F714}"/>
              </a:ext>
            </a:extLst>
          </p:cNvPr>
          <p:cNvCxnSpPr>
            <a:cxnSpLocks/>
          </p:cNvCxnSpPr>
          <p:nvPr/>
        </p:nvCxnSpPr>
        <p:spPr bwMode="gray">
          <a:xfrm flipH="1">
            <a:off x="9873240" y="2908070"/>
            <a:ext cx="614833"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DE51502E-33B3-4F5D-A30F-2919ED58FCF6}"/>
              </a:ext>
            </a:extLst>
          </p:cNvPr>
          <p:cNvSpPr txBox="1"/>
          <p:nvPr/>
        </p:nvSpPr>
        <p:spPr bwMode="gray">
          <a:xfrm>
            <a:off x="10473868" y="3058732"/>
            <a:ext cx="962306" cy="276999"/>
          </a:xfrm>
          <a:prstGeom prst="rect">
            <a:avLst/>
          </a:prstGeom>
          <a:noFill/>
        </p:spPr>
        <p:txBody>
          <a:bodyPr wrap="square" rtlCol="0">
            <a:spAutoFit/>
          </a:bodyPr>
          <a:lstStyle/>
          <a:p>
            <a:r>
              <a:rPr lang="en-US" sz="1200"/>
              <a:t>MDT</a:t>
            </a:r>
          </a:p>
        </p:txBody>
      </p:sp>
      <p:sp>
        <p:nvSpPr>
          <p:cNvPr id="67" name="TextBox 66">
            <a:extLst>
              <a:ext uri="{FF2B5EF4-FFF2-40B4-BE49-F238E27FC236}">
                <a16:creationId xmlns:a16="http://schemas.microsoft.com/office/drawing/2014/main" id="{39C32B6F-94C4-4F0A-B336-3EC200679C65}"/>
              </a:ext>
            </a:extLst>
          </p:cNvPr>
          <p:cNvSpPr txBox="1"/>
          <p:nvPr/>
        </p:nvSpPr>
        <p:spPr bwMode="gray">
          <a:xfrm>
            <a:off x="10473868" y="2774805"/>
            <a:ext cx="1589179" cy="276999"/>
          </a:xfrm>
          <a:prstGeom prst="rect">
            <a:avLst/>
          </a:prstGeom>
          <a:noFill/>
        </p:spPr>
        <p:txBody>
          <a:bodyPr wrap="square" rtlCol="0">
            <a:spAutoFit/>
          </a:bodyPr>
          <a:lstStyle/>
          <a:p>
            <a:r>
              <a:rPr lang="en-US" sz="1200" dirty="0"/>
              <a:t>Multicast traffic</a:t>
            </a:r>
          </a:p>
        </p:txBody>
      </p:sp>
    </p:spTree>
    <p:extLst>
      <p:ext uri="{BB962C8B-B14F-4D97-AF65-F5344CB8AC3E}">
        <p14:creationId xmlns:p14="http://schemas.microsoft.com/office/powerpoint/2010/main" val="308547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132B82-5452-400B-9897-B6CC0682AD73}"/>
              </a:ext>
            </a:extLst>
          </p:cNvPr>
          <p:cNvSpPr>
            <a:spLocks noGrp="1"/>
          </p:cNvSpPr>
          <p:nvPr>
            <p:ph type="body" sz="quarter" idx="10"/>
          </p:nvPr>
        </p:nvSpPr>
        <p:spPr bwMode="gray"/>
        <p:txBody>
          <a:bodyPr/>
          <a:lstStyle/>
          <a:p>
            <a:r>
              <a:rPr lang="en-US" sz="1800" dirty="0"/>
              <a:t>PIM messages are encapsulated in IP packets, with </a:t>
            </a:r>
            <a:r>
              <a:rPr lang="en-US" sz="1800" b="1" dirty="0">
                <a:solidFill>
                  <a:srgbClr val="EC7061"/>
                </a:solidFill>
              </a:rPr>
              <a:t>destination address 224.0.0.13 and IP protocol number 103</a:t>
            </a:r>
            <a:r>
              <a:rPr lang="en-US" sz="1800" dirty="0"/>
              <a:t>.</a:t>
            </a:r>
          </a:p>
          <a:p>
            <a:r>
              <a:rPr lang="en-US" sz="1800" dirty="0"/>
              <a:t>PIM-DM and PIM-SM use different types of messages.</a:t>
            </a:r>
          </a:p>
          <a:p>
            <a:r>
              <a:rPr lang="en-US" sz="1800" dirty="0"/>
              <a:t>PIM-DM uses the following types of messages:</a:t>
            </a:r>
          </a:p>
        </p:txBody>
      </p:sp>
      <p:sp>
        <p:nvSpPr>
          <p:cNvPr id="2" name="标题 1"/>
          <p:cNvSpPr>
            <a:spLocks noGrp="1"/>
          </p:cNvSpPr>
          <p:nvPr>
            <p:ph type="title"/>
          </p:nvPr>
        </p:nvSpPr>
        <p:spPr bwMode="gray"/>
        <p:txBody>
          <a:bodyPr/>
          <a:lstStyle/>
          <a:p>
            <a:r>
              <a:rPr lang="en-US"/>
              <a:t>PIM-DM Messages</a:t>
            </a:r>
          </a:p>
        </p:txBody>
      </p:sp>
      <p:graphicFrame>
        <p:nvGraphicFramePr>
          <p:cNvPr id="4" name="表格 3"/>
          <p:cNvGraphicFramePr>
            <a:graphicFrameLocks noGrp="1"/>
          </p:cNvGraphicFramePr>
          <p:nvPr>
            <p:extLst>
              <p:ext uri="{D42A27DB-BD31-4B8C-83A1-F6EECF244321}">
                <p14:modId xmlns:p14="http://schemas.microsoft.com/office/powerpoint/2010/main" val="1245219544"/>
              </p:ext>
            </p:extLst>
          </p:nvPr>
        </p:nvGraphicFramePr>
        <p:xfrm>
          <a:off x="986790" y="3264873"/>
          <a:ext cx="10239235" cy="3018695"/>
        </p:xfrm>
        <a:graphic>
          <a:graphicData uri="http://schemas.openxmlformats.org/drawingml/2006/table">
            <a:tbl>
              <a:tblPr firstRow="1" bandRow="1"/>
              <a:tblGrid>
                <a:gridCol w="2366010">
                  <a:extLst>
                    <a:ext uri="{9D8B030D-6E8A-4147-A177-3AD203B41FA5}">
                      <a16:colId xmlns:a16="http://schemas.microsoft.com/office/drawing/2014/main" val="20000"/>
                    </a:ext>
                  </a:extLst>
                </a:gridCol>
                <a:gridCol w="7873225">
                  <a:extLst>
                    <a:ext uri="{9D8B030D-6E8A-4147-A177-3AD203B41FA5}">
                      <a16:colId xmlns:a16="http://schemas.microsoft.com/office/drawing/2014/main" val="20001"/>
                    </a:ext>
                  </a:extLst>
                </a:gridCol>
              </a:tblGrid>
              <a:tr h="368360">
                <a:tc>
                  <a:txBody>
                    <a:bodyPr/>
                    <a:lstStyle/>
                    <a:p>
                      <a:pPr algn="ctr"/>
                      <a:r>
                        <a:rPr lang="en-US" sz="1600" b="1" dirty="0">
                          <a:solidFill>
                            <a:schemeClr val="bg1"/>
                          </a:solidFill>
                        </a:rPr>
                        <a:t>Message Type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r>
                        <a:rPr lang="en-US" sz="1600" b="1">
                          <a:solidFill>
                            <a:schemeClr val="bg1"/>
                          </a:solidFill>
                        </a:rPr>
                        <a:t>Message Function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636258">
                <a:tc>
                  <a:txBody>
                    <a:bodyPr/>
                    <a:lstStyle/>
                    <a:p>
                      <a:pPr algn="l"/>
                      <a:r>
                        <a:rPr lang="en-US" sz="1600" dirty="0"/>
                        <a:t>Hello</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600"/>
                        <a:t>Used for PIM neighbor discovery, protocol parameter negotiation, and PIM neighbor relationship maintenance.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1"/>
                  </a:ext>
                </a:extLst>
              </a:tr>
              <a:tr h="904156">
                <a:tc>
                  <a:txBody>
                    <a:bodyPr/>
                    <a:lstStyle/>
                    <a:p>
                      <a:pPr algn="l"/>
                      <a:r>
                        <a:rPr lang="en-US" sz="1600" dirty="0"/>
                        <a:t>Join/Prune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600" dirty="0"/>
                        <a:t>Join messages are used to add nodes to the MDT, whereas Prune messages are used to remove nodes from the MDT. Join and Prune messages are in the same format in PIM, but they have different field contents in the payload.</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2"/>
                  </a:ext>
                </a:extLst>
              </a:tr>
              <a:tr h="373201">
                <a:tc>
                  <a:txBody>
                    <a:bodyPr/>
                    <a:lstStyle/>
                    <a:p>
                      <a:pPr algn="l"/>
                      <a:r>
                        <a:rPr lang="en-US" sz="1600"/>
                        <a:t>Graft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600" dirty="0"/>
                        <a:t>Used to graft a node to the MDT.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3"/>
                  </a:ext>
                </a:extLst>
              </a:tr>
              <a:tr h="368360">
                <a:tc>
                  <a:txBody>
                    <a:bodyPr/>
                    <a:lstStyle/>
                    <a:p>
                      <a:pPr algn="l"/>
                      <a:r>
                        <a:rPr lang="en-US" sz="1600"/>
                        <a:t>Graft-ACK</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600" dirty="0"/>
                        <a:t>Used to acknowledge the Graft messages sent by neighbors.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4"/>
                  </a:ext>
                </a:extLst>
              </a:tr>
              <a:tr h="368360">
                <a:tc>
                  <a:txBody>
                    <a:bodyPr/>
                    <a:lstStyle/>
                    <a:p>
                      <a:pPr algn="l"/>
                      <a:r>
                        <a:rPr lang="en-US" sz="1600"/>
                        <a:t>Assert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600" dirty="0"/>
                        <a:t>Used in the Assert mechanism.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0781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8D664A7-17E9-4F8A-8EF0-BF2732CD9C64}"/>
              </a:ext>
            </a:extLst>
          </p:cNvPr>
          <p:cNvSpPr>
            <a:spLocks noGrp="1"/>
          </p:cNvSpPr>
          <p:nvPr>
            <p:ph type="body" sz="quarter" idx="10"/>
          </p:nvPr>
        </p:nvSpPr>
        <p:spPr bwMode="gray"/>
        <p:txBody>
          <a:bodyPr>
            <a:spAutoFit/>
          </a:bodyPr>
          <a:lstStyle/>
          <a:p>
            <a:pPr algn="l">
              <a:lnSpc>
                <a:spcPct val="120000"/>
              </a:lnSpc>
              <a:spcBef>
                <a:spcPts val="0"/>
              </a:spcBef>
            </a:pPr>
            <a:r>
              <a:rPr lang="en-US" sz="1600" b="1" dirty="0">
                <a:solidFill>
                  <a:srgbClr val="EC7061"/>
                </a:solidFill>
              </a:rPr>
              <a:t>An MDT can be established only between PIM neighbors</a:t>
            </a:r>
            <a:r>
              <a:rPr lang="en-US" sz="1600" dirty="0"/>
              <a:t>. Therefore, neighbor discovery is the prerequisite for MDT establishment.</a:t>
            </a:r>
          </a:p>
          <a:p>
            <a:pPr>
              <a:lnSpc>
                <a:spcPct val="120000"/>
              </a:lnSpc>
              <a:spcBef>
                <a:spcPts val="0"/>
              </a:spcBef>
            </a:pPr>
            <a:r>
              <a:rPr lang="en-US" sz="1600" dirty="0"/>
              <a:t>Neighbor discovery is implemented through PIM Hello messages.</a:t>
            </a:r>
          </a:p>
        </p:txBody>
      </p:sp>
      <p:sp>
        <p:nvSpPr>
          <p:cNvPr id="2" name="Title 1">
            <a:extLst>
              <a:ext uri="{FF2B5EF4-FFF2-40B4-BE49-F238E27FC236}">
                <a16:creationId xmlns:a16="http://schemas.microsoft.com/office/drawing/2014/main" id="{FF4E95FD-DFDC-4A5D-AF02-74B41418B7F2}"/>
              </a:ext>
            </a:extLst>
          </p:cNvPr>
          <p:cNvSpPr>
            <a:spLocks noGrp="1"/>
          </p:cNvSpPr>
          <p:nvPr>
            <p:ph type="title"/>
          </p:nvPr>
        </p:nvSpPr>
        <p:spPr bwMode="gray"/>
        <p:txBody>
          <a:bodyPr/>
          <a:lstStyle/>
          <a:p>
            <a:r>
              <a:rPr lang="en-US"/>
              <a:t>Neighbor Discovery</a:t>
            </a:r>
          </a:p>
        </p:txBody>
      </p:sp>
      <p:sp>
        <p:nvSpPr>
          <p:cNvPr id="4" name="圆角矩形 75">
            <a:extLst>
              <a:ext uri="{FF2B5EF4-FFF2-40B4-BE49-F238E27FC236}">
                <a16:creationId xmlns:a16="http://schemas.microsoft.com/office/drawing/2014/main" id="{88E08F88-0B27-4593-BE6E-1B84E1412733}"/>
              </a:ext>
            </a:extLst>
          </p:cNvPr>
          <p:cNvSpPr/>
          <p:nvPr/>
        </p:nvSpPr>
        <p:spPr bwMode="gray">
          <a:xfrm>
            <a:off x="550606" y="2273971"/>
            <a:ext cx="5456903" cy="396000"/>
          </a:xfrm>
          <a:prstGeom prst="roundRect">
            <a:avLst>
              <a:gd name="adj" fmla="val 10604"/>
            </a:avLst>
          </a:prstGeom>
          <a:solidFill>
            <a:srgbClr val="00B0F0"/>
          </a:solidFill>
        </p:spPr>
        <p:txBody>
          <a:bodyPr wrap="square" rtlCol="0" anchor="ctr" anchorCtr="0">
            <a:noAutofit/>
          </a:bodyPr>
          <a:lstStyle/>
          <a:p>
            <a:pPr algn="ctr">
              <a:spcBef>
                <a:spcPct val="0"/>
              </a:spcBef>
              <a:spcAft>
                <a:spcPct val="0"/>
              </a:spcAft>
            </a:pPr>
            <a:r>
              <a:rPr lang="en-US" sz="1400" b="1">
                <a:solidFill>
                  <a:prstClr val="white"/>
                </a:solidFill>
                <a:latin typeface="Huawei Sans" panose="020C0503030203020204" pitchFamily="34" charset="0"/>
                <a:ea typeface="方正兰亭黑简体" panose="02000000000000000000" pitchFamily="2" charset="-122"/>
              </a:rPr>
              <a:t>Neighbor discovery and maintenance</a:t>
            </a:r>
          </a:p>
        </p:txBody>
      </p:sp>
      <p:sp>
        <p:nvSpPr>
          <p:cNvPr id="5" name="圆角矩形 75">
            <a:extLst>
              <a:ext uri="{FF2B5EF4-FFF2-40B4-BE49-F238E27FC236}">
                <a16:creationId xmlns:a16="http://schemas.microsoft.com/office/drawing/2014/main" id="{0D7F31AB-0AD6-426E-A79E-5ED180713110}"/>
              </a:ext>
            </a:extLst>
          </p:cNvPr>
          <p:cNvSpPr/>
          <p:nvPr/>
        </p:nvSpPr>
        <p:spPr bwMode="gray">
          <a:xfrm>
            <a:off x="550606" y="2713748"/>
            <a:ext cx="5454059" cy="36636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a:p>
            <a:pPr marL="302279" indent="-302279" defTabSz="914034">
              <a:lnSpc>
                <a:spcPct val="120000"/>
              </a:lnSpc>
              <a:spcBef>
                <a:spcPts val="792"/>
              </a:spcBef>
              <a:buFont typeface="Arial" panose="020B0604020202020204" pitchFamily="34" charset="0"/>
              <a:buChar char="•"/>
            </a:pPr>
            <a:r>
              <a:rPr lang="en-US" sz="1400" dirty="0">
                <a:solidFill>
                  <a:schemeClr val="tx1"/>
                </a:solidFill>
                <a:cs typeface="Arial" panose="020B0604020202020204" pitchFamily="34" charset="0"/>
              </a:rPr>
              <a:t>After PIM is enabled on an interface of a router, the interface periodically sends PIM Hello messages with destination address 224.0.0.13. After exchanging Hello messages, multicast routers can learn neighbor information and establish PIM neighbor relationships.</a:t>
            </a:r>
          </a:p>
        </p:txBody>
      </p:sp>
      <p:sp>
        <p:nvSpPr>
          <p:cNvPr id="25" name="圆角矩形 75">
            <a:extLst>
              <a:ext uri="{FF2B5EF4-FFF2-40B4-BE49-F238E27FC236}">
                <a16:creationId xmlns:a16="http://schemas.microsoft.com/office/drawing/2014/main" id="{7C14F5E3-D489-41FA-969F-2D4C57F059AD}"/>
              </a:ext>
            </a:extLst>
          </p:cNvPr>
          <p:cNvSpPr/>
          <p:nvPr/>
        </p:nvSpPr>
        <p:spPr bwMode="gray">
          <a:xfrm>
            <a:off x="6217769" y="2273971"/>
            <a:ext cx="5456903" cy="396000"/>
          </a:xfrm>
          <a:prstGeom prst="roundRect">
            <a:avLst>
              <a:gd name="adj" fmla="val 10604"/>
            </a:avLst>
          </a:prstGeom>
          <a:solidFill>
            <a:srgbClr val="00B0F0"/>
          </a:solidFill>
        </p:spPr>
        <p:txBody>
          <a:bodyPr wrap="square" rtlCol="0" anchor="ctr" anchorCtr="0">
            <a:noAutofit/>
          </a:bodyPr>
          <a:lstStyle/>
          <a:p>
            <a:pPr algn="ctr">
              <a:spcBef>
                <a:spcPct val="0"/>
              </a:spcBef>
              <a:spcAft>
                <a:spcPct val="0"/>
              </a:spcAft>
            </a:pPr>
            <a:r>
              <a:rPr lang="en-US" sz="1400" b="1">
                <a:solidFill>
                  <a:prstClr val="white"/>
                </a:solidFill>
                <a:latin typeface="Huawei Sans" panose="020C0503030203020204" pitchFamily="34" charset="0"/>
                <a:ea typeface="方正兰亭黑简体" panose="02000000000000000000" pitchFamily="2" charset="-122"/>
              </a:rPr>
              <a:t>Neighbor relationship maintenance</a:t>
            </a:r>
          </a:p>
        </p:txBody>
      </p:sp>
      <p:sp>
        <p:nvSpPr>
          <p:cNvPr id="26" name="圆角矩形 75">
            <a:extLst>
              <a:ext uri="{FF2B5EF4-FFF2-40B4-BE49-F238E27FC236}">
                <a16:creationId xmlns:a16="http://schemas.microsoft.com/office/drawing/2014/main" id="{3CADBE81-3EB8-41D3-87F8-6AE73F6EAAB5}"/>
              </a:ext>
            </a:extLst>
          </p:cNvPr>
          <p:cNvSpPr/>
          <p:nvPr/>
        </p:nvSpPr>
        <p:spPr bwMode="gray">
          <a:xfrm>
            <a:off x="6217769" y="2713748"/>
            <a:ext cx="5456903" cy="36636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Autofit/>
          </a:bodyPr>
          <a:lstStyle/>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20000"/>
              </a:lnSpc>
              <a:spcBef>
                <a:spcPts val="792"/>
              </a:spcBef>
              <a:buFont typeface="Arial" panose="020B0604020202020204" pitchFamily="34" charset="0"/>
              <a:buChar char="•"/>
            </a:pPr>
            <a:endParaRPr lang="en-US" altLang="zh-CN" sz="1200" dirty="0">
              <a:solidFill>
                <a:schemeClr val="tx1"/>
              </a:solidFill>
              <a:cs typeface="Arial" panose="020B0604020202020204" pitchFamily="34" charset="0"/>
            </a:endParaRPr>
          </a:p>
          <a:p>
            <a:pPr marL="302279" indent="-302279" defTabSz="914034" fontAlgn="ctr">
              <a:lnSpc>
                <a:spcPct val="110000"/>
              </a:lnSpc>
              <a:buFont typeface="Arial" panose="020B0604020202020204" pitchFamily="34" charset="0"/>
              <a:buChar char="•"/>
            </a:pPr>
            <a:r>
              <a:rPr lang="en-US" sz="1200" dirty="0">
                <a:solidFill>
                  <a:schemeClr val="tx1"/>
                </a:solidFill>
                <a:cs typeface="Arial" panose="020B0604020202020204" pitchFamily="34" charset="0"/>
              </a:rPr>
              <a:t>PIM neighbor relationships are maintained through Hello messages. </a:t>
            </a:r>
            <a:r>
              <a:rPr lang="en-US" sz="1200" b="1" dirty="0">
                <a:solidFill>
                  <a:srgbClr val="EC7061"/>
                </a:solidFill>
                <a:cs typeface="Arial" panose="020B0604020202020204" pitchFamily="34" charset="0"/>
              </a:rPr>
              <a:t>The default timeout period of a neighbor relationship is 105s.</a:t>
            </a:r>
            <a:r>
              <a:rPr lang="en-US" sz="1200" dirty="0">
                <a:cs typeface="Arial" panose="020B0604020202020204" pitchFamily="34" charset="0"/>
              </a:rPr>
              <a:t> </a:t>
            </a:r>
            <a:r>
              <a:rPr lang="en-US" sz="1200" dirty="0">
                <a:solidFill>
                  <a:schemeClr val="tx1"/>
                </a:solidFill>
                <a:cs typeface="Arial" panose="020B0604020202020204" pitchFamily="34" charset="0"/>
              </a:rPr>
              <a:t>If no Hello message is received from a neighbor within the timeout period, the neighbor relationship is deleted.</a:t>
            </a:r>
            <a:endParaRPr lang="en-US" altLang="zh-CN" sz="1400" b="1"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pic>
        <p:nvPicPr>
          <p:cNvPr id="49" name="Picture 2" descr="G:\做的项目\公共\扁平图标切换\更新2015_01_21\oss扁平图标库2015_01_21更新-04.png">
            <a:extLst>
              <a:ext uri="{FF2B5EF4-FFF2-40B4-BE49-F238E27FC236}">
                <a16:creationId xmlns:a16="http://schemas.microsoft.com/office/drawing/2014/main" id="{08434219-DF64-4217-AA27-5BDE54A4331C}"/>
              </a:ext>
            </a:extLst>
          </p:cNvPr>
          <p:cNvPicPr>
            <a:picLocks noChangeArrowheads="1"/>
          </p:cNvPicPr>
          <p:nvPr/>
        </p:nvPicPr>
        <p:blipFill>
          <a:blip r:embed="rId3" cstate="print"/>
          <a:stretch>
            <a:fillRect/>
          </a:stretch>
        </p:blipFill>
        <p:spPr bwMode="gray">
          <a:xfrm>
            <a:off x="4225520" y="3323952"/>
            <a:ext cx="528117" cy="399259"/>
          </a:xfrm>
          <a:prstGeom prst="rect">
            <a:avLst/>
          </a:prstGeom>
          <a:noFill/>
        </p:spPr>
      </p:pic>
      <p:pic>
        <p:nvPicPr>
          <p:cNvPr id="50" name="Picture 2" descr="G:\做的项目\公共\扁平图标切换\更新2015_01_21\oss扁平图标库2015_01_21更新-04.png">
            <a:extLst>
              <a:ext uri="{FF2B5EF4-FFF2-40B4-BE49-F238E27FC236}">
                <a16:creationId xmlns:a16="http://schemas.microsoft.com/office/drawing/2014/main" id="{F4ABA673-07F6-4DFE-A62A-D507AF3792E4}"/>
              </a:ext>
            </a:extLst>
          </p:cNvPr>
          <p:cNvPicPr>
            <a:picLocks noChangeArrowheads="1"/>
          </p:cNvPicPr>
          <p:nvPr/>
        </p:nvPicPr>
        <p:blipFill>
          <a:blip r:embed="rId3" cstate="print"/>
          <a:stretch>
            <a:fillRect/>
          </a:stretch>
        </p:blipFill>
        <p:spPr bwMode="gray">
          <a:xfrm>
            <a:off x="1608407" y="3323952"/>
            <a:ext cx="528117" cy="399259"/>
          </a:xfrm>
          <a:prstGeom prst="rect">
            <a:avLst/>
          </a:prstGeom>
          <a:noFill/>
        </p:spPr>
      </p:pic>
      <p:cxnSp>
        <p:nvCxnSpPr>
          <p:cNvPr id="51" name="直接连接符 12">
            <a:extLst>
              <a:ext uri="{FF2B5EF4-FFF2-40B4-BE49-F238E27FC236}">
                <a16:creationId xmlns:a16="http://schemas.microsoft.com/office/drawing/2014/main" id="{BE78E11E-5379-403F-889F-9564733DA539}"/>
              </a:ext>
            </a:extLst>
          </p:cNvPr>
          <p:cNvCxnSpPr>
            <a:cxnSpLocks/>
            <a:stCxn id="50" idx="3"/>
            <a:endCxn id="49" idx="1"/>
          </p:cNvCxnSpPr>
          <p:nvPr/>
        </p:nvCxnSpPr>
        <p:spPr bwMode="gray">
          <a:xfrm>
            <a:off x="2136524" y="3523582"/>
            <a:ext cx="208899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4" name="Straight Arrow Connector 53">
            <a:extLst>
              <a:ext uri="{FF2B5EF4-FFF2-40B4-BE49-F238E27FC236}">
                <a16:creationId xmlns:a16="http://schemas.microsoft.com/office/drawing/2014/main" id="{3189F576-C514-4F13-9A04-71E70B30D88A}"/>
              </a:ext>
            </a:extLst>
          </p:cNvPr>
          <p:cNvCxnSpPr>
            <a:cxnSpLocks/>
          </p:cNvCxnSpPr>
          <p:nvPr/>
        </p:nvCxnSpPr>
        <p:spPr bwMode="gray">
          <a:xfrm flipV="1">
            <a:off x="2261632" y="3423767"/>
            <a:ext cx="1838780" cy="1"/>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50B7FFD-724C-4068-9140-CEB72DF43A0B}"/>
              </a:ext>
            </a:extLst>
          </p:cNvPr>
          <p:cNvCxnSpPr>
            <a:cxnSpLocks/>
          </p:cNvCxnSpPr>
          <p:nvPr/>
        </p:nvCxnSpPr>
        <p:spPr bwMode="gray">
          <a:xfrm flipV="1">
            <a:off x="2261632" y="3625303"/>
            <a:ext cx="1838780" cy="1"/>
          </a:xfrm>
          <a:prstGeom prst="straightConnector1">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FC891F7C-9263-437B-AC82-8AFBF02C6F58}"/>
              </a:ext>
            </a:extLst>
          </p:cNvPr>
          <p:cNvSpPr txBox="1"/>
          <p:nvPr/>
        </p:nvSpPr>
        <p:spPr bwMode="gray">
          <a:xfrm>
            <a:off x="712094" y="3292748"/>
            <a:ext cx="953108" cy="461665"/>
          </a:xfrm>
          <a:prstGeom prst="rect">
            <a:avLst/>
          </a:prstGeom>
          <a:noFill/>
        </p:spPr>
        <p:txBody>
          <a:bodyPr wrap="square" rtlCol="0" anchor="ctr">
            <a:spAutoFit/>
          </a:bodyPr>
          <a:lstStyle/>
          <a:p>
            <a:pPr algn="ctr"/>
            <a:r>
              <a:rPr lang="en-US" sz="1200"/>
              <a:t>Multicast router</a:t>
            </a:r>
          </a:p>
        </p:txBody>
      </p:sp>
      <p:sp>
        <p:nvSpPr>
          <p:cNvPr id="61" name="TextBox 60">
            <a:extLst>
              <a:ext uri="{FF2B5EF4-FFF2-40B4-BE49-F238E27FC236}">
                <a16:creationId xmlns:a16="http://schemas.microsoft.com/office/drawing/2014/main" id="{74E2E96E-D662-42F5-A2EB-B0615E4C74BD}"/>
              </a:ext>
            </a:extLst>
          </p:cNvPr>
          <p:cNvSpPr txBox="1"/>
          <p:nvPr/>
        </p:nvSpPr>
        <p:spPr bwMode="gray">
          <a:xfrm>
            <a:off x="4696842" y="3292747"/>
            <a:ext cx="953108" cy="461665"/>
          </a:xfrm>
          <a:prstGeom prst="rect">
            <a:avLst/>
          </a:prstGeom>
          <a:noFill/>
        </p:spPr>
        <p:txBody>
          <a:bodyPr wrap="square" rtlCol="0" anchor="ctr">
            <a:spAutoFit/>
          </a:bodyPr>
          <a:lstStyle/>
          <a:p>
            <a:pPr algn="ctr"/>
            <a:r>
              <a:rPr lang="en-US" sz="1200"/>
              <a:t>Multicast router</a:t>
            </a:r>
          </a:p>
        </p:txBody>
      </p:sp>
      <p:sp>
        <p:nvSpPr>
          <p:cNvPr id="62" name="Oval 61">
            <a:extLst>
              <a:ext uri="{FF2B5EF4-FFF2-40B4-BE49-F238E27FC236}">
                <a16:creationId xmlns:a16="http://schemas.microsoft.com/office/drawing/2014/main" id="{CE2D934A-B6A4-4A24-AC49-D6FBFD1815E0}"/>
              </a:ext>
            </a:extLst>
          </p:cNvPr>
          <p:cNvSpPr>
            <a:spLocks noChangeAspect="1"/>
          </p:cNvSpPr>
          <p:nvPr/>
        </p:nvSpPr>
        <p:spPr bwMode="gray">
          <a:xfrm>
            <a:off x="2056893" y="344395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3" name="Oval 62">
            <a:extLst>
              <a:ext uri="{FF2B5EF4-FFF2-40B4-BE49-F238E27FC236}">
                <a16:creationId xmlns:a16="http://schemas.microsoft.com/office/drawing/2014/main" id="{2CF7BD7C-CAAF-458E-80E0-139B3FA845AF}"/>
              </a:ext>
            </a:extLst>
          </p:cNvPr>
          <p:cNvSpPr>
            <a:spLocks noChangeAspect="1"/>
          </p:cNvSpPr>
          <p:nvPr/>
        </p:nvSpPr>
        <p:spPr bwMode="gray">
          <a:xfrm>
            <a:off x="4152019" y="344395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4" name="Oval 63">
            <a:extLst>
              <a:ext uri="{FF2B5EF4-FFF2-40B4-BE49-F238E27FC236}">
                <a16:creationId xmlns:a16="http://schemas.microsoft.com/office/drawing/2014/main" id="{8C1DAAE2-E602-40BD-9B43-2A3294EA9AE0}"/>
              </a:ext>
            </a:extLst>
          </p:cNvPr>
          <p:cNvSpPr>
            <a:spLocks noChangeAspect="1"/>
          </p:cNvSpPr>
          <p:nvPr/>
        </p:nvSpPr>
        <p:spPr bwMode="gray">
          <a:xfrm>
            <a:off x="4161334" y="46077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5" name="TextBox 120">
            <a:extLst>
              <a:ext uri="{FF2B5EF4-FFF2-40B4-BE49-F238E27FC236}">
                <a16:creationId xmlns:a16="http://schemas.microsoft.com/office/drawing/2014/main" id="{07AFB901-3B6E-4096-AE5E-709BBCBB552A}"/>
              </a:ext>
            </a:extLst>
          </p:cNvPr>
          <p:cNvSpPr txBox="1"/>
          <p:nvPr/>
        </p:nvSpPr>
        <p:spPr bwMode="gray">
          <a:xfrm>
            <a:off x="2078129" y="3682843"/>
            <a:ext cx="589332"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Hello</a:t>
            </a:r>
          </a:p>
        </p:txBody>
      </p:sp>
      <p:sp>
        <p:nvSpPr>
          <p:cNvPr id="66" name="TextBox 120">
            <a:extLst>
              <a:ext uri="{FF2B5EF4-FFF2-40B4-BE49-F238E27FC236}">
                <a16:creationId xmlns:a16="http://schemas.microsoft.com/office/drawing/2014/main" id="{ECDB0089-3911-4355-BAE7-F43636F6A434}"/>
              </a:ext>
            </a:extLst>
          </p:cNvPr>
          <p:cNvSpPr txBox="1"/>
          <p:nvPr/>
        </p:nvSpPr>
        <p:spPr bwMode="gray">
          <a:xfrm>
            <a:off x="3761519" y="3077621"/>
            <a:ext cx="589332"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Hello</a:t>
            </a:r>
          </a:p>
        </p:txBody>
      </p:sp>
      <p:sp>
        <p:nvSpPr>
          <p:cNvPr id="67" name="TextBox 66">
            <a:extLst>
              <a:ext uri="{FF2B5EF4-FFF2-40B4-BE49-F238E27FC236}">
                <a16:creationId xmlns:a16="http://schemas.microsoft.com/office/drawing/2014/main" id="{6124A61A-1684-4941-B835-C11E6972162C}"/>
              </a:ext>
            </a:extLst>
          </p:cNvPr>
          <p:cNvSpPr txBox="1"/>
          <p:nvPr/>
        </p:nvSpPr>
        <p:spPr bwMode="gray">
          <a:xfrm>
            <a:off x="4286960" y="4548855"/>
            <a:ext cx="1629692" cy="276999"/>
          </a:xfrm>
          <a:prstGeom prst="rect">
            <a:avLst/>
          </a:prstGeom>
          <a:noFill/>
        </p:spPr>
        <p:txBody>
          <a:bodyPr wrap="square" rtlCol="0">
            <a:spAutoFit/>
          </a:bodyPr>
          <a:lstStyle/>
          <a:p>
            <a:pPr algn="ctr"/>
            <a:r>
              <a:rPr lang="en-US" sz="1200" dirty="0"/>
              <a:t>Active PIM interface</a:t>
            </a:r>
          </a:p>
        </p:txBody>
      </p:sp>
      <p:sp>
        <p:nvSpPr>
          <p:cNvPr id="68" name="Rectangular Callout 75">
            <a:extLst>
              <a:ext uri="{FF2B5EF4-FFF2-40B4-BE49-F238E27FC236}">
                <a16:creationId xmlns:a16="http://schemas.microsoft.com/office/drawing/2014/main" id="{5302A323-8E6B-48C2-81E9-0F0DAC2988E8}"/>
              </a:ext>
            </a:extLst>
          </p:cNvPr>
          <p:cNvSpPr/>
          <p:nvPr/>
        </p:nvSpPr>
        <p:spPr bwMode="gray">
          <a:xfrm>
            <a:off x="1272930" y="4141624"/>
            <a:ext cx="1493717" cy="500001"/>
          </a:xfrm>
          <a:prstGeom prst="wedgeRectCallout">
            <a:avLst>
              <a:gd name="adj1" fmla="val 22334"/>
              <a:gd name="adj2" fmla="val -897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A Hello message is sent every </a:t>
            </a:r>
            <a:r>
              <a:rPr lang="en-US" sz="1200" b="1" dirty="0">
                <a:solidFill>
                  <a:srgbClr val="EC7061"/>
                </a:solidFill>
                <a:latin typeface="Huawei Sans" panose="020C0503030203020204" pitchFamily="34" charset="0"/>
                <a:ea typeface="方正兰亭黑简体" panose="02000000000000000000" pitchFamily="2" charset="-122"/>
              </a:rPr>
              <a:t>30s</a:t>
            </a:r>
            <a:r>
              <a:rPr lang="en-US" sz="1200" dirty="0">
                <a:solidFill>
                  <a:schemeClr val="tx1"/>
                </a:solidFill>
                <a:latin typeface="Huawei Sans" panose="020C0503030203020204" pitchFamily="34" charset="0"/>
                <a:ea typeface="方正兰亭黑简体" panose="02000000000000000000" pitchFamily="2" charset="-122"/>
              </a:rPr>
              <a:t>.</a:t>
            </a:r>
          </a:p>
        </p:txBody>
      </p:sp>
      <p:pic>
        <p:nvPicPr>
          <p:cNvPr id="83" name="Picture 2" descr="G:\做的项目\公共\扁平图标切换\更新2015_01_21\oss扁平图标库2015_01_21更新-04.png">
            <a:extLst>
              <a:ext uri="{FF2B5EF4-FFF2-40B4-BE49-F238E27FC236}">
                <a16:creationId xmlns:a16="http://schemas.microsoft.com/office/drawing/2014/main" id="{50E5473D-B2E5-4F68-9DD2-A6442F80BD7A}"/>
              </a:ext>
            </a:extLst>
          </p:cNvPr>
          <p:cNvPicPr>
            <a:picLocks noChangeArrowheads="1"/>
          </p:cNvPicPr>
          <p:nvPr/>
        </p:nvPicPr>
        <p:blipFill>
          <a:blip r:embed="rId3" cstate="print"/>
          <a:stretch>
            <a:fillRect/>
          </a:stretch>
        </p:blipFill>
        <p:spPr bwMode="gray">
          <a:xfrm>
            <a:off x="9913702" y="2823321"/>
            <a:ext cx="528117" cy="399259"/>
          </a:xfrm>
          <a:prstGeom prst="rect">
            <a:avLst/>
          </a:prstGeom>
          <a:noFill/>
        </p:spPr>
      </p:pic>
      <p:pic>
        <p:nvPicPr>
          <p:cNvPr id="84" name="Picture 2" descr="G:\做的项目\公共\扁平图标切换\更新2015_01_21\oss扁平图标库2015_01_21更新-04.png">
            <a:extLst>
              <a:ext uri="{FF2B5EF4-FFF2-40B4-BE49-F238E27FC236}">
                <a16:creationId xmlns:a16="http://schemas.microsoft.com/office/drawing/2014/main" id="{33C42C6E-9F3A-46FF-8620-8FBA0CD8507F}"/>
              </a:ext>
            </a:extLst>
          </p:cNvPr>
          <p:cNvPicPr>
            <a:picLocks noChangeArrowheads="1"/>
          </p:cNvPicPr>
          <p:nvPr/>
        </p:nvPicPr>
        <p:blipFill>
          <a:blip r:embed="rId3" cstate="print"/>
          <a:stretch>
            <a:fillRect/>
          </a:stretch>
        </p:blipFill>
        <p:spPr bwMode="gray">
          <a:xfrm>
            <a:off x="7296589" y="2823321"/>
            <a:ext cx="528117" cy="399259"/>
          </a:xfrm>
          <a:prstGeom prst="rect">
            <a:avLst/>
          </a:prstGeom>
          <a:noFill/>
        </p:spPr>
      </p:pic>
      <p:cxnSp>
        <p:nvCxnSpPr>
          <p:cNvPr id="85" name="直接连接符 12">
            <a:extLst>
              <a:ext uri="{FF2B5EF4-FFF2-40B4-BE49-F238E27FC236}">
                <a16:creationId xmlns:a16="http://schemas.microsoft.com/office/drawing/2014/main" id="{3923F0C5-1266-46EB-A01F-2E1D2E425702}"/>
              </a:ext>
            </a:extLst>
          </p:cNvPr>
          <p:cNvCxnSpPr>
            <a:cxnSpLocks/>
            <a:stCxn id="84" idx="3"/>
            <a:endCxn id="83" idx="1"/>
          </p:cNvCxnSpPr>
          <p:nvPr/>
        </p:nvCxnSpPr>
        <p:spPr bwMode="gray">
          <a:xfrm>
            <a:off x="7824706" y="3022951"/>
            <a:ext cx="208899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6" name="Straight Arrow Connector 85">
            <a:extLst>
              <a:ext uri="{FF2B5EF4-FFF2-40B4-BE49-F238E27FC236}">
                <a16:creationId xmlns:a16="http://schemas.microsoft.com/office/drawing/2014/main" id="{91D82639-3CFD-4D31-8BD3-6205C3748126}"/>
              </a:ext>
            </a:extLst>
          </p:cNvPr>
          <p:cNvCxnSpPr>
            <a:cxnSpLocks/>
            <a:endCxn id="94" idx="1"/>
          </p:cNvCxnSpPr>
          <p:nvPr/>
        </p:nvCxnSpPr>
        <p:spPr bwMode="gray">
          <a:xfrm>
            <a:off x="7575435" y="4062131"/>
            <a:ext cx="1748935"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30ACA1F1-D80D-4C8F-BB6C-1E830315A4B3}"/>
              </a:ext>
            </a:extLst>
          </p:cNvPr>
          <p:cNvCxnSpPr>
            <a:cxnSpLocks/>
            <a:stCxn id="93" idx="3"/>
          </p:cNvCxnSpPr>
          <p:nvPr/>
        </p:nvCxnSpPr>
        <p:spPr bwMode="gray">
          <a:xfrm>
            <a:off x="8297485" y="3533000"/>
            <a:ext cx="1880275" cy="0"/>
          </a:xfrm>
          <a:prstGeom prst="straightConnector1">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92E05635-1A9A-42B2-93DA-D271E1EF3206}"/>
              </a:ext>
            </a:extLst>
          </p:cNvPr>
          <p:cNvSpPr txBox="1"/>
          <p:nvPr/>
        </p:nvSpPr>
        <p:spPr bwMode="gray">
          <a:xfrm>
            <a:off x="6400276" y="2792117"/>
            <a:ext cx="953108" cy="461665"/>
          </a:xfrm>
          <a:prstGeom prst="rect">
            <a:avLst/>
          </a:prstGeom>
          <a:noFill/>
        </p:spPr>
        <p:txBody>
          <a:bodyPr wrap="square" rtlCol="0" anchor="ctr">
            <a:spAutoFit/>
          </a:bodyPr>
          <a:lstStyle/>
          <a:p>
            <a:pPr algn="ctr"/>
            <a:r>
              <a:rPr lang="en-US" sz="1200"/>
              <a:t>Multicast router</a:t>
            </a:r>
          </a:p>
        </p:txBody>
      </p:sp>
      <p:sp>
        <p:nvSpPr>
          <p:cNvPr id="89" name="TextBox 88">
            <a:extLst>
              <a:ext uri="{FF2B5EF4-FFF2-40B4-BE49-F238E27FC236}">
                <a16:creationId xmlns:a16="http://schemas.microsoft.com/office/drawing/2014/main" id="{8DD095C5-DB74-4530-973A-D694CF7E99BA}"/>
              </a:ext>
            </a:extLst>
          </p:cNvPr>
          <p:cNvSpPr txBox="1"/>
          <p:nvPr/>
        </p:nvSpPr>
        <p:spPr bwMode="gray">
          <a:xfrm>
            <a:off x="10385024" y="2792116"/>
            <a:ext cx="953108" cy="461665"/>
          </a:xfrm>
          <a:prstGeom prst="rect">
            <a:avLst/>
          </a:prstGeom>
          <a:noFill/>
        </p:spPr>
        <p:txBody>
          <a:bodyPr wrap="square" rtlCol="0" anchor="ctr">
            <a:spAutoFit/>
          </a:bodyPr>
          <a:lstStyle/>
          <a:p>
            <a:pPr algn="ctr"/>
            <a:r>
              <a:rPr lang="en-US" sz="1200" dirty="0"/>
              <a:t>Multicast router</a:t>
            </a:r>
          </a:p>
        </p:txBody>
      </p:sp>
      <p:sp>
        <p:nvSpPr>
          <p:cNvPr id="90" name="Oval 89">
            <a:extLst>
              <a:ext uri="{FF2B5EF4-FFF2-40B4-BE49-F238E27FC236}">
                <a16:creationId xmlns:a16="http://schemas.microsoft.com/office/drawing/2014/main" id="{A5858610-0737-49CE-B6B5-2D25AB82A714}"/>
              </a:ext>
            </a:extLst>
          </p:cNvPr>
          <p:cNvSpPr>
            <a:spLocks noChangeAspect="1"/>
          </p:cNvSpPr>
          <p:nvPr/>
        </p:nvSpPr>
        <p:spPr bwMode="gray">
          <a:xfrm>
            <a:off x="7745075" y="294332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1" name="Oval 90">
            <a:extLst>
              <a:ext uri="{FF2B5EF4-FFF2-40B4-BE49-F238E27FC236}">
                <a16:creationId xmlns:a16="http://schemas.microsoft.com/office/drawing/2014/main" id="{F23CFCF4-EAEC-4ECA-A6C2-0DC32B76DA2D}"/>
              </a:ext>
            </a:extLst>
          </p:cNvPr>
          <p:cNvSpPr>
            <a:spLocks noChangeAspect="1"/>
          </p:cNvSpPr>
          <p:nvPr/>
        </p:nvSpPr>
        <p:spPr bwMode="gray">
          <a:xfrm>
            <a:off x="9840201" y="294332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2" name="Oval 91">
            <a:extLst>
              <a:ext uri="{FF2B5EF4-FFF2-40B4-BE49-F238E27FC236}">
                <a16:creationId xmlns:a16="http://schemas.microsoft.com/office/drawing/2014/main" id="{5E959F0A-063F-4B73-BDE1-90A6B4D7C9DA}"/>
              </a:ext>
            </a:extLst>
          </p:cNvPr>
          <p:cNvSpPr>
            <a:spLocks noChangeAspect="1"/>
          </p:cNvSpPr>
          <p:nvPr/>
        </p:nvSpPr>
        <p:spPr bwMode="gray">
          <a:xfrm>
            <a:off x="10319559" y="47645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3" name="TextBox 120">
            <a:extLst>
              <a:ext uri="{FF2B5EF4-FFF2-40B4-BE49-F238E27FC236}">
                <a16:creationId xmlns:a16="http://schemas.microsoft.com/office/drawing/2014/main" id="{A0ACE2D5-F369-4295-861D-511AB8D8469C}"/>
              </a:ext>
            </a:extLst>
          </p:cNvPr>
          <p:cNvSpPr txBox="1"/>
          <p:nvPr/>
        </p:nvSpPr>
        <p:spPr bwMode="gray">
          <a:xfrm>
            <a:off x="7708153" y="3389142"/>
            <a:ext cx="589332"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Hello</a:t>
            </a:r>
          </a:p>
        </p:txBody>
      </p:sp>
      <p:sp>
        <p:nvSpPr>
          <p:cNvPr id="94" name="TextBox 120">
            <a:extLst>
              <a:ext uri="{FF2B5EF4-FFF2-40B4-BE49-F238E27FC236}">
                <a16:creationId xmlns:a16="http://schemas.microsoft.com/office/drawing/2014/main" id="{759C274C-05B3-4F19-AAE1-A0C83405210C}"/>
              </a:ext>
            </a:extLst>
          </p:cNvPr>
          <p:cNvSpPr txBox="1"/>
          <p:nvPr/>
        </p:nvSpPr>
        <p:spPr bwMode="gray">
          <a:xfrm>
            <a:off x="9324370" y="3918273"/>
            <a:ext cx="589332"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Hello</a:t>
            </a:r>
          </a:p>
        </p:txBody>
      </p:sp>
      <p:sp>
        <p:nvSpPr>
          <p:cNvPr id="95" name="TextBox 94">
            <a:extLst>
              <a:ext uri="{FF2B5EF4-FFF2-40B4-BE49-F238E27FC236}">
                <a16:creationId xmlns:a16="http://schemas.microsoft.com/office/drawing/2014/main" id="{E6462AF2-76D1-4C16-BE17-371A303A0165}"/>
              </a:ext>
            </a:extLst>
          </p:cNvPr>
          <p:cNvSpPr txBox="1"/>
          <p:nvPr/>
        </p:nvSpPr>
        <p:spPr bwMode="gray">
          <a:xfrm>
            <a:off x="10504189" y="4705657"/>
            <a:ext cx="1113102" cy="461665"/>
          </a:xfrm>
          <a:prstGeom prst="rect">
            <a:avLst/>
          </a:prstGeom>
          <a:noFill/>
        </p:spPr>
        <p:txBody>
          <a:bodyPr wrap="square" rtlCol="0">
            <a:spAutoFit/>
          </a:bodyPr>
          <a:lstStyle/>
          <a:p>
            <a:r>
              <a:rPr lang="en-US" sz="1200"/>
              <a:t>Active PIM interface</a:t>
            </a:r>
          </a:p>
        </p:txBody>
      </p:sp>
      <p:cxnSp>
        <p:nvCxnSpPr>
          <p:cNvPr id="97" name="直接连接符 133">
            <a:extLst>
              <a:ext uri="{FF2B5EF4-FFF2-40B4-BE49-F238E27FC236}">
                <a16:creationId xmlns:a16="http://schemas.microsoft.com/office/drawing/2014/main" id="{1518030A-FD3C-4496-9808-6FDBCD130455}"/>
              </a:ext>
            </a:extLst>
          </p:cNvPr>
          <p:cNvCxnSpPr>
            <a:cxnSpLocks/>
          </p:cNvCxnSpPr>
          <p:nvPr/>
        </p:nvCxnSpPr>
        <p:spPr bwMode="gray">
          <a:xfrm flipV="1">
            <a:off x="7558050" y="3236380"/>
            <a:ext cx="0" cy="2068312"/>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98" name="直接连接符 133">
            <a:extLst>
              <a:ext uri="{FF2B5EF4-FFF2-40B4-BE49-F238E27FC236}">
                <a16:creationId xmlns:a16="http://schemas.microsoft.com/office/drawing/2014/main" id="{C0F4F1AF-069F-40F2-8F4C-749C6EFAA63F}"/>
              </a:ext>
            </a:extLst>
          </p:cNvPr>
          <p:cNvCxnSpPr>
            <a:cxnSpLocks/>
          </p:cNvCxnSpPr>
          <p:nvPr/>
        </p:nvCxnSpPr>
        <p:spPr bwMode="gray">
          <a:xfrm>
            <a:off x="6814828" y="3468201"/>
            <a:ext cx="655078" cy="0"/>
          </a:xfrm>
          <a:prstGeom prst="line">
            <a:avLst/>
          </a:prstGeom>
          <a:ln w="1270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99" name="直接连接符 133">
            <a:extLst>
              <a:ext uri="{FF2B5EF4-FFF2-40B4-BE49-F238E27FC236}">
                <a16:creationId xmlns:a16="http://schemas.microsoft.com/office/drawing/2014/main" id="{52B8D311-7320-4B0A-B2EC-9D4F5A27550B}"/>
              </a:ext>
            </a:extLst>
          </p:cNvPr>
          <p:cNvCxnSpPr>
            <a:cxnSpLocks/>
          </p:cNvCxnSpPr>
          <p:nvPr/>
        </p:nvCxnSpPr>
        <p:spPr bwMode="gray">
          <a:xfrm>
            <a:off x="6814828" y="4836635"/>
            <a:ext cx="655078" cy="0"/>
          </a:xfrm>
          <a:prstGeom prst="line">
            <a:avLst/>
          </a:prstGeom>
          <a:ln w="1270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0" name="直接连接符 133">
            <a:extLst>
              <a:ext uri="{FF2B5EF4-FFF2-40B4-BE49-F238E27FC236}">
                <a16:creationId xmlns:a16="http://schemas.microsoft.com/office/drawing/2014/main" id="{FEC7631C-6727-41CD-A736-4DCD723A9729}"/>
              </a:ext>
            </a:extLst>
          </p:cNvPr>
          <p:cNvCxnSpPr>
            <a:cxnSpLocks/>
          </p:cNvCxnSpPr>
          <p:nvPr/>
        </p:nvCxnSpPr>
        <p:spPr bwMode="gray">
          <a:xfrm>
            <a:off x="7174868" y="3468201"/>
            <a:ext cx="0" cy="1368434"/>
          </a:xfrm>
          <a:prstGeom prst="line">
            <a:avLst/>
          </a:prstGeom>
          <a:ln w="12700">
            <a:solidFill>
              <a:srgbClr val="00B0F0"/>
            </a:solidFill>
            <a:prstDash val="solid"/>
            <a:headEnd type="triangle" w="med" len="med"/>
            <a:tailEnd type="triangle" w="med" len="med"/>
          </a:ln>
        </p:spPr>
        <p:style>
          <a:lnRef idx="3">
            <a:schemeClr val="dk1"/>
          </a:lnRef>
          <a:fillRef idx="0">
            <a:schemeClr val="dk1"/>
          </a:fillRef>
          <a:effectRef idx="2">
            <a:schemeClr val="dk1"/>
          </a:effectRef>
          <a:fontRef idx="minor">
            <a:schemeClr val="tx1"/>
          </a:fontRef>
        </p:style>
      </p:cxnSp>
      <p:sp>
        <p:nvSpPr>
          <p:cNvPr id="101" name="TextBox 100">
            <a:extLst>
              <a:ext uri="{FF2B5EF4-FFF2-40B4-BE49-F238E27FC236}">
                <a16:creationId xmlns:a16="http://schemas.microsoft.com/office/drawing/2014/main" id="{B3A76C17-2314-4F5B-B3D7-F724F26A7381}"/>
              </a:ext>
            </a:extLst>
          </p:cNvPr>
          <p:cNvSpPr txBox="1"/>
          <p:nvPr/>
        </p:nvSpPr>
        <p:spPr bwMode="gray">
          <a:xfrm rot="16200000" flipH="1">
            <a:off x="6351331" y="4025642"/>
            <a:ext cx="1287306" cy="276999"/>
          </a:xfrm>
          <a:prstGeom prst="rect">
            <a:avLst/>
          </a:prstGeom>
          <a:noFill/>
        </p:spPr>
        <p:txBody>
          <a:bodyPr wrap="square" rtlCol="0">
            <a:spAutoFit/>
          </a:bodyPr>
          <a:lstStyle/>
          <a:p>
            <a:pPr algn="ctr" fontAlgn="auto"/>
            <a:r>
              <a:rPr lang="en-US" sz="1200" dirty="0">
                <a:latin typeface="Huawei Sans" panose="020C0503030203020204" pitchFamily="34" charset="0"/>
                <a:ea typeface="方正兰亭黑简体" panose="02000000000000000000" pitchFamily="2" charset="-122"/>
              </a:rPr>
              <a:t>Timeout timer</a:t>
            </a:r>
          </a:p>
        </p:txBody>
      </p:sp>
      <p:grpSp>
        <p:nvGrpSpPr>
          <p:cNvPr id="102" name="组合 20">
            <a:extLst>
              <a:ext uri="{FF2B5EF4-FFF2-40B4-BE49-F238E27FC236}">
                <a16:creationId xmlns:a16="http://schemas.microsoft.com/office/drawing/2014/main" id="{BE997EA7-F3C6-47D5-8B60-6CB76FBB45BB}"/>
              </a:ext>
            </a:extLst>
          </p:cNvPr>
          <p:cNvGrpSpPr/>
          <p:nvPr/>
        </p:nvGrpSpPr>
        <p:grpSpPr bwMode="gray">
          <a:xfrm>
            <a:off x="7441239" y="4904442"/>
            <a:ext cx="268392" cy="268392"/>
            <a:chOff x="10441958" y="5633212"/>
            <a:chExt cx="264000" cy="264000"/>
          </a:xfrm>
        </p:grpSpPr>
        <p:sp>
          <p:nvSpPr>
            <p:cNvPr id="103" name="椭圆 21">
              <a:extLst>
                <a:ext uri="{FF2B5EF4-FFF2-40B4-BE49-F238E27FC236}">
                  <a16:creationId xmlns:a16="http://schemas.microsoft.com/office/drawing/2014/main" id="{70213FCE-1B13-4D8E-8351-9290F6BFC11E}"/>
                </a:ext>
              </a:extLst>
            </p:cNvPr>
            <p:cNvSpPr>
              <a:spLocks noChangeAspect="1"/>
            </p:cNvSpPr>
            <p:nvPr/>
          </p:nvSpPr>
          <p:spPr bwMode="gray">
            <a:xfrm>
              <a:off x="10441958" y="5633212"/>
              <a:ext cx="264000" cy="264000"/>
            </a:xfrm>
            <a:prstGeom prst="ellipse">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endParaRPr>
            </a:p>
          </p:txBody>
        </p:sp>
        <p:sp>
          <p:nvSpPr>
            <p:cNvPr id="104" name="任意多边形 22">
              <a:extLst>
                <a:ext uri="{FF2B5EF4-FFF2-40B4-BE49-F238E27FC236}">
                  <a16:creationId xmlns:a16="http://schemas.microsoft.com/office/drawing/2014/main" id="{02A5B935-6A97-46A7-B18D-FC8BF7D55757}"/>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endParaRPr>
            </a:p>
          </p:txBody>
        </p:sp>
      </p:grpSp>
      <p:sp>
        <p:nvSpPr>
          <p:cNvPr id="110" name="TextBox 109">
            <a:extLst>
              <a:ext uri="{FF2B5EF4-FFF2-40B4-BE49-F238E27FC236}">
                <a16:creationId xmlns:a16="http://schemas.microsoft.com/office/drawing/2014/main" id="{3A462E4B-E605-4554-AB18-D5A6F20B2995}"/>
              </a:ext>
            </a:extLst>
          </p:cNvPr>
          <p:cNvSpPr txBox="1"/>
          <p:nvPr/>
        </p:nvSpPr>
        <p:spPr bwMode="gray">
          <a:xfrm rot="16200000" flipH="1">
            <a:off x="6635641" y="4008400"/>
            <a:ext cx="1287306" cy="276999"/>
          </a:xfrm>
          <a:prstGeom prst="rect">
            <a:avLst/>
          </a:prstGeom>
          <a:noFill/>
        </p:spPr>
        <p:txBody>
          <a:bodyPr wrap="square" rtlCol="0">
            <a:spAutoFit/>
          </a:bodyPr>
          <a:lstStyle/>
          <a:p>
            <a:pPr algn="ctr" fontAlgn="auto"/>
            <a:r>
              <a:rPr lang="en-US" sz="1200" dirty="0">
                <a:latin typeface="Huawei Sans" panose="020C0503030203020204" pitchFamily="34" charset="0"/>
                <a:ea typeface="方正兰亭黑简体" panose="02000000000000000000" pitchFamily="2" charset="-122"/>
              </a:rPr>
              <a:t>Default value: 105s</a:t>
            </a:r>
          </a:p>
        </p:txBody>
      </p:sp>
      <p:cxnSp>
        <p:nvCxnSpPr>
          <p:cNvPr id="111" name="直接连接符 133">
            <a:extLst>
              <a:ext uri="{FF2B5EF4-FFF2-40B4-BE49-F238E27FC236}">
                <a16:creationId xmlns:a16="http://schemas.microsoft.com/office/drawing/2014/main" id="{C0B79B39-3E07-47B7-A104-B4B543030D4A}"/>
              </a:ext>
            </a:extLst>
          </p:cNvPr>
          <p:cNvCxnSpPr>
            <a:cxnSpLocks/>
          </p:cNvCxnSpPr>
          <p:nvPr/>
        </p:nvCxnSpPr>
        <p:spPr bwMode="gray">
          <a:xfrm flipV="1">
            <a:off x="10177760" y="3217194"/>
            <a:ext cx="0" cy="2087498"/>
          </a:xfrm>
          <a:prstGeom prst="line">
            <a:avLst/>
          </a:prstGeom>
          <a:ln w="19050">
            <a:prstDash val="dash"/>
          </a:ln>
        </p:spPr>
        <p:style>
          <a:lnRef idx="3">
            <a:schemeClr val="dk1"/>
          </a:lnRef>
          <a:fillRef idx="0">
            <a:schemeClr val="dk1"/>
          </a:fillRef>
          <a:effectRef idx="2">
            <a:schemeClr val="dk1"/>
          </a:effectRef>
          <a:fontRef idx="minor">
            <a:schemeClr val="tx1"/>
          </a:fontRef>
        </p:style>
      </p:cxnSp>
      <p:sp>
        <p:nvSpPr>
          <p:cNvPr id="96" name="Rectangular Callout 75">
            <a:extLst>
              <a:ext uri="{FF2B5EF4-FFF2-40B4-BE49-F238E27FC236}">
                <a16:creationId xmlns:a16="http://schemas.microsoft.com/office/drawing/2014/main" id="{04E25ADF-E97C-465B-95E8-5606544DA519}"/>
              </a:ext>
            </a:extLst>
          </p:cNvPr>
          <p:cNvSpPr/>
          <p:nvPr/>
        </p:nvSpPr>
        <p:spPr bwMode="gray">
          <a:xfrm>
            <a:off x="10102782" y="3733881"/>
            <a:ext cx="1368000" cy="461665"/>
          </a:xfrm>
          <a:prstGeom prst="wedgeRectCallout">
            <a:avLst>
              <a:gd name="adj1" fmla="val -65155"/>
              <a:gd name="adj2" fmla="val 226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A Hello message is sent every </a:t>
            </a:r>
            <a:r>
              <a:rPr lang="en-US" sz="1200" b="1" dirty="0">
                <a:solidFill>
                  <a:srgbClr val="EC7061"/>
                </a:solidFill>
                <a:latin typeface="Huawei Sans" panose="020C0503030203020204" pitchFamily="34" charset="0"/>
                <a:ea typeface="方正兰亭黑简体" panose="02000000000000000000" pitchFamily="2" charset="-122"/>
              </a:rPr>
              <a:t>30s</a:t>
            </a:r>
            <a:r>
              <a:rPr lang="en-US" sz="1200" dirty="0">
                <a:latin typeface="Huawei Sans" panose="020C0503030203020204" pitchFamily="34" charset="0"/>
                <a:ea typeface="方正兰亭黑简体" panose="02000000000000000000" pitchFamily="2" charset="-122"/>
              </a:rPr>
              <a:t>.</a:t>
            </a:r>
          </a:p>
        </p:txBody>
      </p:sp>
      <p:sp>
        <p:nvSpPr>
          <p:cNvPr id="112" name="Rectangular Callout 75">
            <a:extLst>
              <a:ext uri="{FF2B5EF4-FFF2-40B4-BE49-F238E27FC236}">
                <a16:creationId xmlns:a16="http://schemas.microsoft.com/office/drawing/2014/main" id="{3821B701-AE51-4710-A676-CD6494E791E9}"/>
              </a:ext>
            </a:extLst>
          </p:cNvPr>
          <p:cNvSpPr/>
          <p:nvPr/>
        </p:nvSpPr>
        <p:spPr bwMode="gray">
          <a:xfrm>
            <a:off x="7628435" y="4290177"/>
            <a:ext cx="2115427" cy="432346"/>
          </a:xfrm>
          <a:prstGeom prst="wedgeRectCallout">
            <a:avLst>
              <a:gd name="adj1" fmla="val -51296"/>
              <a:gd name="adj2" fmla="val -938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en-US" sz="1200" dirty="0">
                <a:solidFill>
                  <a:schemeClr val="tx1"/>
                </a:solidFill>
                <a:latin typeface="Huawei Sans" panose="020C0503030203020204" pitchFamily="34" charset="0"/>
                <a:ea typeface="方正兰亭黑简体" panose="02000000000000000000" pitchFamily="2" charset="-122"/>
              </a:rPr>
              <a:t>A Hello message is received within the timeout period.</a:t>
            </a:r>
          </a:p>
        </p:txBody>
      </p:sp>
      <p:sp>
        <p:nvSpPr>
          <p:cNvPr id="113" name="Rectangular Callout 75">
            <a:extLst>
              <a:ext uri="{FF2B5EF4-FFF2-40B4-BE49-F238E27FC236}">
                <a16:creationId xmlns:a16="http://schemas.microsoft.com/office/drawing/2014/main" id="{230C1A22-5076-4708-9217-F96B4E96EAA7}"/>
              </a:ext>
            </a:extLst>
          </p:cNvPr>
          <p:cNvSpPr/>
          <p:nvPr/>
        </p:nvSpPr>
        <p:spPr bwMode="gray">
          <a:xfrm>
            <a:off x="7899168" y="4790738"/>
            <a:ext cx="2108318" cy="576000"/>
          </a:xfrm>
          <a:prstGeom prst="wedgeRectCallout">
            <a:avLst>
              <a:gd name="adj1" fmla="val -60322"/>
              <a:gd name="adj2" fmla="val -1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en-US" sz="1200" dirty="0">
                <a:solidFill>
                  <a:schemeClr val="tx1"/>
                </a:solidFill>
                <a:latin typeface="Huawei Sans" panose="020C0503030203020204" pitchFamily="34" charset="0"/>
                <a:ea typeface="方正兰亭黑简体" panose="02000000000000000000" pitchFamily="2" charset="-122"/>
              </a:rPr>
              <a:t>The Hello message has not timed out, and the neighbor status is normal.</a:t>
            </a:r>
          </a:p>
        </p:txBody>
      </p:sp>
    </p:spTree>
    <p:extLst>
      <p:ext uri="{BB962C8B-B14F-4D97-AF65-F5344CB8AC3E}">
        <p14:creationId xmlns:p14="http://schemas.microsoft.com/office/powerpoint/2010/main" val="2083680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20B37DC-35F0-46F8-AC83-71F962A68CAD}"/>
              </a:ext>
            </a:extLst>
          </p:cNvPr>
          <p:cNvSpPr>
            <a:spLocks noGrp="1"/>
          </p:cNvSpPr>
          <p:nvPr>
            <p:ph type="body" sz="quarter" idx="10"/>
          </p:nvPr>
        </p:nvSpPr>
        <p:spPr bwMode="gray"/>
        <p:txBody>
          <a:bodyPr>
            <a:spAutoFit/>
          </a:bodyPr>
          <a:lstStyle/>
          <a:p>
            <a:pPr>
              <a:lnSpc>
                <a:spcPct val="130000"/>
              </a:lnSpc>
              <a:spcBef>
                <a:spcPts val="0"/>
              </a:spcBef>
            </a:pPr>
            <a:r>
              <a:rPr lang="en-US" sz="1600" dirty="0"/>
              <a:t>In PIM-DM mode, an MDT is established for the first time based on the flooding, prune, assert, and DR election mechanisms.</a:t>
            </a:r>
          </a:p>
          <a:p>
            <a:pPr lvl="1">
              <a:lnSpc>
                <a:spcPct val="130000"/>
              </a:lnSpc>
              <a:spcBef>
                <a:spcPts val="0"/>
              </a:spcBef>
            </a:pPr>
            <a:r>
              <a:rPr lang="en-US" sz="1400" dirty="0"/>
              <a:t>Flooding mechanism: Multicast packets are flooded to all PIM neighbors, and multicast routers generate multicast routing entries.</a:t>
            </a:r>
          </a:p>
          <a:p>
            <a:pPr lvl="1">
              <a:lnSpc>
                <a:spcPct val="130000"/>
              </a:lnSpc>
              <a:spcBef>
                <a:spcPts val="0"/>
              </a:spcBef>
            </a:pPr>
            <a:r>
              <a:rPr lang="en-US" sz="1400" dirty="0"/>
              <a:t>Assert mechanism: When a multi-access network exists during multicast traffic forwarding, a multicast forwarding router needs to be elected to prevent duplicate multicast packets.</a:t>
            </a:r>
          </a:p>
          <a:p>
            <a:pPr lvl="1">
              <a:lnSpc>
                <a:spcPct val="130000"/>
              </a:lnSpc>
              <a:spcBef>
                <a:spcPts val="0"/>
              </a:spcBef>
            </a:pPr>
            <a:r>
              <a:rPr lang="en-US" sz="1400" dirty="0"/>
              <a:t>Prune mechanism: If a multicast router has no multicast receivers, the multicast forwarding path from the source to the multicast router is pruned.</a:t>
            </a:r>
          </a:p>
        </p:txBody>
      </p:sp>
      <p:sp>
        <p:nvSpPr>
          <p:cNvPr id="2" name="Title 1">
            <a:extLst>
              <a:ext uri="{FF2B5EF4-FFF2-40B4-BE49-F238E27FC236}">
                <a16:creationId xmlns:a16="http://schemas.microsoft.com/office/drawing/2014/main" id="{C1DF0083-64A4-4560-B186-EE8B3D9DB16F}"/>
              </a:ext>
            </a:extLst>
          </p:cNvPr>
          <p:cNvSpPr>
            <a:spLocks noGrp="1"/>
          </p:cNvSpPr>
          <p:nvPr>
            <p:ph type="title"/>
          </p:nvPr>
        </p:nvSpPr>
        <p:spPr bwMode="gray"/>
        <p:txBody>
          <a:bodyPr/>
          <a:lstStyle/>
          <a:p>
            <a:r>
              <a:rPr lang="en-US" dirty="0"/>
              <a:t>MDT Establishment for the First Time</a:t>
            </a:r>
          </a:p>
        </p:txBody>
      </p:sp>
      <p:pic>
        <p:nvPicPr>
          <p:cNvPr id="4" name="Picture 2" descr="G:\做的项目\公共\扁平图标切换\更新2015_01_21\oss扁平图标库2015_01_21更新-04.png">
            <a:extLst>
              <a:ext uri="{FF2B5EF4-FFF2-40B4-BE49-F238E27FC236}">
                <a16:creationId xmlns:a16="http://schemas.microsoft.com/office/drawing/2014/main" id="{C32FDF45-16CA-473F-BFE0-C21BEAC9F11F}"/>
              </a:ext>
            </a:extLst>
          </p:cNvPr>
          <p:cNvPicPr>
            <a:picLocks noChangeArrowheads="1"/>
          </p:cNvPicPr>
          <p:nvPr/>
        </p:nvPicPr>
        <p:blipFill>
          <a:blip r:embed="rId2" cstate="print"/>
          <a:stretch>
            <a:fillRect/>
          </a:stretch>
        </p:blipFill>
        <p:spPr bwMode="gray">
          <a:xfrm>
            <a:off x="4060130" y="4414243"/>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7DD051F5-6C04-4C77-AEB6-EE9F95864843}"/>
              </a:ext>
            </a:extLst>
          </p:cNvPr>
          <p:cNvPicPr>
            <a:picLocks noChangeArrowheads="1"/>
          </p:cNvPicPr>
          <p:nvPr/>
        </p:nvPicPr>
        <p:blipFill>
          <a:blip r:embed="rId2" cstate="print"/>
          <a:stretch>
            <a:fillRect/>
          </a:stretch>
        </p:blipFill>
        <p:spPr bwMode="gray">
          <a:xfrm>
            <a:off x="5563120" y="3786623"/>
            <a:ext cx="528117" cy="399259"/>
          </a:xfrm>
          <a:prstGeom prst="rect">
            <a:avLst/>
          </a:prstGeom>
          <a:noFill/>
        </p:spPr>
      </p:pic>
      <p:pic>
        <p:nvPicPr>
          <p:cNvPr id="6" name="图片 37" descr="交换机.png">
            <a:extLst>
              <a:ext uri="{FF2B5EF4-FFF2-40B4-BE49-F238E27FC236}">
                <a16:creationId xmlns:a16="http://schemas.microsoft.com/office/drawing/2014/main" id="{BE001F97-0F77-4B57-A0B1-E9A2EC26873A}"/>
              </a:ext>
            </a:extLst>
          </p:cNvPr>
          <p:cNvPicPr preferRelativeResize="0">
            <a:picLocks/>
          </p:cNvPicPr>
          <p:nvPr/>
        </p:nvPicPr>
        <p:blipFill>
          <a:blip r:embed="rId3" cstate="print"/>
          <a:stretch>
            <a:fillRect/>
          </a:stretch>
        </p:blipFill>
        <p:spPr bwMode="gray">
          <a:xfrm>
            <a:off x="2557139" y="4414081"/>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85800B36-971C-4CFA-B2BB-2CFEFAA21226}"/>
              </a:ext>
            </a:extLst>
          </p:cNvPr>
          <p:cNvPicPr>
            <a:picLocks noChangeArrowheads="1"/>
          </p:cNvPicPr>
          <p:nvPr/>
        </p:nvPicPr>
        <p:blipFill>
          <a:blip r:embed="rId2" cstate="print"/>
          <a:stretch>
            <a:fillRect/>
          </a:stretch>
        </p:blipFill>
        <p:spPr bwMode="gray">
          <a:xfrm>
            <a:off x="5563120" y="5032577"/>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0CCE4D42-D6BF-40F4-927F-F1F0C1CAD9B1}"/>
              </a:ext>
            </a:extLst>
          </p:cNvPr>
          <p:cNvPicPr>
            <a:picLocks noChangeArrowheads="1"/>
          </p:cNvPicPr>
          <p:nvPr/>
        </p:nvPicPr>
        <p:blipFill>
          <a:blip r:embed="rId2" cstate="print"/>
          <a:stretch>
            <a:fillRect/>
          </a:stretch>
        </p:blipFill>
        <p:spPr bwMode="gray">
          <a:xfrm>
            <a:off x="7068070" y="4415836"/>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id="{7850D12F-FF60-413A-86F4-67545DBA088F}"/>
              </a:ext>
            </a:extLst>
          </p:cNvPr>
          <p:cNvPicPr>
            <a:picLocks noChangeArrowheads="1"/>
          </p:cNvPicPr>
          <p:nvPr/>
        </p:nvPicPr>
        <p:blipFill>
          <a:blip r:embed="rId2" cstate="print"/>
          <a:stretch>
            <a:fillRect/>
          </a:stretch>
        </p:blipFill>
        <p:spPr bwMode="gray">
          <a:xfrm>
            <a:off x="8560852" y="4415836"/>
            <a:ext cx="528117" cy="399259"/>
          </a:xfrm>
          <a:prstGeom prst="rect">
            <a:avLst/>
          </a:prstGeom>
          <a:noFill/>
        </p:spPr>
      </p:pic>
      <p:pic>
        <p:nvPicPr>
          <p:cNvPr id="11" name="图片 38" descr="PC.png">
            <a:extLst>
              <a:ext uri="{FF2B5EF4-FFF2-40B4-BE49-F238E27FC236}">
                <a16:creationId xmlns:a16="http://schemas.microsoft.com/office/drawing/2014/main" id="{73E064AD-9B2D-48A6-9CFE-8B333B8DA3A7}"/>
              </a:ext>
            </a:extLst>
          </p:cNvPr>
          <p:cNvPicPr>
            <a:picLocks noChangeAspect="1"/>
          </p:cNvPicPr>
          <p:nvPr/>
        </p:nvPicPr>
        <p:blipFill>
          <a:blip r:embed="rId4" cstate="print"/>
          <a:stretch>
            <a:fillRect/>
          </a:stretch>
        </p:blipFill>
        <p:spPr bwMode="gray">
          <a:xfrm>
            <a:off x="7062129" y="3430929"/>
            <a:ext cx="540000" cy="382353"/>
          </a:xfrm>
          <a:prstGeom prst="rect">
            <a:avLst/>
          </a:prstGeom>
        </p:spPr>
      </p:pic>
      <p:cxnSp>
        <p:nvCxnSpPr>
          <p:cNvPr id="12" name="直接连接符 12">
            <a:extLst>
              <a:ext uri="{FF2B5EF4-FFF2-40B4-BE49-F238E27FC236}">
                <a16:creationId xmlns:a16="http://schemas.microsoft.com/office/drawing/2014/main" id="{2F405273-C07B-4604-99FC-2824E1286AE1}"/>
              </a:ext>
            </a:extLst>
          </p:cNvPr>
          <p:cNvCxnSpPr>
            <a:cxnSpLocks/>
            <a:stCxn id="6" idx="3"/>
            <a:endCxn id="4" idx="1"/>
          </p:cNvCxnSpPr>
          <p:nvPr/>
        </p:nvCxnSpPr>
        <p:spPr bwMode="gray">
          <a:xfrm>
            <a:off x="3085257" y="4613792"/>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2">
            <a:extLst>
              <a:ext uri="{FF2B5EF4-FFF2-40B4-BE49-F238E27FC236}">
                <a16:creationId xmlns:a16="http://schemas.microsoft.com/office/drawing/2014/main" id="{983F64F2-80C9-496F-AE3B-7DB4EA6ABE29}"/>
              </a:ext>
            </a:extLst>
          </p:cNvPr>
          <p:cNvCxnSpPr>
            <a:cxnSpLocks/>
            <a:stCxn id="5" idx="1"/>
            <a:endCxn id="4" idx="0"/>
          </p:cNvCxnSpPr>
          <p:nvPr/>
        </p:nvCxnSpPr>
        <p:spPr bwMode="gray">
          <a:xfrm flipH="1">
            <a:off x="4324189" y="3986253"/>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2">
            <a:extLst>
              <a:ext uri="{FF2B5EF4-FFF2-40B4-BE49-F238E27FC236}">
                <a16:creationId xmlns:a16="http://schemas.microsoft.com/office/drawing/2014/main" id="{8B15F473-B376-4563-B33E-3422B3CA6A81}"/>
              </a:ext>
            </a:extLst>
          </p:cNvPr>
          <p:cNvCxnSpPr>
            <a:cxnSpLocks/>
            <a:stCxn id="7" idx="1"/>
            <a:endCxn id="4" idx="2"/>
          </p:cNvCxnSpPr>
          <p:nvPr/>
        </p:nvCxnSpPr>
        <p:spPr bwMode="gray">
          <a:xfrm flipH="1" flipV="1">
            <a:off x="4324189" y="4813502"/>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Connector: Elbow 20">
            <a:extLst>
              <a:ext uri="{FF2B5EF4-FFF2-40B4-BE49-F238E27FC236}">
                <a16:creationId xmlns:a16="http://schemas.microsoft.com/office/drawing/2014/main" id="{5436262B-49C2-425B-879E-671BE8836252}"/>
              </a:ext>
            </a:extLst>
          </p:cNvPr>
          <p:cNvCxnSpPr>
            <a:cxnSpLocks/>
            <a:stCxn id="5" idx="3"/>
            <a:endCxn id="8" idx="1"/>
          </p:cNvCxnSpPr>
          <p:nvPr/>
        </p:nvCxnSpPr>
        <p:spPr bwMode="gray">
          <a:xfrm>
            <a:off x="6091237" y="3986253"/>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24" name="Connector: Elbow 23">
            <a:extLst>
              <a:ext uri="{FF2B5EF4-FFF2-40B4-BE49-F238E27FC236}">
                <a16:creationId xmlns:a16="http://schemas.microsoft.com/office/drawing/2014/main" id="{6778F498-0AC0-4CF0-8034-05573AEEB2BC}"/>
              </a:ext>
            </a:extLst>
          </p:cNvPr>
          <p:cNvCxnSpPr>
            <a:cxnSpLocks/>
            <a:stCxn id="7" idx="3"/>
            <a:endCxn id="8" idx="1"/>
          </p:cNvCxnSpPr>
          <p:nvPr/>
        </p:nvCxnSpPr>
        <p:spPr bwMode="gray">
          <a:xfrm flipV="1">
            <a:off x="6091237" y="4615466"/>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27" name="直接连接符 12">
            <a:extLst>
              <a:ext uri="{FF2B5EF4-FFF2-40B4-BE49-F238E27FC236}">
                <a16:creationId xmlns:a16="http://schemas.microsoft.com/office/drawing/2014/main" id="{F62386C8-4C2C-47DA-952A-0B3475968097}"/>
              </a:ext>
            </a:extLst>
          </p:cNvPr>
          <p:cNvCxnSpPr>
            <a:cxnSpLocks/>
            <a:stCxn id="10" idx="1"/>
            <a:endCxn id="8" idx="3"/>
          </p:cNvCxnSpPr>
          <p:nvPr/>
        </p:nvCxnSpPr>
        <p:spPr bwMode="gray">
          <a:xfrm flipH="1">
            <a:off x="7596187" y="4615466"/>
            <a:ext cx="96466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0" name="直接连接符 12">
            <a:extLst>
              <a:ext uri="{FF2B5EF4-FFF2-40B4-BE49-F238E27FC236}">
                <a16:creationId xmlns:a16="http://schemas.microsoft.com/office/drawing/2014/main" id="{ADFAB4DF-2093-4F16-A8B1-2D09DC4E575A}"/>
              </a:ext>
            </a:extLst>
          </p:cNvPr>
          <p:cNvCxnSpPr>
            <a:cxnSpLocks/>
            <a:stCxn id="11" idx="2"/>
            <a:endCxn id="8" idx="0"/>
          </p:cNvCxnSpPr>
          <p:nvPr/>
        </p:nvCxnSpPr>
        <p:spPr bwMode="gray">
          <a:xfrm>
            <a:off x="7332129" y="3813282"/>
            <a:ext cx="0" cy="602554"/>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3" name="图片 38" descr="PC.png">
            <a:extLst>
              <a:ext uri="{FF2B5EF4-FFF2-40B4-BE49-F238E27FC236}">
                <a16:creationId xmlns:a16="http://schemas.microsoft.com/office/drawing/2014/main" id="{9AF41E64-0CCC-45F0-AB7D-BAC3E9168998}"/>
              </a:ext>
            </a:extLst>
          </p:cNvPr>
          <p:cNvPicPr>
            <a:picLocks noChangeAspect="1"/>
          </p:cNvPicPr>
          <p:nvPr/>
        </p:nvPicPr>
        <p:blipFill>
          <a:blip r:embed="rId4" cstate="print"/>
          <a:stretch>
            <a:fillRect/>
          </a:stretch>
        </p:blipFill>
        <p:spPr bwMode="gray">
          <a:xfrm>
            <a:off x="5557178" y="5953217"/>
            <a:ext cx="540000" cy="382353"/>
          </a:xfrm>
          <a:prstGeom prst="rect">
            <a:avLst/>
          </a:prstGeom>
        </p:spPr>
      </p:pic>
      <p:cxnSp>
        <p:nvCxnSpPr>
          <p:cNvPr id="34" name="直接连接符 12">
            <a:extLst>
              <a:ext uri="{FF2B5EF4-FFF2-40B4-BE49-F238E27FC236}">
                <a16:creationId xmlns:a16="http://schemas.microsoft.com/office/drawing/2014/main" id="{76F64340-B0F9-4D54-8D07-453A841CCA88}"/>
              </a:ext>
            </a:extLst>
          </p:cNvPr>
          <p:cNvCxnSpPr>
            <a:cxnSpLocks/>
            <a:stCxn id="33" idx="0"/>
            <a:endCxn id="7" idx="2"/>
          </p:cNvCxnSpPr>
          <p:nvPr/>
        </p:nvCxnSpPr>
        <p:spPr bwMode="gray">
          <a:xfrm flipV="1">
            <a:off x="5827178" y="5431836"/>
            <a:ext cx="1" cy="52138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Oval 37">
            <a:extLst>
              <a:ext uri="{FF2B5EF4-FFF2-40B4-BE49-F238E27FC236}">
                <a16:creationId xmlns:a16="http://schemas.microsoft.com/office/drawing/2014/main" id="{9A16B3A5-639F-4F7D-9F4A-4824F0C95332}"/>
              </a:ext>
            </a:extLst>
          </p:cNvPr>
          <p:cNvSpPr/>
          <p:nvPr/>
        </p:nvSpPr>
        <p:spPr bwMode="gray">
          <a:xfrm>
            <a:off x="9114966" y="4257623"/>
            <a:ext cx="862483" cy="668839"/>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Arrow Connector 38">
            <a:extLst>
              <a:ext uri="{FF2B5EF4-FFF2-40B4-BE49-F238E27FC236}">
                <a16:creationId xmlns:a16="http://schemas.microsoft.com/office/drawing/2014/main" id="{66AC053B-87C1-41EC-A703-284A982B0467}"/>
              </a:ext>
            </a:extLst>
          </p:cNvPr>
          <p:cNvCxnSpPr>
            <a:cxnSpLocks/>
          </p:cNvCxnSpPr>
          <p:nvPr/>
        </p:nvCxnSpPr>
        <p:spPr bwMode="gray">
          <a:xfrm flipH="1">
            <a:off x="3215298" y="4537865"/>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01DA373-D52D-4BF3-9E1D-1C56435097B4}"/>
              </a:ext>
            </a:extLst>
          </p:cNvPr>
          <p:cNvCxnSpPr>
            <a:cxnSpLocks/>
          </p:cNvCxnSpPr>
          <p:nvPr/>
        </p:nvCxnSpPr>
        <p:spPr bwMode="gray">
          <a:xfrm flipH="1">
            <a:off x="4434629" y="3942136"/>
            <a:ext cx="1008098" cy="353286"/>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FDF7E94B-65C5-4827-9E46-EDEE04AF4BB5}"/>
              </a:ext>
            </a:extLst>
          </p:cNvPr>
          <p:cNvCxnSpPr>
            <a:cxnSpLocks/>
          </p:cNvCxnSpPr>
          <p:nvPr/>
        </p:nvCxnSpPr>
        <p:spPr bwMode="gray">
          <a:xfrm flipH="1" flipV="1">
            <a:off x="4434629" y="4926462"/>
            <a:ext cx="996461" cy="33536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C5FDF47-251F-4B21-A9E1-6F142675A2E8}"/>
              </a:ext>
            </a:extLst>
          </p:cNvPr>
          <p:cNvCxnSpPr>
            <a:cxnSpLocks/>
          </p:cNvCxnSpPr>
          <p:nvPr/>
        </p:nvCxnSpPr>
        <p:spPr bwMode="gray">
          <a:xfrm flipH="1">
            <a:off x="6132558" y="5332022"/>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9E5F8937-002A-4A5D-B684-14ED6CA6955A}"/>
              </a:ext>
            </a:extLst>
          </p:cNvPr>
          <p:cNvSpPr txBox="1"/>
          <p:nvPr/>
        </p:nvSpPr>
        <p:spPr bwMode="gray">
          <a:xfrm>
            <a:off x="6104502" y="6011976"/>
            <a:ext cx="1996144" cy="276999"/>
          </a:xfrm>
          <a:prstGeom prst="rect">
            <a:avLst/>
          </a:prstGeom>
          <a:noFill/>
        </p:spPr>
        <p:txBody>
          <a:bodyPr wrap="square" rtlCol="0">
            <a:spAutoFit/>
          </a:bodyPr>
          <a:lstStyle/>
          <a:p>
            <a:pPr algn="ctr"/>
            <a:r>
              <a:rPr lang="en-US" sz="1200"/>
              <a:t>Multicast group member</a:t>
            </a:r>
          </a:p>
        </p:txBody>
      </p:sp>
      <p:sp>
        <p:nvSpPr>
          <p:cNvPr id="51" name="TextBox 50">
            <a:extLst>
              <a:ext uri="{FF2B5EF4-FFF2-40B4-BE49-F238E27FC236}">
                <a16:creationId xmlns:a16="http://schemas.microsoft.com/office/drawing/2014/main" id="{819B493D-D298-4C4D-BF41-BD9DEF530F04}"/>
              </a:ext>
            </a:extLst>
          </p:cNvPr>
          <p:cNvSpPr txBox="1"/>
          <p:nvPr/>
        </p:nvSpPr>
        <p:spPr bwMode="gray">
          <a:xfrm>
            <a:off x="7581187" y="3477618"/>
            <a:ext cx="2008289" cy="276999"/>
          </a:xfrm>
          <a:prstGeom prst="rect">
            <a:avLst/>
          </a:prstGeom>
          <a:noFill/>
        </p:spPr>
        <p:txBody>
          <a:bodyPr wrap="square" rtlCol="0">
            <a:spAutoFit/>
          </a:bodyPr>
          <a:lstStyle/>
          <a:p>
            <a:pPr algn="ctr"/>
            <a:r>
              <a:rPr lang="en-US" sz="1200" dirty="0"/>
              <a:t>Multicast group member</a:t>
            </a:r>
          </a:p>
        </p:txBody>
      </p:sp>
      <p:sp>
        <p:nvSpPr>
          <p:cNvPr id="52" name="TextBox 51">
            <a:extLst>
              <a:ext uri="{FF2B5EF4-FFF2-40B4-BE49-F238E27FC236}">
                <a16:creationId xmlns:a16="http://schemas.microsoft.com/office/drawing/2014/main" id="{54EA9CE7-CEFB-485F-AAA8-D1196BEDB4E9}"/>
              </a:ext>
            </a:extLst>
          </p:cNvPr>
          <p:cNvSpPr txBox="1"/>
          <p:nvPr/>
        </p:nvSpPr>
        <p:spPr bwMode="gray">
          <a:xfrm>
            <a:off x="1187424" y="4475290"/>
            <a:ext cx="1327357" cy="276999"/>
          </a:xfrm>
          <a:prstGeom prst="rect">
            <a:avLst/>
          </a:prstGeom>
          <a:noFill/>
        </p:spPr>
        <p:txBody>
          <a:bodyPr wrap="square" rtlCol="0">
            <a:spAutoFit/>
          </a:bodyPr>
          <a:lstStyle/>
          <a:p>
            <a:pPr algn="ctr"/>
            <a:r>
              <a:rPr lang="en-US" sz="1200" dirty="0"/>
              <a:t>Multicast source</a:t>
            </a:r>
          </a:p>
        </p:txBody>
      </p:sp>
      <p:cxnSp>
        <p:nvCxnSpPr>
          <p:cNvPr id="53" name="Straight Arrow Connector 52">
            <a:extLst>
              <a:ext uri="{FF2B5EF4-FFF2-40B4-BE49-F238E27FC236}">
                <a16:creationId xmlns:a16="http://schemas.microsoft.com/office/drawing/2014/main" id="{6D883899-FD20-4897-9041-73D65712E0A9}"/>
              </a:ext>
            </a:extLst>
          </p:cNvPr>
          <p:cNvCxnSpPr>
            <a:cxnSpLocks/>
          </p:cNvCxnSpPr>
          <p:nvPr/>
        </p:nvCxnSpPr>
        <p:spPr bwMode="gray">
          <a:xfrm flipH="1">
            <a:off x="7691438" y="4685614"/>
            <a:ext cx="783018"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8E5A871F-07B6-4EDB-BDF1-DEE52FC9C235}"/>
              </a:ext>
            </a:extLst>
          </p:cNvPr>
          <p:cNvCxnSpPr>
            <a:cxnSpLocks/>
          </p:cNvCxnSpPr>
          <p:nvPr/>
        </p:nvCxnSpPr>
        <p:spPr bwMode="gray">
          <a:xfrm flipH="1">
            <a:off x="6132558" y="3908035"/>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8BBA8A98-348C-4DA0-93C3-C54D55387A30}"/>
              </a:ext>
            </a:extLst>
          </p:cNvPr>
          <p:cNvCxnSpPr>
            <a:cxnSpLocks/>
          </p:cNvCxnSpPr>
          <p:nvPr/>
        </p:nvCxnSpPr>
        <p:spPr bwMode="gray">
          <a:xfrm flipV="1">
            <a:off x="6640696" y="4676605"/>
            <a:ext cx="0" cy="595729"/>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6A1D4541-3658-4750-A122-260D59A705FB}"/>
              </a:ext>
            </a:extLst>
          </p:cNvPr>
          <p:cNvCxnSpPr>
            <a:cxnSpLocks/>
          </p:cNvCxnSpPr>
          <p:nvPr/>
        </p:nvCxnSpPr>
        <p:spPr bwMode="gray">
          <a:xfrm flipH="1">
            <a:off x="6750174" y="4683159"/>
            <a:ext cx="224095"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0FAA8A96-724C-4F31-8C06-81AF2EDE1D34}"/>
              </a:ext>
            </a:extLst>
          </p:cNvPr>
          <p:cNvCxnSpPr>
            <a:cxnSpLocks/>
          </p:cNvCxnSpPr>
          <p:nvPr/>
        </p:nvCxnSpPr>
        <p:spPr bwMode="gray">
          <a:xfrm flipH="1">
            <a:off x="4715944" y="4110196"/>
            <a:ext cx="747443" cy="26194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Rectangular Callout 75">
            <a:extLst>
              <a:ext uri="{FF2B5EF4-FFF2-40B4-BE49-F238E27FC236}">
                <a16:creationId xmlns:a16="http://schemas.microsoft.com/office/drawing/2014/main" id="{6168A147-D35C-4117-B1B0-6BBDD5D5C6E1}"/>
              </a:ext>
            </a:extLst>
          </p:cNvPr>
          <p:cNvSpPr/>
          <p:nvPr/>
        </p:nvSpPr>
        <p:spPr bwMode="gray">
          <a:xfrm>
            <a:off x="9810086" y="4372136"/>
            <a:ext cx="1616314" cy="361765"/>
          </a:xfrm>
          <a:prstGeom prst="wedgeRectCallout">
            <a:avLst>
              <a:gd name="adj1" fmla="val -65527"/>
              <a:gd name="adj2" fmla="val -12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No group members</a:t>
            </a:r>
          </a:p>
        </p:txBody>
      </p:sp>
      <p:cxnSp>
        <p:nvCxnSpPr>
          <p:cNvPr id="75" name="Straight Arrow Connector 74">
            <a:extLst>
              <a:ext uri="{FF2B5EF4-FFF2-40B4-BE49-F238E27FC236}">
                <a16:creationId xmlns:a16="http://schemas.microsoft.com/office/drawing/2014/main" id="{D69C9A21-F927-4B5E-890F-FE7FA796A1C7}"/>
              </a:ext>
            </a:extLst>
          </p:cNvPr>
          <p:cNvCxnSpPr>
            <a:cxnSpLocks/>
          </p:cNvCxnSpPr>
          <p:nvPr/>
        </p:nvCxnSpPr>
        <p:spPr bwMode="gray">
          <a:xfrm flipV="1">
            <a:off x="7412221" y="3861314"/>
            <a:ext cx="0" cy="497764"/>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88DB01DE-3C63-449E-B6C0-E5F4A2351B66}"/>
              </a:ext>
            </a:extLst>
          </p:cNvPr>
          <p:cNvCxnSpPr>
            <a:cxnSpLocks/>
          </p:cNvCxnSpPr>
          <p:nvPr/>
        </p:nvCxnSpPr>
        <p:spPr bwMode="gray">
          <a:xfrm flipV="1">
            <a:off x="5735821" y="5464418"/>
            <a:ext cx="0" cy="46518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B40D3387-76D7-44CA-B97C-1FE3CC35F62E}"/>
              </a:ext>
            </a:extLst>
          </p:cNvPr>
          <p:cNvCxnSpPr>
            <a:cxnSpLocks/>
          </p:cNvCxnSpPr>
          <p:nvPr/>
        </p:nvCxnSpPr>
        <p:spPr bwMode="gray">
          <a:xfrm flipH="1">
            <a:off x="7676861" y="4524536"/>
            <a:ext cx="747444"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6539E10E-F5FF-48F6-A12E-FCC8A3008D41}"/>
              </a:ext>
            </a:extLst>
          </p:cNvPr>
          <p:cNvCxnSpPr>
            <a:cxnSpLocks/>
          </p:cNvCxnSpPr>
          <p:nvPr/>
        </p:nvCxnSpPr>
        <p:spPr bwMode="gray">
          <a:xfrm flipV="1">
            <a:off x="6132558" y="4118779"/>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F2C01667-4E4C-4AAC-AA98-92A5932625F7}"/>
              </a:ext>
            </a:extLst>
          </p:cNvPr>
          <p:cNvSpPr txBox="1"/>
          <p:nvPr/>
        </p:nvSpPr>
        <p:spPr bwMode="gray">
          <a:xfrm rot="16200000">
            <a:off x="5752898" y="4369088"/>
            <a:ext cx="1200444" cy="461665"/>
          </a:xfrm>
          <a:prstGeom prst="rect">
            <a:avLst/>
          </a:prstGeom>
          <a:noFill/>
        </p:spPr>
        <p:txBody>
          <a:bodyPr wrap="square" rtlCol="0" anchor="ctr">
            <a:spAutoFit/>
          </a:bodyPr>
          <a:lstStyle/>
          <a:p>
            <a:pPr algn="ctr"/>
            <a:r>
              <a:rPr lang="en-US" sz="1200" b="1" dirty="0">
                <a:solidFill>
                  <a:srgbClr val="EC7061"/>
                </a:solidFill>
              </a:rPr>
              <a:t>Assert mechanism</a:t>
            </a:r>
          </a:p>
        </p:txBody>
      </p:sp>
      <p:sp>
        <p:nvSpPr>
          <p:cNvPr id="86" name="TextBox 85">
            <a:extLst>
              <a:ext uri="{FF2B5EF4-FFF2-40B4-BE49-F238E27FC236}">
                <a16:creationId xmlns:a16="http://schemas.microsoft.com/office/drawing/2014/main" id="{DD5494F1-2487-4887-B957-46D671DD97F3}"/>
              </a:ext>
            </a:extLst>
          </p:cNvPr>
          <p:cNvSpPr txBox="1"/>
          <p:nvPr/>
        </p:nvSpPr>
        <p:spPr bwMode="gray">
          <a:xfrm rot="1123806">
            <a:off x="3895869" y="5066954"/>
            <a:ext cx="1757570" cy="261610"/>
          </a:xfrm>
          <a:prstGeom prst="rect">
            <a:avLst/>
          </a:prstGeom>
          <a:noFill/>
        </p:spPr>
        <p:txBody>
          <a:bodyPr wrap="square" rtlCol="0">
            <a:spAutoFit/>
          </a:bodyPr>
          <a:lstStyle/>
          <a:p>
            <a:pPr algn="ctr"/>
            <a:r>
              <a:rPr lang="en-US" sz="1050" b="1" dirty="0">
                <a:solidFill>
                  <a:srgbClr val="EC7061"/>
                </a:solidFill>
              </a:rPr>
              <a:t>Flooding mechanism</a:t>
            </a:r>
          </a:p>
        </p:txBody>
      </p:sp>
      <p:sp>
        <p:nvSpPr>
          <p:cNvPr id="87" name="TextBox 86">
            <a:extLst>
              <a:ext uri="{FF2B5EF4-FFF2-40B4-BE49-F238E27FC236}">
                <a16:creationId xmlns:a16="http://schemas.microsoft.com/office/drawing/2014/main" id="{FA361021-7852-41CF-9F10-3F111CD286ED}"/>
              </a:ext>
            </a:extLst>
          </p:cNvPr>
          <p:cNvSpPr txBox="1"/>
          <p:nvPr/>
        </p:nvSpPr>
        <p:spPr bwMode="gray">
          <a:xfrm rot="20410980">
            <a:off x="3969349" y="3839945"/>
            <a:ext cx="1757570" cy="261610"/>
          </a:xfrm>
          <a:prstGeom prst="rect">
            <a:avLst/>
          </a:prstGeom>
          <a:noFill/>
        </p:spPr>
        <p:txBody>
          <a:bodyPr wrap="square" rtlCol="0">
            <a:spAutoFit/>
          </a:bodyPr>
          <a:lstStyle/>
          <a:p>
            <a:pPr algn="ctr"/>
            <a:r>
              <a:rPr lang="en-US" sz="1050" b="1" dirty="0">
                <a:solidFill>
                  <a:srgbClr val="EC7061"/>
                </a:solidFill>
              </a:rPr>
              <a:t>Flooding mechanism</a:t>
            </a:r>
          </a:p>
        </p:txBody>
      </p:sp>
      <p:sp>
        <p:nvSpPr>
          <p:cNvPr id="88" name="TextBox 87">
            <a:extLst>
              <a:ext uri="{FF2B5EF4-FFF2-40B4-BE49-F238E27FC236}">
                <a16:creationId xmlns:a16="http://schemas.microsoft.com/office/drawing/2014/main" id="{349DC311-79E3-4FD1-A6EB-E0813AD7A2D2}"/>
              </a:ext>
            </a:extLst>
          </p:cNvPr>
          <p:cNvSpPr txBox="1"/>
          <p:nvPr/>
        </p:nvSpPr>
        <p:spPr bwMode="gray">
          <a:xfrm rot="20464385">
            <a:off x="4335619" y="4273695"/>
            <a:ext cx="1597791" cy="261610"/>
          </a:xfrm>
          <a:prstGeom prst="rect">
            <a:avLst/>
          </a:prstGeom>
          <a:noFill/>
        </p:spPr>
        <p:txBody>
          <a:bodyPr wrap="square" rtlCol="0">
            <a:spAutoFit/>
          </a:bodyPr>
          <a:lstStyle/>
          <a:p>
            <a:pPr algn="ctr"/>
            <a:r>
              <a:rPr lang="en-US" sz="1050" b="1" dirty="0">
                <a:solidFill>
                  <a:srgbClr val="EC7061"/>
                </a:solidFill>
              </a:rPr>
              <a:t>Prune mechanism</a:t>
            </a:r>
          </a:p>
        </p:txBody>
      </p:sp>
      <p:sp>
        <p:nvSpPr>
          <p:cNvPr id="89" name="TextBox 88">
            <a:extLst>
              <a:ext uri="{FF2B5EF4-FFF2-40B4-BE49-F238E27FC236}">
                <a16:creationId xmlns:a16="http://schemas.microsoft.com/office/drawing/2014/main" id="{5DAE17BE-BECD-449D-B775-458B7F908EAC}"/>
              </a:ext>
            </a:extLst>
          </p:cNvPr>
          <p:cNvSpPr txBox="1"/>
          <p:nvPr/>
        </p:nvSpPr>
        <p:spPr bwMode="gray">
          <a:xfrm>
            <a:off x="7516650" y="4076277"/>
            <a:ext cx="1091313" cy="430887"/>
          </a:xfrm>
          <a:prstGeom prst="rect">
            <a:avLst/>
          </a:prstGeom>
          <a:noFill/>
        </p:spPr>
        <p:txBody>
          <a:bodyPr wrap="square" rtlCol="0">
            <a:spAutoFit/>
          </a:bodyPr>
          <a:lstStyle/>
          <a:p>
            <a:pPr algn="ctr"/>
            <a:r>
              <a:rPr lang="en-US" sz="1050" b="1" dirty="0">
                <a:solidFill>
                  <a:srgbClr val="EC7061"/>
                </a:solidFill>
              </a:rPr>
              <a:t>Prune mechanism</a:t>
            </a:r>
          </a:p>
        </p:txBody>
      </p:sp>
      <p:cxnSp>
        <p:nvCxnSpPr>
          <p:cNvPr id="90" name="直接连接符 12">
            <a:extLst>
              <a:ext uri="{FF2B5EF4-FFF2-40B4-BE49-F238E27FC236}">
                <a16:creationId xmlns:a16="http://schemas.microsoft.com/office/drawing/2014/main" id="{6FAA4A77-35C4-4DA1-9A6F-6A5703B27BCF}"/>
              </a:ext>
            </a:extLst>
          </p:cNvPr>
          <p:cNvCxnSpPr>
            <a:cxnSpLocks/>
            <a:stCxn id="4" idx="1"/>
            <a:endCxn id="6" idx="3"/>
          </p:cNvCxnSpPr>
          <p:nvPr/>
        </p:nvCxnSpPr>
        <p:spPr bwMode="gray">
          <a:xfrm flipH="1" flipV="1">
            <a:off x="3085257" y="4613792"/>
            <a:ext cx="974873" cy="8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93" name="直接连接符 12">
            <a:extLst>
              <a:ext uri="{FF2B5EF4-FFF2-40B4-BE49-F238E27FC236}">
                <a16:creationId xmlns:a16="http://schemas.microsoft.com/office/drawing/2014/main" id="{673DF45B-3A28-487B-9C63-E5FC15B279F6}"/>
              </a:ext>
            </a:extLst>
          </p:cNvPr>
          <p:cNvCxnSpPr>
            <a:cxnSpLocks/>
            <a:stCxn id="7" idx="1"/>
            <a:endCxn id="4" idx="2"/>
          </p:cNvCxnSpPr>
          <p:nvPr/>
        </p:nvCxnSpPr>
        <p:spPr bwMode="gray">
          <a:xfrm flipH="1" flipV="1">
            <a:off x="4324189" y="4813502"/>
            <a:ext cx="1238931" cy="418705"/>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96" name="直接连接符 12">
            <a:extLst>
              <a:ext uri="{FF2B5EF4-FFF2-40B4-BE49-F238E27FC236}">
                <a16:creationId xmlns:a16="http://schemas.microsoft.com/office/drawing/2014/main" id="{0B18398D-BADA-478B-8262-A65638DBD172}"/>
              </a:ext>
            </a:extLst>
          </p:cNvPr>
          <p:cNvCxnSpPr>
            <a:cxnSpLocks/>
            <a:stCxn id="33" idx="0"/>
            <a:endCxn id="7" idx="2"/>
          </p:cNvCxnSpPr>
          <p:nvPr/>
        </p:nvCxnSpPr>
        <p:spPr bwMode="gray">
          <a:xfrm flipV="1">
            <a:off x="5827178" y="5431836"/>
            <a:ext cx="1" cy="52138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99" name="直接连接符 12">
            <a:extLst>
              <a:ext uri="{FF2B5EF4-FFF2-40B4-BE49-F238E27FC236}">
                <a16:creationId xmlns:a16="http://schemas.microsoft.com/office/drawing/2014/main" id="{E8E68C03-5EEB-4797-8E0F-D35AC69D6555}"/>
              </a:ext>
            </a:extLst>
          </p:cNvPr>
          <p:cNvCxnSpPr>
            <a:cxnSpLocks/>
            <a:stCxn id="11" idx="2"/>
            <a:endCxn id="8" idx="0"/>
          </p:cNvCxnSpPr>
          <p:nvPr/>
        </p:nvCxnSpPr>
        <p:spPr bwMode="gray">
          <a:xfrm>
            <a:off x="7332129" y="3813282"/>
            <a:ext cx="0" cy="60255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04" name="Connector: Elbow 103">
            <a:extLst>
              <a:ext uri="{FF2B5EF4-FFF2-40B4-BE49-F238E27FC236}">
                <a16:creationId xmlns:a16="http://schemas.microsoft.com/office/drawing/2014/main" id="{837CC299-B205-4746-9289-3ADEBB5B8CF2}"/>
              </a:ext>
            </a:extLst>
          </p:cNvPr>
          <p:cNvCxnSpPr>
            <a:cxnSpLocks/>
            <a:stCxn id="7" idx="3"/>
            <a:endCxn id="8" idx="1"/>
          </p:cNvCxnSpPr>
          <p:nvPr/>
        </p:nvCxnSpPr>
        <p:spPr bwMode="gray">
          <a:xfrm flipV="1">
            <a:off x="6091237" y="4615466"/>
            <a:ext cx="976833" cy="616741"/>
          </a:xfrm>
          <a:prstGeom prst="bentConnector3">
            <a:avLst>
              <a:gd name="adj1" fmla="val 50000"/>
            </a:avLst>
          </a:prstGeom>
          <a:ln w="19050">
            <a:solidFill>
              <a:srgbClr val="EC706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07" name="Rectangular Callout 75">
            <a:extLst>
              <a:ext uri="{FF2B5EF4-FFF2-40B4-BE49-F238E27FC236}">
                <a16:creationId xmlns:a16="http://schemas.microsoft.com/office/drawing/2014/main" id="{ACA4C10A-6A1D-4C0B-B0F8-009301F80ECA}"/>
              </a:ext>
            </a:extLst>
          </p:cNvPr>
          <p:cNvSpPr/>
          <p:nvPr/>
        </p:nvSpPr>
        <p:spPr bwMode="gray">
          <a:xfrm>
            <a:off x="4957118" y="4550980"/>
            <a:ext cx="1080000" cy="442035"/>
          </a:xfrm>
          <a:prstGeom prst="wedgeRectCallout">
            <a:avLst>
              <a:gd name="adj1" fmla="val -23088"/>
              <a:gd name="adj2" fmla="val 783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MDT Establishment</a:t>
            </a:r>
          </a:p>
        </p:txBody>
      </p:sp>
      <p:grpSp>
        <p:nvGrpSpPr>
          <p:cNvPr id="108" name="组合 7">
            <a:extLst>
              <a:ext uri="{FF2B5EF4-FFF2-40B4-BE49-F238E27FC236}">
                <a16:creationId xmlns:a16="http://schemas.microsoft.com/office/drawing/2014/main" id="{B5CE6D54-7990-48D6-B8A8-9819E5DAD3C1}"/>
              </a:ext>
            </a:extLst>
          </p:cNvPr>
          <p:cNvGrpSpPr/>
          <p:nvPr/>
        </p:nvGrpSpPr>
        <p:grpSpPr bwMode="gray">
          <a:xfrm>
            <a:off x="6190970" y="3770263"/>
            <a:ext cx="275544" cy="275544"/>
            <a:chOff x="856677" y="2615810"/>
            <a:chExt cx="288000" cy="288000"/>
          </a:xfrm>
        </p:grpSpPr>
        <p:sp>
          <p:nvSpPr>
            <p:cNvPr id="109" name="椭圆 84">
              <a:extLst>
                <a:ext uri="{FF2B5EF4-FFF2-40B4-BE49-F238E27FC236}">
                  <a16:creationId xmlns:a16="http://schemas.microsoft.com/office/drawing/2014/main" id="{84FD9A0A-A58D-4B97-A61F-4C775737D75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0" name="组合 5">
              <a:extLst>
                <a:ext uri="{FF2B5EF4-FFF2-40B4-BE49-F238E27FC236}">
                  <a16:creationId xmlns:a16="http://schemas.microsoft.com/office/drawing/2014/main" id="{F0ECB482-1F6E-4259-BE47-0F5E2B51D3AD}"/>
                </a:ext>
              </a:extLst>
            </p:cNvPr>
            <p:cNvGrpSpPr/>
            <p:nvPr/>
          </p:nvGrpSpPr>
          <p:grpSpPr bwMode="gray">
            <a:xfrm>
              <a:off x="923444" y="2692169"/>
              <a:ext cx="144001" cy="144002"/>
              <a:chOff x="898853" y="2657982"/>
              <a:chExt cx="203649" cy="203652"/>
            </a:xfrm>
          </p:grpSpPr>
          <p:cxnSp>
            <p:nvCxnSpPr>
              <p:cNvPr id="111" name="直接连接符 85">
                <a:extLst>
                  <a:ext uri="{FF2B5EF4-FFF2-40B4-BE49-F238E27FC236}">
                    <a16:creationId xmlns:a16="http://schemas.microsoft.com/office/drawing/2014/main" id="{4FA0D226-1487-4F16-8A0E-6A8348AF2DFF}"/>
                  </a:ext>
                </a:extLst>
              </p:cNvPr>
              <p:cNvCxnSpPr>
                <a:stCxn id="109" idx="3"/>
                <a:endCxn id="10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2" name="直接连接符 86">
                <a:extLst>
                  <a:ext uri="{FF2B5EF4-FFF2-40B4-BE49-F238E27FC236}">
                    <a16:creationId xmlns:a16="http://schemas.microsoft.com/office/drawing/2014/main" id="{B8D392BD-AE1B-4F9C-A427-160C7C4BF799}"/>
                  </a:ext>
                </a:extLst>
              </p:cNvPr>
              <p:cNvCxnSpPr>
                <a:stCxn id="109" idx="1"/>
                <a:endCxn id="10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13" name="Rectangular Callout 75">
            <a:extLst>
              <a:ext uri="{FF2B5EF4-FFF2-40B4-BE49-F238E27FC236}">
                <a16:creationId xmlns:a16="http://schemas.microsoft.com/office/drawing/2014/main" id="{31C96E24-F317-4B24-BF07-9D6DA8D07136}"/>
              </a:ext>
            </a:extLst>
          </p:cNvPr>
          <p:cNvSpPr/>
          <p:nvPr/>
        </p:nvSpPr>
        <p:spPr bwMode="gray">
          <a:xfrm>
            <a:off x="6170866" y="5429349"/>
            <a:ext cx="2082179" cy="576000"/>
          </a:xfrm>
          <a:prstGeom prst="wedgeRectCallout">
            <a:avLst>
              <a:gd name="adj1" fmla="val -57022"/>
              <a:gd name="adj2" fmla="val -530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Determines the multicast forwarding router through the assert mechanism.</a:t>
            </a:r>
          </a:p>
        </p:txBody>
      </p:sp>
      <p:sp>
        <p:nvSpPr>
          <p:cNvPr id="58" name="TextBox 120">
            <a:extLst>
              <a:ext uri="{FF2B5EF4-FFF2-40B4-BE49-F238E27FC236}">
                <a16:creationId xmlns:a16="http://schemas.microsoft.com/office/drawing/2014/main" id="{5CEE2F75-ADFF-4525-9301-4AF3F24B6EDB}"/>
              </a:ext>
            </a:extLst>
          </p:cNvPr>
          <p:cNvSpPr txBox="1"/>
          <p:nvPr/>
        </p:nvSpPr>
        <p:spPr bwMode="gray">
          <a:xfrm>
            <a:off x="1947536" y="4070768"/>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59" name="Rectangular Callout 75">
            <a:extLst>
              <a:ext uri="{FF2B5EF4-FFF2-40B4-BE49-F238E27FC236}">
                <a16:creationId xmlns:a16="http://schemas.microsoft.com/office/drawing/2014/main" id="{5A1C083F-E68F-412B-95C7-46A6B2E31C14}"/>
              </a:ext>
            </a:extLst>
          </p:cNvPr>
          <p:cNvSpPr/>
          <p:nvPr/>
        </p:nvSpPr>
        <p:spPr bwMode="gray">
          <a:xfrm>
            <a:off x="8352473" y="3746829"/>
            <a:ext cx="2340000" cy="436220"/>
          </a:xfrm>
          <a:prstGeom prst="wedgeRectCallout">
            <a:avLst>
              <a:gd name="adj1" fmla="val -43907"/>
              <a:gd name="adj2" fmla="val 7619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Path pruning is performed when no group member exists.</a:t>
            </a:r>
          </a:p>
        </p:txBody>
      </p:sp>
      <p:cxnSp>
        <p:nvCxnSpPr>
          <p:cNvPr id="61" name="直接连接符 12">
            <a:extLst>
              <a:ext uri="{FF2B5EF4-FFF2-40B4-BE49-F238E27FC236}">
                <a16:creationId xmlns:a16="http://schemas.microsoft.com/office/drawing/2014/main" id="{057876A5-3CE5-404D-8412-F0343D2953C1}"/>
              </a:ext>
            </a:extLst>
          </p:cNvPr>
          <p:cNvCxnSpPr>
            <a:cxnSpLocks/>
          </p:cNvCxnSpPr>
          <p:nvPr/>
        </p:nvCxnSpPr>
        <p:spPr bwMode="gray">
          <a:xfrm>
            <a:off x="9828986" y="6164703"/>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63" name="TextBox 62">
            <a:extLst>
              <a:ext uri="{FF2B5EF4-FFF2-40B4-BE49-F238E27FC236}">
                <a16:creationId xmlns:a16="http://schemas.microsoft.com/office/drawing/2014/main" id="{7312B470-7AEC-4FEC-8400-62995DC4FA15}"/>
              </a:ext>
            </a:extLst>
          </p:cNvPr>
          <p:cNvSpPr txBox="1"/>
          <p:nvPr/>
        </p:nvSpPr>
        <p:spPr bwMode="gray">
          <a:xfrm>
            <a:off x="10442410" y="6049594"/>
            <a:ext cx="1440000" cy="276999"/>
          </a:xfrm>
          <a:prstGeom prst="rect">
            <a:avLst/>
          </a:prstGeom>
          <a:noFill/>
        </p:spPr>
        <p:txBody>
          <a:bodyPr wrap="square" rtlCol="0">
            <a:spAutoFit/>
          </a:bodyPr>
          <a:lstStyle/>
          <a:p>
            <a:r>
              <a:rPr lang="en-US" sz="1200"/>
              <a:t>MDT</a:t>
            </a:r>
          </a:p>
        </p:txBody>
      </p:sp>
      <p:cxnSp>
        <p:nvCxnSpPr>
          <p:cNvPr id="65" name="Straight Arrow Connector 64">
            <a:extLst>
              <a:ext uri="{FF2B5EF4-FFF2-40B4-BE49-F238E27FC236}">
                <a16:creationId xmlns:a16="http://schemas.microsoft.com/office/drawing/2014/main" id="{21BD0F26-42EB-412A-B7ED-BE94F5C1907E}"/>
              </a:ext>
            </a:extLst>
          </p:cNvPr>
          <p:cNvCxnSpPr>
            <a:cxnSpLocks/>
          </p:cNvCxnSpPr>
          <p:nvPr/>
        </p:nvCxnSpPr>
        <p:spPr bwMode="gray">
          <a:xfrm flipV="1">
            <a:off x="6640696" y="3966018"/>
            <a:ext cx="0" cy="55270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1298F9E4-C0C4-4DA8-80FA-D0049B57B1FA}"/>
              </a:ext>
            </a:extLst>
          </p:cNvPr>
          <p:cNvCxnSpPr>
            <a:cxnSpLocks/>
          </p:cNvCxnSpPr>
          <p:nvPr/>
        </p:nvCxnSpPr>
        <p:spPr bwMode="gray">
          <a:xfrm flipH="1">
            <a:off x="9828987" y="5949342"/>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7D0C0337-EDCC-4966-920B-5E1963CDCF61}"/>
              </a:ext>
            </a:extLst>
          </p:cNvPr>
          <p:cNvSpPr txBox="1"/>
          <p:nvPr/>
        </p:nvSpPr>
        <p:spPr bwMode="gray">
          <a:xfrm>
            <a:off x="10448371" y="5810842"/>
            <a:ext cx="1440000" cy="461665"/>
          </a:xfrm>
          <a:prstGeom prst="rect">
            <a:avLst/>
          </a:prstGeom>
          <a:noFill/>
        </p:spPr>
        <p:txBody>
          <a:bodyPr wrap="square" rtlCol="0">
            <a:spAutoFit/>
          </a:bodyPr>
          <a:lstStyle/>
          <a:p>
            <a:r>
              <a:rPr lang="en-US" sz="1200"/>
              <a:t>Multicast traffic</a:t>
            </a:r>
          </a:p>
        </p:txBody>
      </p:sp>
      <p:cxnSp>
        <p:nvCxnSpPr>
          <p:cNvPr id="71" name="Straight Arrow Connector 70">
            <a:extLst>
              <a:ext uri="{FF2B5EF4-FFF2-40B4-BE49-F238E27FC236}">
                <a16:creationId xmlns:a16="http://schemas.microsoft.com/office/drawing/2014/main" id="{C0E2E427-E731-45B3-AF96-6FF7459651BD}"/>
              </a:ext>
            </a:extLst>
          </p:cNvPr>
          <p:cNvCxnSpPr>
            <a:cxnSpLocks/>
          </p:cNvCxnSpPr>
          <p:nvPr/>
        </p:nvCxnSpPr>
        <p:spPr bwMode="gray">
          <a:xfrm>
            <a:off x="9828987" y="5483690"/>
            <a:ext cx="558652"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253D8E90-8268-4FCB-A433-DE3E0C6F8152}"/>
              </a:ext>
            </a:extLst>
          </p:cNvPr>
          <p:cNvSpPr txBox="1"/>
          <p:nvPr/>
        </p:nvSpPr>
        <p:spPr bwMode="gray">
          <a:xfrm>
            <a:off x="10460214" y="5348730"/>
            <a:ext cx="1440000" cy="461665"/>
          </a:xfrm>
          <a:prstGeom prst="rect">
            <a:avLst/>
          </a:prstGeom>
          <a:noFill/>
        </p:spPr>
        <p:txBody>
          <a:bodyPr wrap="square" rtlCol="0">
            <a:spAutoFit/>
          </a:bodyPr>
          <a:lstStyle/>
          <a:p>
            <a:r>
              <a:rPr lang="en-US" sz="1200" dirty="0"/>
              <a:t>Prune message</a:t>
            </a:r>
          </a:p>
        </p:txBody>
      </p:sp>
      <p:cxnSp>
        <p:nvCxnSpPr>
          <p:cNvPr id="73" name="Straight Arrow Connector 72">
            <a:extLst>
              <a:ext uri="{FF2B5EF4-FFF2-40B4-BE49-F238E27FC236}">
                <a16:creationId xmlns:a16="http://schemas.microsoft.com/office/drawing/2014/main" id="{9997F96F-4DA9-464C-883E-6A87297DBF0D}"/>
              </a:ext>
            </a:extLst>
          </p:cNvPr>
          <p:cNvCxnSpPr>
            <a:cxnSpLocks/>
          </p:cNvCxnSpPr>
          <p:nvPr/>
        </p:nvCxnSpPr>
        <p:spPr bwMode="gray">
          <a:xfrm>
            <a:off x="9828987" y="5700468"/>
            <a:ext cx="558652"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C0787308-DC77-4B96-8F25-4FF07F31A93A}"/>
              </a:ext>
            </a:extLst>
          </p:cNvPr>
          <p:cNvSpPr txBox="1"/>
          <p:nvPr/>
        </p:nvSpPr>
        <p:spPr bwMode="gray">
          <a:xfrm>
            <a:off x="10442409" y="5577623"/>
            <a:ext cx="1440000" cy="461665"/>
          </a:xfrm>
          <a:prstGeom prst="rect">
            <a:avLst/>
          </a:prstGeom>
          <a:noFill/>
        </p:spPr>
        <p:txBody>
          <a:bodyPr wrap="square" rtlCol="0">
            <a:spAutoFit/>
          </a:bodyPr>
          <a:lstStyle/>
          <a:p>
            <a:r>
              <a:rPr lang="en-US" sz="1200" dirty="0"/>
              <a:t>Assert message</a:t>
            </a:r>
          </a:p>
        </p:txBody>
      </p:sp>
      <p:grpSp>
        <p:nvGrpSpPr>
          <p:cNvPr id="66" name="Group 65">
            <a:extLst>
              <a:ext uri="{FF2B5EF4-FFF2-40B4-BE49-F238E27FC236}">
                <a16:creationId xmlns:a16="http://schemas.microsoft.com/office/drawing/2014/main" id="{1DDF170B-C608-4AA9-A0FA-D0F92B23E811}"/>
              </a:ext>
            </a:extLst>
          </p:cNvPr>
          <p:cNvGrpSpPr/>
          <p:nvPr/>
        </p:nvGrpSpPr>
        <p:grpSpPr bwMode="gray">
          <a:xfrm>
            <a:off x="7428147" y="71577"/>
            <a:ext cx="4680000" cy="213120"/>
            <a:chOff x="7788188" y="106136"/>
            <a:chExt cx="4472949" cy="213120"/>
          </a:xfrm>
        </p:grpSpPr>
        <p:sp>
          <p:nvSpPr>
            <p:cNvPr id="67" name="五边形 24">
              <a:extLst>
                <a:ext uri="{FF2B5EF4-FFF2-40B4-BE49-F238E27FC236}">
                  <a16:creationId xmlns:a16="http://schemas.microsoft.com/office/drawing/2014/main" id="{F45731F0-CBE9-4F9C-840A-34A7059378F7}"/>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76" name="燕尾形 25">
              <a:extLst>
                <a:ext uri="{FF2B5EF4-FFF2-40B4-BE49-F238E27FC236}">
                  <a16:creationId xmlns:a16="http://schemas.microsoft.com/office/drawing/2014/main" id="{3C9CD79A-72F0-46C7-BE08-EA299B226F2C}"/>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Maintenance</a:t>
              </a:r>
            </a:p>
          </p:txBody>
        </p:sp>
        <p:sp>
          <p:nvSpPr>
            <p:cNvPr id="78" name="燕尾形 25">
              <a:extLst>
                <a:ext uri="{FF2B5EF4-FFF2-40B4-BE49-F238E27FC236}">
                  <a16:creationId xmlns:a16="http://schemas.microsoft.com/office/drawing/2014/main" id="{E2BDB8D2-B884-4B43-A5D7-E03B08246039}"/>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spTree>
    <p:extLst>
      <p:ext uri="{BB962C8B-B14F-4D97-AF65-F5344CB8AC3E}">
        <p14:creationId xmlns:p14="http://schemas.microsoft.com/office/powerpoint/2010/main" val="2725302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p:txBody>
          <a:bodyPr/>
          <a:lstStyle/>
          <a:p>
            <a:r>
              <a:rPr lang="en-US" dirty="0"/>
              <a:t>PIM Implementation and Configurations</a:t>
            </a:r>
          </a:p>
        </p:txBody>
      </p:sp>
      <p:sp>
        <p:nvSpPr>
          <p:cNvPr id="5" name="Text Placeholder 4">
            <a:extLst>
              <a:ext uri="{FF2B5EF4-FFF2-40B4-BE49-F238E27FC236}">
                <a16:creationId xmlns:a16="http://schemas.microsoft.com/office/drawing/2014/main" id="{5110F5F2-DE8D-43BC-98F8-667EE2CE145E}"/>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373868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DA110A-74B5-4DB4-8BD2-10A54092B3D8}"/>
              </a:ext>
            </a:extLst>
          </p:cNvPr>
          <p:cNvSpPr>
            <a:spLocks noGrp="1"/>
          </p:cNvSpPr>
          <p:nvPr>
            <p:ph type="body" sz="quarter" idx="10"/>
          </p:nvPr>
        </p:nvSpPr>
        <p:spPr bwMode="gray"/>
        <p:txBody>
          <a:bodyPr/>
          <a:lstStyle/>
          <a:p>
            <a:r>
              <a:rPr lang="en-US" sz="1400" dirty="0"/>
              <a:t>The multicast packets sent by the multicast source are flooded on the entire network. When a PIM router receives a multicast packet, it performs the </a:t>
            </a:r>
            <a:r>
              <a:rPr lang="en-US" sz="1400" b="1" dirty="0">
                <a:solidFill>
                  <a:srgbClr val="EC7061"/>
                </a:solidFill>
              </a:rPr>
              <a:t>RPF check</a:t>
            </a:r>
            <a:r>
              <a:rPr lang="en-US" sz="1400" dirty="0"/>
              <a:t> on the packet. If the packet passes the RPF check, the router </a:t>
            </a:r>
            <a:r>
              <a:rPr lang="en-US" sz="1400" b="1" dirty="0">
                <a:solidFill>
                  <a:srgbClr val="EC7061"/>
                </a:solidFill>
              </a:rPr>
              <a:t>creates an (S, G) entry</a:t>
            </a:r>
            <a:r>
              <a:rPr lang="en-US" sz="1400" dirty="0"/>
              <a:t> and sends the packet to all PIM neighbors.</a:t>
            </a:r>
          </a:p>
          <a:p>
            <a:r>
              <a:rPr lang="en-US" sz="1400" dirty="0"/>
              <a:t>The (S, G) entry generated by PIM-DM has an aging time (210s by default). If no new multicast packet is received throughout the aging time, the (S, G) entry is deleted.</a:t>
            </a:r>
          </a:p>
          <a:p>
            <a:r>
              <a:rPr lang="en-US" sz="1400" dirty="0"/>
              <a:t>The flooding process is as follows:</a:t>
            </a:r>
          </a:p>
        </p:txBody>
      </p:sp>
      <p:sp>
        <p:nvSpPr>
          <p:cNvPr id="2" name="Title 1">
            <a:extLst>
              <a:ext uri="{FF2B5EF4-FFF2-40B4-BE49-F238E27FC236}">
                <a16:creationId xmlns:a16="http://schemas.microsoft.com/office/drawing/2014/main" id="{30FFF623-C049-471C-B631-6D38EEAA2AB0}"/>
              </a:ext>
            </a:extLst>
          </p:cNvPr>
          <p:cNvSpPr>
            <a:spLocks noGrp="1"/>
          </p:cNvSpPr>
          <p:nvPr>
            <p:ph type="title"/>
          </p:nvPr>
        </p:nvSpPr>
        <p:spPr bwMode="gray"/>
        <p:txBody>
          <a:bodyPr/>
          <a:lstStyle/>
          <a:p>
            <a:r>
              <a:rPr lang="en-US"/>
              <a:t>Flooding Mechanism</a:t>
            </a:r>
          </a:p>
        </p:txBody>
      </p:sp>
      <p:pic>
        <p:nvPicPr>
          <p:cNvPr id="4" name="Picture 2" descr="G:\做的项目\公共\扁平图标切换\更新2015_01_21\oss扁平图标库2015_01_21更新-04.png">
            <a:extLst>
              <a:ext uri="{FF2B5EF4-FFF2-40B4-BE49-F238E27FC236}">
                <a16:creationId xmlns:a16="http://schemas.microsoft.com/office/drawing/2014/main" id="{62B6BA84-3ECE-45FC-BE3C-2622B8011137}"/>
              </a:ext>
            </a:extLst>
          </p:cNvPr>
          <p:cNvPicPr>
            <a:picLocks noChangeArrowheads="1"/>
          </p:cNvPicPr>
          <p:nvPr/>
        </p:nvPicPr>
        <p:blipFill>
          <a:blip r:embed="rId3" cstate="print"/>
          <a:stretch>
            <a:fillRect/>
          </a:stretch>
        </p:blipFill>
        <p:spPr bwMode="gray">
          <a:xfrm>
            <a:off x="3331396" y="4346104"/>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FD3C1A6D-C4A7-4D60-AD6E-04164374A725}"/>
              </a:ext>
            </a:extLst>
          </p:cNvPr>
          <p:cNvPicPr>
            <a:picLocks noChangeArrowheads="1"/>
          </p:cNvPicPr>
          <p:nvPr/>
        </p:nvPicPr>
        <p:blipFill>
          <a:blip r:embed="rId3" cstate="print"/>
          <a:stretch>
            <a:fillRect/>
          </a:stretch>
        </p:blipFill>
        <p:spPr bwMode="gray">
          <a:xfrm>
            <a:off x="4834386" y="3718484"/>
            <a:ext cx="528117" cy="399259"/>
          </a:xfrm>
          <a:prstGeom prst="rect">
            <a:avLst/>
          </a:prstGeom>
          <a:noFill/>
        </p:spPr>
      </p:pic>
      <p:pic>
        <p:nvPicPr>
          <p:cNvPr id="6" name="图片 37" descr="交换机.png">
            <a:extLst>
              <a:ext uri="{FF2B5EF4-FFF2-40B4-BE49-F238E27FC236}">
                <a16:creationId xmlns:a16="http://schemas.microsoft.com/office/drawing/2014/main" id="{2455C922-95EA-42D0-9449-3B69248C4CD0}"/>
              </a:ext>
            </a:extLst>
          </p:cNvPr>
          <p:cNvPicPr preferRelativeResize="0">
            <a:picLocks/>
          </p:cNvPicPr>
          <p:nvPr/>
        </p:nvPicPr>
        <p:blipFill>
          <a:blip r:embed="rId4" cstate="print"/>
          <a:stretch>
            <a:fillRect/>
          </a:stretch>
        </p:blipFill>
        <p:spPr bwMode="gray">
          <a:xfrm>
            <a:off x="1828405" y="4345942"/>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BD454CF8-7377-4CE2-8000-99655737498D}"/>
              </a:ext>
            </a:extLst>
          </p:cNvPr>
          <p:cNvPicPr>
            <a:picLocks noChangeArrowheads="1"/>
          </p:cNvPicPr>
          <p:nvPr/>
        </p:nvPicPr>
        <p:blipFill>
          <a:blip r:embed="rId3" cstate="print"/>
          <a:stretch>
            <a:fillRect/>
          </a:stretch>
        </p:blipFill>
        <p:spPr bwMode="gray">
          <a:xfrm>
            <a:off x="4834386" y="4964438"/>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BD1A0CCD-51EC-403C-B494-0F66426A0602}"/>
              </a:ext>
            </a:extLst>
          </p:cNvPr>
          <p:cNvPicPr>
            <a:picLocks noChangeArrowheads="1"/>
          </p:cNvPicPr>
          <p:nvPr/>
        </p:nvPicPr>
        <p:blipFill>
          <a:blip r:embed="rId3" cstate="print"/>
          <a:stretch>
            <a:fillRect/>
          </a:stretch>
        </p:blipFill>
        <p:spPr bwMode="gray">
          <a:xfrm>
            <a:off x="6339336" y="4347697"/>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5A47A039-B16C-4609-A816-DCCC7C6DE6BD}"/>
              </a:ext>
            </a:extLst>
          </p:cNvPr>
          <p:cNvPicPr>
            <a:picLocks noChangeArrowheads="1"/>
          </p:cNvPicPr>
          <p:nvPr/>
        </p:nvPicPr>
        <p:blipFill>
          <a:blip r:embed="rId3" cstate="print"/>
          <a:stretch>
            <a:fillRect/>
          </a:stretch>
        </p:blipFill>
        <p:spPr bwMode="gray">
          <a:xfrm>
            <a:off x="7832118" y="4347697"/>
            <a:ext cx="528117" cy="399259"/>
          </a:xfrm>
          <a:prstGeom prst="rect">
            <a:avLst/>
          </a:prstGeom>
          <a:noFill/>
        </p:spPr>
      </p:pic>
      <p:pic>
        <p:nvPicPr>
          <p:cNvPr id="10" name="图片 38" descr="PC.png">
            <a:extLst>
              <a:ext uri="{FF2B5EF4-FFF2-40B4-BE49-F238E27FC236}">
                <a16:creationId xmlns:a16="http://schemas.microsoft.com/office/drawing/2014/main" id="{A64AD0C7-A111-4BF1-8654-7F99D1566E9C}"/>
              </a:ext>
            </a:extLst>
          </p:cNvPr>
          <p:cNvPicPr>
            <a:picLocks noChangeAspect="1"/>
          </p:cNvPicPr>
          <p:nvPr/>
        </p:nvPicPr>
        <p:blipFill>
          <a:blip r:embed="rId5" cstate="print"/>
          <a:stretch>
            <a:fillRect/>
          </a:stretch>
        </p:blipFill>
        <p:spPr bwMode="gray">
          <a:xfrm>
            <a:off x="6333395" y="3362790"/>
            <a:ext cx="540000" cy="382353"/>
          </a:xfrm>
          <a:prstGeom prst="rect">
            <a:avLst/>
          </a:prstGeom>
        </p:spPr>
      </p:pic>
      <p:cxnSp>
        <p:nvCxnSpPr>
          <p:cNvPr id="11" name="直接连接符 12">
            <a:extLst>
              <a:ext uri="{FF2B5EF4-FFF2-40B4-BE49-F238E27FC236}">
                <a16:creationId xmlns:a16="http://schemas.microsoft.com/office/drawing/2014/main" id="{7F11040C-49C3-40DC-9F14-6F1AA6BAAA2B}"/>
              </a:ext>
            </a:extLst>
          </p:cNvPr>
          <p:cNvCxnSpPr>
            <a:cxnSpLocks/>
            <a:stCxn id="6" idx="3"/>
            <a:endCxn id="4" idx="1"/>
          </p:cNvCxnSpPr>
          <p:nvPr/>
        </p:nvCxnSpPr>
        <p:spPr bwMode="gray">
          <a:xfrm>
            <a:off x="2356523" y="4545653"/>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7807ADD5-F7E0-49DE-82E4-8B611A625C37}"/>
              </a:ext>
            </a:extLst>
          </p:cNvPr>
          <p:cNvCxnSpPr>
            <a:cxnSpLocks/>
            <a:stCxn id="5" idx="1"/>
            <a:endCxn id="4" idx="0"/>
          </p:cNvCxnSpPr>
          <p:nvPr/>
        </p:nvCxnSpPr>
        <p:spPr bwMode="gray">
          <a:xfrm flipH="1">
            <a:off x="3595455" y="3918114"/>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F47588A8-C575-4B91-9C3B-46448E8BC488}"/>
              </a:ext>
            </a:extLst>
          </p:cNvPr>
          <p:cNvCxnSpPr>
            <a:cxnSpLocks/>
            <a:stCxn id="7" idx="1"/>
            <a:endCxn id="4" idx="2"/>
          </p:cNvCxnSpPr>
          <p:nvPr/>
        </p:nvCxnSpPr>
        <p:spPr bwMode="gray">
          <a:xfrm flipH="1" flipV="1">
            <a:off x="3595455" y="4745363"/>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Connector: Elbow 13">
            <a:extLst>
              <a:ext uri="{FF2B5EF4-FFF2-40B4-BE49-F238E27FC236}">
                <a16:creationId xmlns:a16="http://schemas.microsoft.com/office/drawing/2014/main" id="{2997B93E-56C5-4913-B022-45AF74AD1262}"/>
              </a:ext>
            </a:extLst>
          </p:cNvPr>
          <p:cNvCxnSpPr>
            <a:cxnSpLocks/>
            <a:stCxn id="5" idx="3"/>
            <a:endCxn id="8" idx="1"/>
          </p:cNvCxnSpPr>
          <p:nvPr/>
        </p:nvCxnSpPr>
        <p:spPr bwMode="gray">
          <a:xfrm>
            <a:off x="5362503" y="3918114"/>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Connector: Elbow 14">
            <a:extLst>
              <a:ext uri="{FF2B5EF4-FFF2-40B4-BE49-F238E27FC236}">
                <a16:creationId xmlns:a16="http://schemas.microsoft.com/office/drawing/2014/main" id="{89CC0FEB-A3E7-4AB1-8FAF-EAE2414A4982}"/>
              </a:ext>
            </a:extLst>
          </p:cNvPr>
          <p:cNvCxnSpPr>
            <a:cxnSpLocks/>
            <a:stCxn id="7" idx="3"/>
            <a:endCxn id="8" idx="1"/>
          </p:cNvCxnSpPr>
          <p:nvPr/>
        </p:nvCxnSpPr>
        <p:spPr bwMode="gray">
          <a:xfrm flipV="1">
            <a:off x="5362503" y="4547327"/>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6" name="直接连接符 12">
            <a:extLst>
              <a:ext uri="{FF2B5EF4-FFF2-40B4-BE49-F238E27FC236}">
                <a16:creationId xmlns:a16="http://schemas.microsoft.com/office/drawing/2014/main" id="{68F6AFFB-35D5-4814-A7C6-F1DF370133C8}"/>
              </a:ext>
            </a:extLst>
          </p:cNvPr>
          <p:cNvCxnSpPr>
            <a:cxnSpLocks/>
            <a:stCxn id="9" idx="1"/>
            <a:endCxn id="8" idx="3"/>
          </p:cNvCxnSpPr>
          <p:nvPr/>
        </p:nvCxnSpPr>
        <p:spPr bwMode="gray">
          <a:xfrm flipH="1">
            <a:off x="6867453" y="4547327"/>
            <a:ext cx="96466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2">
            <a:extLst>
              <a:ext uri="{FF2B5EF4-FFF2-40B4-BE49-F238E27FC236}">
                <a16:creationId xmlns:a16="http://schemas.microsoft.com/office/drawing/2014/main" id="{3EF911AC-F151-4EF9-9B0D-D4A088FD3DA2}"/>
              </a:ext>
            </a:extLst>
          </p:cNvPr>
          <p:cNvCxnSpPr>
            <a:cxnSpLocks/>
            <a:stCxn id="10" idx="2"/>
            <a:endCxn id="8" idx="0"/>
          </p:cNvCxnSpPr>
          <p:nvPr/>
        </p:nvCxnSpPr>
        <p:spPr bwMode="gray">
          <a:xfrm>
            <a:off x="6603395" y="3745143"/>
            <a:ext cx="0" cy="602554"/>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8" name="图片 38" descr="PC.png">
            <a:extLst>
              <a:ext uri="{FF2B5EF4-FFF2-40B4-BE49-F238E27FC236}">
                <a16:creationId xmlns:a16="http://schemas.microsoft.com/office/drawing/2014/main" id="{CB5685D7-F247-42D7-86FE-DBC46D311FBD}"/>
              </a:ext>
            </a:extLst>
          </p:cNvPr>
          <p:cNvPicPr>
            <a:picLocks noChangeAspect="1"/>
          </p:cNvPicPr>
          <p:nvPr/>
        </p:nvPicPr>
        <p:blipFill>
          <a:blip r:embed="rId5" cstate="print"/>
          <a:stretch>
            <a:fillRect/>
          </a:stretch>
        </p:blipFill>
        <p:spPr bwMode="gray">
          <a:xfrm>
            <a:off x="4828444" y="5885078"/>
            <a:ext cx="540000" cy="382353"/>
          </a:xfrm>
          <a:prstGeom prst="rect">
            <a:avLst/>
          </a:prstGeom>
        </p:spPr>
      </p:pic>
      <p:cxnSp>
        <p:nvCxnSpPr>
          <p:cNvPr id="19" name="直接连接符 12">
            <a:extLst>
              <a:ext uri="{FF2B5EF4-FFF2-40B4-BE49-F238E27FC236}">
                <a16:creationId xmlns:a16="http://schemas.microsoft.com/office/drawing/2014/main" id="{592C731A-11CF-4B78-9236-89188150F033}"/>
              </a:ext>
            </a:extLst>
          </p:cNvPr>
          <p:cNvCxnSpPr>
            <a:cxnSpLocks/>
            <a:stCxn id="18" idx="0"/>
            <a:endCxn id="7" idx="2"/>
          </p:cNvCxnSpPr>
          <p:nvPr/>
        </p:nvCxnSpPr>
        <p:spPr bwMode="gray">
          <a:xfrm flipV="1">
            <a:off x="5098444" y="5363697"/>
            <a:ext cx="1" cy="5213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Straight Arrow Connector 20">
            <a:extLst>
              <a:ext uri="{FF2B5EF4-FFF2-40B4-BE49-F238E27FC236}">
                <a16:creationId xmlns:a16="http://schemas.microsoft.com/office/drawing/2014/main" id="{C12D0C98-707B-46BF-A0DD-96BD805D4B28}"/>
              </a:ext>
            </a:extLst>
          </p:cNvPr>
          <p:cNvCxnSpPr>
            <a:cxnSpLocks/>
          </p:cNvCxnSpPr>
          <p:nvPr/>
        </p:nvCxnSpPr>
        <p:spPr bwMode="gray">
          <a:xfrm flipH="1">
            <a:off x="2486564" y="4469726"/>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07AC503-D204-45B7-AFB2-F8F7E2282810}"/>
              </a:ext>
            </a:extLst>
          </p:cNvPr>
          <p:cNvCxnSpPr>
            <a:cxnSpLocks/>
          </p:cNvCxnSpPr>
          <p:nvPr/>
        </p:nvCxnSpPr>
        <p:spPr bwMode="gray">
          <a:xfrm flipH="1">
            <a:off x="3705895" y="3873997"/>
            <a:ext cx="1008098" cy="353286"/>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875A827-73BC-4D26-BEFA-DF14F6457787}"/>
              </a:ext>
            </a:extLst>
          </p:cNvPr>
          <p:cNvCxnSpPr>
            <a:cxnSpLocks/>
          </p:cNvCxnSpPr>
          <p:nvPr/>
        </p:nvCxnSpPr>
        <p:spPr bwMode="gray">
          <a:xfrm flipH="1" flipV="1">
            <a:off x="3682449" y="4881769"/>
            <a:ext cx="996461" cy="33536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5D0267C-0FFD-4563-8078-1FA524381B37}"/>
              </a:ext>
            </a:extLst>
          </p:cNvPr>
          <p:cNvCxnSpPr>
            <a:cxnSpLocks/>
          </p:cNvCxnSpPr>
          <p:nvPr/>
        </p:nvCxnSpPr>
        <p:spPr bwMode="gray">
          <a:xfrm flipH="1">
            <a:off x="5502226" y="5243950"/>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1FE3CB3-E403-44D4-8B1F-9FEDA0543EA2}"/>
              </a:ext>
            </a:extLst>
          </p:cNvPr>
          <p:cNvSpPr txBox="1"/>
          <p:nvPr/>
        </p:nvSpPr>
        <p:spPr bwMode="gray">
          <a:xfrm>
            <a:off x="2961261" y="5841307"/>
            <a:ext cx="1880437" cy="461665"/>
          </a:xfrm>
          <a:prstGeom prst="rect">
            <a:avLst/>
          </a:prstGeom>
          <a:noFill/>
        </p:spPr>
        <p:txBody>
          <a:bodyPr wrap="square" rtlCol="0">
            <a:spAutoFit/>
          </a:bodyPr>
          <a:lstStyle/>
          <a:p>
            <a:pPr algn="ctr"/>
            <a:r>
              <a:rPr lang="en-US" sz="1200" dirty="0"/>
              <a:t>The multicast group member joins group G1.</a:t>
            </a:r>
          </a:p>
        </p:txBody>
      </p:sp>
      <p:sp>
        <p:nvSpPr>
          <p:cNvPr id="26" name="TextBox 25">
            <a:extLst>
              <a:ext uri="{FF2B5EF4-FFF2-40B4-BE49-F238E27FC236}">
                <a16:creationId xmlns:a16="http://schemas.microsoft.com/office/drawing/2014/main" id="{BA2FACB8-ED74-417E-8D8B-E30429B88DC1}"/>
              </a:ext>
            </a:extLst>
          </p:cNvPr>
          <p:cNvSpPr txBox="1"/>
          <p:nvPr/>
        </p:nvSpPr>
        <p:spPr bwMode="gray">
          <a:xfrm>
            <a:off x="6860117" y="3353816"/>
            <a:ext cx="3345129" cy="276999"/>
          </a:xfrm>
          <a:prstGeom prst="rect">
            <a:avLst/>
          </a:prstGeom>
          <a:noFill/>
        </p:spPr>
        <p:txBody>
          <a:bodyPr wrap="square" rtlCol="0">
            <a:spAutoFit/>
          </a:bodyPr>
          <a:lstStyle/>
          <a:p>
            <a:pPr algn="ctr"/>
            <a:r>
              <a:rPr lang="en-US" sz="1200" dirty="0"/>
              <a:t>The multicast group member joins group G1.</a:t>
            </a:r>
          </a:p>
        </p:txBody>
      </p:sp>
      <p:sp>
        <p:nvSpPr>
          <p:cNvPr id="27" name="TextBox 26">
            <a:extLst>
              <a:ext uri="{FF2B5EF4-FFF2-40B4-BE49-F238E27FC236}">
                <a16:creationId xmlns:a16="http://schemas.microsoft.com/office/drawing/2014/main" id="{83B0780E-DB79-470F-B16B-A3C6BB17FBB8}"/>
              </a:ext>
            </a:extLst>
          </p:cNvPr>
          <p:cNvSpPr txBox="1"/>
          <p:nvPr/>
        </p:nvSpPr>
        <p:spPr bwMode="gray">
          <a:xfrm>
            <a:off x="890630" y="4329246"/>
            <a:ext cx="977478" cy="461665"/>
          </a:xfrm>
          <a:prstGeom prst="rect">
            <a:avLst/>
          </a:prstGeom>
          <a:noFill/>
        </p:spPr>
        <p:txBody>
          <a:bodyPr wrap="square" rtlCol="0">
            <a:spAutoFit/>
          </a:bodyPr>
          <a:lstStyle/>
          <a:p>
            <a:pPr algn="ctr"/>
            <a:r>
              <a:rPr lang="en-US" sz="1200" dirty="0"/>
              <a:t>Multicast source S1</a:t>
            </a:r>
          </a:p>
        </p:txBody>
      </p:sp>
      <p:cxnSp>
        <p:nvCxnSpPr>
          <p:cNvPr id="28" name="Straight Arrow Connector 27">
            <a:extLst>
              <a:ext uri="{FF2B5EF4-FFF2-40B4-BE49-F238E27FC236}">
                <a16:creationId xmlns:a16="http://schemas.microsoft.com/office/drawing/2014/main" id="{7E4FF192-727D-4861-88B9-549508CFA71A}"/>
              </a:ext>
            </a:extLst>
          </p:cNvPr>
          <p:cNvCxnSpPr>
            <a:cxnSpLocks/>
          </p:cNvCxnSpPr>
          <p:nvPr/>
        </p:nvCxnSpPr>
        <p:spPr bwMode="gray">
          <a:xfrm flipH="1">
            <a:off x="6992991" y="4617475"/>
            <a:ext cx="713588"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9ED4416-B5BA-427F-B3FB-F6F659CC7E11}"/>
              </a:ext>
            </a:extLst>
          </p:cNvPr>
          <p:cNvCxnSpPr>
            <a:cxnSpLocks/>
          </p:cNvCxnSpPr>
          <p:nvPr/>
        </p:nvCxnSpPr>
        <p:spPr bwMode="gray">
          <a:xfrm flipH="1">
            <a:off x="5484588" y="3839896"/>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6B60B80-BBA9-4287-99BD-210AC974BD54}"/>
              </a:ext>
            </a:extLst>
          </p:cNvPr>
          <p:cNvCxnSpPr>
            <a:cxnSpLocks/>
          </p:cNvCxnSpPr>
          <p:nvPr/>
        </p:nvCxnSpPr>
        <p:spPr bwMode="gray">
          <a:xfrm flipV="1">
            <a:off x="5911962" y="4608466"/>
            <a:ext cx="0" cy="595729"/>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D4161FD-C704-4F0C-B5A0-5C599E5CF287}"/>
              </a:ext>
            </a:extLst>
          </p:cNvPr>
          <p:cNvCxnSpPr>
            <a:cxnSpLocks/>
          </p:cNvCxnSpPr>
          <p:nvPr/>
        </p:nvCxnSpPr>
        <p:spPr bwMode="gray">
          <a:xfrm flipH="1">
            <a:off x="6021440" y="4615020"/>
            <a:ext cx="224095"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A04D23A4-052C-4828-B9C6-CD5EB7FC2F72}"/>
              </a:ext>
            </a:extLst>
          </p:cNvPr>
          <p:cNvCxnSpPr>
            <a:cxnSpLocks/>
          </p:cNvCxnSpPr>
          <p:nvPr/>
        </p:nvCxnSpPr>
        <p:spPr bwMode="gray">
          <a:xfrm flipV="1">
            <a:off x="6683487" y="3793175"/>
            <a:ext cx="0" cy="497764"/>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72DDD0D-AEA8-47DE-BC97-2956E298350F}"/>
              </a:ext>
            </a:extLst>
          </p:cNvPr>
          <p:cNvCxnSpPr>
            <a:cxnSpLocks/>
          </p:cNvCxnSpPr>
          <p:nvPr/>
        </p:nvCxnSpPr>
        <p:spPr bwMode="gray">
          <a:xfrm flipV="1">
            <a:off x="5007087" y="5396279"/>
            <a:ext cx="0" cy="46518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D9EFDEF8-BF6B-4326-BAC6-24D374020D6B}"/>
              </a:ext>
            </a:extLst>
          </p:cNvPr>
          <p:cNvSpPr txBox="1"/>
          <p:nvPr/>
        </p:nvSpPr>
        <p:spPr bwMode="gray">
          <a:xfrm rot="1123806">
            <a:off x="3480867" y="5038013"/>
            <a:ext cx="1200444" cy="276999"/>
          </a:xfrm>
          <a:prstGeom prst="rect">
            <a:avLst/>
          </a:prstGeom>
          <a:noFill/>
        </p:spPr>
        <p:txBody>
          <a:bodyPr wrap="square" rtlCol="0">
            <a:spAutoFit/>
          </a:bodyPr>
          <a:lstStyle/>
          <a:p>
            <a:pPr algn="ctr"/>
            <a:r>
              <a:rPr lang="en-US" sz="1200" dirty="0"/>
              <a:t>Flooding mechanism</a:t>
            </a:r>
          </a:p>
        </p:txBody>
      </p:sp>
      <p:sp>
        <p:nvSpPr>
          <p:cNvPr id="41" name="TextBox 40">
            <a:extLst>
              <a:ext uri="{FF2B5EF4-FFF2-40B4-BE49-F238E27FC236}">
                <a16:creationId xmlns:a16="http://schemas.microsoft.com/office/drawing/2014/main" id="{F93794A2-B7D2-41AB-9F34-2AD1278728E7}"/>
              </a:ext>
            </a:extLst>
          </p:cNvPr>
          <p:cNvSpPr txBox="1"/>
          <p:nvPr/>
        </p:nvSpPr>
        <p:spPr bwMode="gray">
          <a:xfrm rot="20410980">
            <a:off x="3491683" y="3623436"/>
            <a:ext cx="1091313" cy="276999"/>
          </a:xfrm>
          <a:prstGeom prst="rect">
            <a:avLst/>
          </a:prstGeom>
          <a:noFill/>
        </p:spPr>
        <p:txBody>
          <a:bodyPr wrap="square" rtlCol="0">
            <a:spAutoFit/>
          </a:bodyPr>
          <a:lstStyle/>
          <a:p>
            <a:pPr algn="ctr"/>
            <a:r>
              <a:rPr lang="en-US" sz="1200"/>
              <a:t>Flooding mechanism</a:t>
            </a:r>
          </a:p>
        </p:txBody>
      </p:sp>
      <p:cxnSp>
        <p:nvCxnSpPr>
          <p:cNvPr id="57" name="Straight Arrow Connector 56">
            <a:extLst>
              <a:ext uri="{FF2B5EF4-FFF2-40B4-BE49-F238E27FC236}">
                <a16:creationId xmlns:a16="http://schemas.microsoft.com/office/drawing/2014/main" id="{C7B53B55-4D82-4B9A-B5A0-733564BB0953}"/>
              </a:ext>
            </a:extLst>
          </p:cNvPr>
          <p:cNvCxnSpPr>
            <a:cxnSpLocks/>
          </p:cNvCxnSpPr>
          <p:nvPr/>
        </p:nvCxnSpPr>
        <p:spPr bwMode="gray">
          <a:xfrm flipV="1">
            <a:off x="5911962" y="3891619"/>
            <a:ext cx="0" cy="595729"/>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5249F8C1-C77E-40C0-9F19-F292C0AF9BD2}"/>
              </a:ext>
            </a:extLst>
          </p:cNvPr>
          <p:cNvSpPr>
            <a:spLocks noChangeAspect="1"/>
          </p:cNvSpPr>
          <p:nvPr/>
        </p:nvSpPr>
        <p:spPr bwMode="gray">
          <a:xfrm>
            <a:off x="3253752" y="446972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59" name="Oval 58">
            <a:extLst>
              <a:ext uri="{FF2B5EF4-FFF2-40B4-BE49-F238E27FC236}">
                <a16:creationId xmlns:a16="http://schemas.microsoft.com/office/drawing/2014/main" id="{29BD8CBA-65DD-4889-98B2-15DF38D52791}"/>
              </a:ext>
            </a:extLst>
          </p:cNvPr>
          <p:cNvSpPr>
            <a:spLocks noChangeAspect="1"/>
          </p:cNvSpPr>
          <p:nvPr/>
        </p:nvSpPr>
        <p:spPr bwMode="gray">
          <a:xfrm>
            <a:off x="3515824" y="427496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0" name="Oval 59">
            <a:extLst>
              <a:ext uri="{FF2B5EF4-FFF2-40B4-BE49-F238E27FC236}">
                <a16:creationId xmlns:a16="http://schemas.microsoft.com/office/drawing/2014/main" id="{FEFEA516-AF67-4253-B9F4-C5B72EBA4263}"/>
              </a:ext>
            </a:extLst>
          </p:cNvPr>
          <p:cNvSpPr>
            <a:spLocks noChangeAspect="1"/>
          </p:cNvSpPr>
          <p:nvPr/>
        </p:nvSpPr>
        <p:spPr bwMode="gray">
          <a:xfrm>
            <a:off x="3515824" y="46654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1" name="Oval 60">
            <a:extLst>
              <a:ext uri="{FF2B5EF4-FFF2-40B4-BE49-F238E27FC236}">
                <a16:creationId xmlns:a16="http://schemas.microsoft.com/office/drawing/2014/main" id="{32054DA4-6B2C-47E7-9BFC-ADE31DA60E5E}"/>
              </a:ext>
            </a:extLst>
          </p:cNvPr>
          <p:cNvSpPr>
            <a:spLocks noChangeAspect="1"/>
          </p:cNvSpPr>
          <p:nvPr/>
        </p:nvSpPr>
        <p:spPr bwMode="gray">
          <a:xfrm>
            <a:off x="4756781" y="508468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2" name="Oval 61">
            <a:extLst>
              <a:ext uri="{FF2B5EF4-FFF2-40B4-BE49-F238E27FC236}">
                <a16:creationId xmlns:a16="http://schemas.microsoft.com/office/drawing/2014/main" id="{844B3A58-D5D1-4F75-8864-058AC2309E6B}"/>
              </a:ext>
            </a:extLst>
          </p:cNvPr>
          <p:cNvSpPr>
            <a:spLocks noChangeAspect="1"/>
          </p:cNvSpPr>
          <p:nvPr/>
        </p:nvSpPr>
        <p:spPr bwMode="gray">
          <a:xfrm>
            <a:off x="4749920" y="38301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3" name="Oval 62">
            <a:extLst>
              <a:ext uri="{FF2B5EF4-FFF2-40B4-BE49-F238E27FC236}">
                <a16:creationId xmlns:a16="http://schemas.microsoft.com/office/drawing/2014/main" id="{EC156C82-096C-4493-9564-0DF2A447AA07}"/>
              </a:ext>
            </a:extLst>
          </p:cNvPr>
          <p:cNvSpPr>
            <a:spLocks noChangeAspect="1"/>
          </p:cNvSpPr>
          <p:nvPr/>
        </p:nvSpPr>
        <p:spPr bwMode="gray">
          <a:xfrm>
            <a:off x="5282872" y="38301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5" name="Oval 64">
            <a:extLst>
              <a:ext uri="{FF2B5EF4-FFF2-40B4-BE49-F238E27FC236}">
                <a16:creationId xmlns:a16="http://schemas.microsoft.com/office/drawing/2014/main" id="{758DD033-EA99-4DFD-9B73-9F24ABB4DC91}"/>
              </a:ext>
            </a:extLst>
          </p:cNvPr>
          <p:cNvSpPr>
            <a:spLocks noChangeAspect="1"/>
          </p:cNvSpPr>
          <p:nvPr/>
        </p:nvSpPr>
        <p:spPr bwMode="gray">
          <a:xfrm>
            <a:off x="6259705" y="44610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6" name="Oval 65">
            <a:extLst>
              <a:ext uri="{FF2B5EF4-FFF2-40B4-BE49-F238E27FC236}">
                <a16:creationId xmlns:a16="http://schemas.microsoft.com/office/drawing/2014/main" id="{216FE75D-757A-4037-9E9A-E90FA1F9A37A}"/>
              </a:ext>
            </a:extLst>
          </p:cNvPr>
          <p:cNvSpPr>
            <a:spLocks noChangeAspect="1"/>
          </p:cNvSpPr>
          <p:nvPr/>
        </p:nvSpPr>
        <p:spPr bwMode="gray">
          <a:xfrm>
            <a:off x="6785797" y="445508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8" name="Oval 67">
            <a:extLst>
              <a:ext uri="{FF2B5EF4-FFF2-40B4-BE49-F238E27FC236}">
                <a16:creationId xmlns:a16="http://schemas.microsoft.com/office/drawing/2014/main" id="{E34D2E28-D64D-4EBA-9492-BD866A6902E9}"/>
              </a:ext>
            </a:extLst>
          </p:cNvPr>
          <p:cNvSpPr>
            <a:spLocks noChangeAspect="1"/>
          </p:cNvSpPr>
          <p:nvPr/>
        </p:nvSpPr>
        <p:spPr bwMode="gray">
          <a:xfrm>
            <a:off x="7750462" y="445821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9" name="Oval 68">
            <a:extLst>
              <a:ext uri="{FF2B5EF4-FFF2-40B4-BE49-F238E27FC236}">
                <a16:creationId xmlns:a16="http://schemas.microsoft.com/office/drawing/2014/main" id="{686DB47C-E408-420E-9520-D0CE1FC26936}"/>
              </a:ext>
            </a:extLst>
          </p:cNvPr>
          <p:cNvSpPr>
            <a:spLocks noChangeAspect="1"/>
          </p:cNvSpPr>
          <p:nvPr/>
        </p:nvSpPr>
        <p:spPr bwMode="gray">
          <a:xfrm>
            <a:off x="10092878" y="55962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0" name="TextBox 69">
            <a:extLst>
              <a:ext uri="{FF2B5EF4-FFF2-40B4-BE49-F238E27FC236}">
                <a16:creationId xmlns:a16="http://schemas.microsoft.com/office/drawing/2014/main" id="{DA3DE61F-617F-463E-8F93-5413CAB6B757}"/>
              </a:ext>
            </a:extLst>
          </p:cNvPr>
          <p:cNvSpPr txBox="1"/>
          <p:nvPr/>
        </p:nvSpPr>
        <p:spPr bwMode="gray">
          <a:xfrm>
            <a:off x="10355139" y="5544504"/>
            <a:ext cx="1836861" cy="276999"/>
          </a:xfrm>
          <a:prstGeom prst="rect">
            <a:avLst/>
          </a:prstGeom>
          <a:noFill/>
        </p:spPr>
        <p:txBody>
          <a:bodyPr wrap="square" rtlCol="0">
            <a:spAutoFit/>
          </a:bodyPr>
          <a:lstStyle/>
          <a:p>
            <a:r>
              <a:rPr lang="en-US" sz="1200"/>
              <a:t>Active PIM interface</a:t>
            </a:r>
          </a:p>
        </p:txBody>
      </p:sp>
      <p:sp>
        <p:nvSpPr>
          <p:cNvPr id="71" name="Oval 70">
            <a:extLst>
              <a:ext uri="{FF2B5EF4-FFF2-40B4-BE49-F238E27FC236}">
                <a16:creationId xmlns:a16="http://schemas.microsoft.com/office/drawing/2014/main" id="{95DADEAC-7B59-4346-A184-FCFF3C5BDF06}"/>
              </a:ext>
            </a:extLst>
          </p:cNvPr>
          <p:cNvSpPr>
            <a:spLocks noChangeAspect="1"/>
          </p:cNvSpPr>
          <p:nvPr/>
        </p:nvSpPr>
        <p:spPr bwMode="gray">
          <a:xfrm>
            <a:off x="5280847" y="50844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2" name="TextBox 120">
            <a:extLst>
              <a:ext uri="{FF2B5EF4-FFF2-40B4-BE49-F238E27FC236}">
                <a16:creationId xmlns:a16="http://schemas.microsoft.com/office/drawing/2014/main" id="{6A07CE4D-96B8-476A-A659-F818865C3A36}"/>
              </a:ext>
            </a:extLst>
          </p:cNvPr>
          <p:cNvSpPr txBox="1"/>
          <p:nvPr/>
        </p:nvSpPr>
        <p:spPr bwMode="gray">
          <a:xfrm>
            <a:off x="1094853" y="3997014"/>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73" name="Rectangular Callout 75">
            <a:extLst>
              <a:ext uri="{FF2B5EF4-FFF2-40B4-BE49-F238E27FC236}">
                <a16:creationId xmlns:a16="http://schemas.microsoft.com/office/drawing/2014/main" id="{A7BF8349-0736-44A7-9CA4-324CD1CE6D3E}"/>
              </a:ext>
            </a:extLst>
          </p:cNvPr>
          <p:cNvSpPr/>
          <p:nvPr/>
        </p:nvSpPr>
        <p:spPr bwMode="gray">
          <a:xfrm>
            <a:off x="1898972" y="3441421"/>
            <a:ext cx="1744252" cy="509265"/>
          </a:xfrm>
          <a:prstGeom prst="wedgeRectCallout">
            <a:avLst>
              <a:gd name="adj1" fmla="val 34759"/>
              <a:gd name="adj2" fmla="val 129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Floods multicast data to all PIM neighbors.</a:t>
            </a:r>
          </a:p>
        </p:txBody>
      </p:sp>
      <p:sp>
        <p:nvSpPr>
          <p:cNvPr id="79" name="TextBox 78">
            <a:extLst>
              <a:ext uri="{FF2B5EF4-FFF2-40B4-BE49-F238E27FC236}">
                <a16:creationId xmlns:a16="http://schemas.microsoft.com/office/drawing/2014/main" id="{91788227-B61E-4B27-B522-1BFF7AFE5198}"/>
              </a:ext>
            </a:extLst>
          </p:cNvPr>
          <p:cNvSpPr txBox="1"/>
          <p:nvPr/>
        </p:nvSpPr>
        <p:spPr bwMode="gray">
          <a:xfrm>
            <a:off x="4539326" y="5203651"/>
            <a:ext cx="396262" cy="276999"/>
          </a:xfrm>
          <a:prstGeom prst="rect">
            <a:avLst/>
          </a:prstGeom>
          <a:noFill/>
        </p:spPr>
        <p:txBody>
          <a:bodyPr wrap="none" rtlCol="0">
            <a:spAutoFit/>
          </a:bodyPr>
          <a:lstStyle/>
          <a:p>
            <a:r>
              <a:rPr lang="en-US" sz="1200"/>
              <a:t>IF1</a:t>
            </a:r>
          </a:p>
        </p:txBody>
      </p:sp>
      <p:sp>
        <p:nvSpPr>
          <p:cNvPr id="80" name="TextBox 79">
            <a:extLst>
              <a:ext uri="{FF2B5EF4-FFF2-40B4-BE49-F238E27FC236}">
                <a16:creationId xmlns:a16="http://schemas.microsoft.com/office/drawing/2014/main" id="{8CA7000D-A830-4D1D-9CCC-49BF7985239E}"/>
              </a:ext>
            </a:extLst>
          </p:cNvPr>
          <p:cNvSpPr txBox="1"/>
          <p:nvPr/>
        </p:nvSpPr>
        <p:spPr bwMode="gray">
          <a:xfrm>
            <a:off x="5296167" y="5199298"/>
            <a:ext cx="396262" cy="276999"/>
          </a:xfrm>
          <a:prstGeom prst="rect">
            <a:avLst/>
          </a:prstGeom>
          <a:noFill/>
        </p:spPr>
        <p:txBody>
          <a:bodyPr wrap="none" rtlCol="0">
            <a:spAutoFit/>
          </a:bodyPr>
          <a:lstStyle/>
          <a:p>
            <a:r>
              <a:rPr lang="en-US" sz="1200"/>
              <a:t>IF2</a:t>
            </a:r>
          </a:p>
        </p:txBody>
      </p:sp>
      <p:sp>
        <p:nvSpPr>
          <p:cNvPr id="81" name="TextBox 80">
            <a:extLst>
              <a:ext uri="{FF2B5EF4-FFF2-40B4-BE49-F238E27FC236}">
                <a16:creationId xmlns:a16="http://schemas.microsoft.com/office/drawing/2014/main" id="{85DE69C0-7C24-4DF4-A9CB-88CFDD3B3EBA}"/>
              </a:ext>
            </a:extLst>
          </p:cNvPr>
          <p:cNvSpPr txBox="1"/>
          <p:nvPr/>
        </p:nvSpPr>
        <p:spPr bwMode="gray">
          <a:xfrm>
            <a:off x="5082716" y="5349255"/>
            <a:ext cx="396262" cy="276999"/>
          </a:xfrm>
          <a:prstGeom prst="rect">
            <a:avLst/>
          </a:prstGeom>
          <a:noFill/>
        </p:spPr>
        <p:txBody>
          <a:bodyPr wrap="none" rtlCol="0">
            <a:spAutoFit/>
          </a:bodyPr>
          <a:lstStyle/>
          <a:p>
            <a:r>
              <a:rPr lang="en-US" sz="1200"/>
              <a:t>IF3</a:t>
            </a:r>
          </a:p>
        </p:txBody>
      </p:sp>
      <p:sp>
        <p:nvSpPr>
          <p:cNvPr id="85" name="椭圆 50">
            <a:extLst>
              <a:ext uri="{FF2B5EF4-FFF2-40B4-BE49-F238E27FC236}">
                <a16:creationId xmlns:a16="http://schemas.microsoft.com/office/drawing/2014/main" id="{2A893917-8AC6-4F1D-B431-C573FA280BA4}"/>
              </a:ext>
            </a:extLst>
          </p:cNvPr>
          <p:cNvSpPr/>
          <p:nvPr/>
        </p:nvSpPr>
        <p:spPr bwMode="gray">
          <a:xfrm>
            <a:off x="1818692" y="336248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6" name="Oval 85">
            <a:extLst>
              <a:ext uri="{FF2B5EF4-FFF2-40B4-BE49-F238E27FC236}">
                <a16:creationId xmlns:a16="http://schemas.microsoft.com/office/drawing/2014/main" id="{3E85BAF6-A15C-42C4-BCB4-9B7D22FAA247}"/>
              </a:ext>
            </a:extLst>
          </p:cNvPr>
          <p:cNvSpPr>
            <a:spLocks noChangeAspect="1"/>
          </p:cNvSpPr>
          <p:nvPr/>
        </p:nvSpPr>
        <p:spPr bwMode="gray">
          <a:xfrm>
            <a:off x="5020920" y="5282167"/>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7" name="Oval 86">
            <a:extLst>
              <a:ext uri="{FF2B5EF4-FFF2-40B4-BE49-F238E27FC236}">
                <a16:creationId xmlns:a16="http://schemas.microsoft.com/office/drawing/2014/main" id="{68BE390E-D1A2-4A84-AA87-D0A551A9B20D}"/>
              </a:ext>
            </a:extLst>
          </p:cNvPr>
          <p:cNvSpPr>
            <a:spLocks noChangeAspect="1"/>
          </p:cNvSpPr>
          <p:nvPr/>
        </p:nvSpPr>
        <p:spPr bwMode="gray">
          <a:xfrm>
            <a:off x="6514860" y="425420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9" name="Oval 88">
            <a:extLst>
              <a:ext uri="{FF2B5EF4-FFF2-40B4-BE49-F238E27FC236}">
                <a16:creationId xmlns:a16="http://schemas.microsoft.com/office/drawing/2014/main" id="{A8AAD2FB-1302-4BAE-9E64-20C7622CE4A0}"/>
              </a:ext>
            </a:extLst>
          </p:cNvPr>
          <p:cNvSpPr>
            <a:spLocks noChangeAspect="1"/>
          </p:cNvSpPr>
          <p:nvPr/>
        </p:nvSpPr>
        <p:spPr bwMode="gray">
          <a:xfrm>
            <a:off x="10092877" y="5961271"/>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0" name="TextBox 89">
            <a:extLst>
              <a:ext uri="{FF2B5EF4-FFF2-40B4-BE49-F238E27FC236}">
                <a16:creationId xmlns:a16="http://schemas.microsoft.com/office/drawing/2014/main" id="{E7A7316B-FD84-4603-A0F9-1FE9663819D5}"/>
              </a:ext>
            </a:extLst>
          </p:cNvPr>
          <p:cNvSpPr txBox="1"/>
          <p:nvPr/>
        </p:nvSpPr>
        <p:spPr bwMode="gray">
          <a:xfrm>
            <a:off x="10355138" y="5907681"/>
            <a:ext cx="1836861" cy="276999"/>
          </a:xfrm>
          <a:prstGeom prst="rect">
            <a:avLst/>
          </a:prstGeom>
          <a:noFill/>
        </p:spPr>
        <p:txBody>
          <a:bodyPr wrap="square" rtlCol="0">
            <a:spAutoFit/>
          </a:bodyPr>
          <a:lstStyle/>
          <a:p>
            <a:r>
              <a:rPr lang="en-US" sz="1200"/>
              <a:t>Active IGMP interface</a:t>
            </a:r>
          </a:p>
        </p:txBody>
      </p:sp>
      <p:sp>
        <p:nvSpPr>
          <p:cNvPr id="93" name="矩形: 圆角 52">
            <a:extLst>
              <a:ext uri="{FF2B5EF4-FFF2-40B4-BE49-F238E27FC236}">
                <a16:creationId xmlns:a16="http://schemas.microsoft.com/office/drawing/2014/main" id="{918EDB38-2518-4B3C-88EC-E4DAC5559A7F}"/>
              </a:ext>
            </a:extLst>
          </p:cNvPr>
          <p:cNvSpPr/>
          <p:nvPr/>
        </p:nvSpPr>
        <p:spPr bwMode="gray">
          <a:xfrm>
            <a:off x="5478978" y="5450412"/>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94" name="Table 38">
            <a:extLst>
              <a:ext uri="{FF2B5EF4-FFF2-40B4-BE49-F238E27FC236}">
                <a16:creationId xmlns:a16="http://schemas.microsoft.com/office/drawing/2014/main" id="{31FCBFBE-27EF-4B3C-B912-637BE33DC316}"/>
              </a:ext>
            </a:extLst>
          </p:cNvPr>
          <p:cNvGraphicFramePr>
            <a:graphicFrameLocks noGrp="1"/>
          </p:cNvGraphicFramePr>
          <p:nvPr>
            <p:extLst>
              <p:ext uri="{D42A27DB-BD31-4B8C-83A1-F6EECF244321}">
                <p14:modId xmlns:p14="http://schemas.microsoft.com/office/powerpoint/2010/main" val="1436154071"/>
              </p:ext>
            </p:extLst>
          </p:nvPr>
        </p:nvGraphicFramePr>
        <p:xfrm>
          <a:off x="5527321" y="5692974"/>
          <a:ext cx="2354860" cy="624060"/>
        </p:xfrm>
        <a:graphic>
          <a:graphicData uri="http://schemas.openxmlformats.org/drawingml/2006/table">
            <a:tbl>
              <a:tblPr firstRow="1" bandRow="1">
                <a:tableStyleId>{72833802-FEF1-4C79-8D5D-14CF1EAF98D9}</a:tableStyleId>
              </a:tblPr>
              <a:tblGrid>
                <a:gridCol w="809610">
                  <a:extLst>
                    <a:ext uri="{9D8B030D-6E8A-4147-A177-3AD203B41FA5}">
                      <a16:colId xmlns:a16="http://schemas.microsoft.com/office/drawing/2014/main" val="2036062193"/>
                    </a:ext>
                  </a:extLst>
                </a:gridCol>
                <a:gridCol w="735290">
                  <a:extLst>
                    <a:ext uri="{9D8B030D-6E8A-4147-A177-3AD203B41FA5}">
                      <a16:colId xmlns:a16="http://schemas.microsoft.com/office/drawing/2014/main" val="3317129549"/>
                    </a:ext>
                  </a:extLst>
                </a:gridCol>
                <a:gridCol w="809960">
                  <a:extLst>
                    <a:ext uri="{9D8B030D-6E8A-4147-A177-3AD203B41FA5}">
                      <a16:colId xmlns:a16="http://schemas.microsoft.com/office/drawing/2014/main" val="1892022959"/>
                    </a:ext>
                  </a:extLst>
                </a:gridCol>
              </a:tblGrid>
              <a:tr h="230702">
                <a:tc>
                  <a:txBody>
                    <a:bodyPr/>
                    <a:lstStyle/>
                    <a:p>
                      <a:pPr algn="ctr"/>
                      <a:r>
                        <a:rPr lang="en-US" sz="105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50" dirty="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50" dirty="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83603">
                <a:tc>
                  <a:txBody>
                    <a:bodyPr/>
                    <a:lstStyle/>
                    <a:p>
                      <a:pPr algn="ctr"/>
                      <a:r>
                        <a:rPr lang="en-US" sz="1050"/>
                        <a:t>S1, G1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50" dirty="0">
                          <a:solidFill>
                            <a:schemeClr val="tx1"/>
                          </a:solidFill>
                        </a:rPr>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50" dirty="0"/>
                        <a:t>IF2, IF3</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95" name="Rectangular Callout 75">
            <a:extLst>
              <a:ext uri="{FF2B5EF4-FFF2-40B4-BE49-F238E27FC236}">
                <a16:creationId xmlns:a16="http://schemas.microsoft.com/office/drawing/2014/main" id="{557D1C22-E389-4A1C-81A7-D6C79CFD981E}"/>
              </a:ext>
            </a:extLst>
          </p:cNvPr>
          <p:cNvSpPr/>
          <p:nvPr/>
        </p:nvSpPr>
        <p:spPr bwMode="gray">
          <a:xfrm>
            <a:off x="8045061" y="5352350"/>
            <a:ext cx="1548223" cy="1008000"/>
          </a:xfrm>
          <a:prstGeom prst="wedgeRectCallout">
            <a:avLst>
              <a:gd name="adj1" fmla="val -64763"/>
              <a:gd name="adj2" fmla="val -240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After receiving a multicast packet, the device creates a PIM multicast routing entry.</a:t>
            </a:r>
          </a:p>
        </p:txBody>
      </p:sp>
      <p:sp>
        <p:nvSpPr>
          <p:cNvPr id="96" name="TextBox 95">
            <a:extLst>
              <a:ext uri="{FF2B5EF4-FFF2-40B4-BE49-F238E27FC236}">
                <a16:creationId xmlns:a16="http://schemas.microsoft.com/office/drawing/2014/main" id="{BDCB6BEA-A5D3-4879-8A5F-AE0B38274341}"/>
              </a:ext>
            </a:extLst>
          </p:cNvPr>
          <p:cNvSpPr txBox="1"/>
          <p:nvPr/>
        </p:nvSpPr>
        <p:spPr bwMode="gray">
          <a:xfrm>
            <a:off x="3792548" y="4407234"/>
            <a:ext cx="452368" cy="276999"/>
          </a:xfrm>
          <a:prstGeom prst="rect">
            <a:avLst/>
          </a:prstGeom>
          <a:noFill/>
        </p:spPr>
        <p:txBody>
          <a:bodyPr wrap="none" rtlCol="0">
            <a:spAutoFit/>
          </a:bodyPr>
          <a:lstStyle/>
          <a:p>
            <a:r>
              <a:rPr lang="en-US" sz="1200" dirty="0"/>
              <a:t>RT1</a:t>
            </a:r>
          </a:p>
        </p:txBody>
      </p:sp>
      <p:sp>
        <p:nvSpPr>
          <p:cNvPr id="97" name="TextBox 96">
            <a:extLst>
              <a:ext uri="{FF2B5EF4-FFF2-40B4-BE49-F238E27FC236}">
                <a16:creationId xmlns:a16="http://schemas.microsoft.com/office/drawing/2014/main" id="{BE73575E-7825-4CBE-8B94-89B7258DE657}"/>
              </a:ext>
            </a:extLst>
          </p:cNvPr>
          <p:cNvSpPr txBox="1"/>
          <p:nvPr/>
        </p:nvSpPr>
        <p:spPr bwMode="gray">
          <a:xfrm>
            <a:off x="4881058" y="4072550"/>
            <a:ext cx="452368" cy="276999"/>
          </a:xfrm>
          <a:prstGeom prst="rect">
            <a:avLst/>
          </a:prstGeom>
          <a:noFill/>
        </p:spPr>
        <p:txBody>
          <a:bodyPr wrap="none" rtlCol="0">
            <a:spAutoFit/>
          </a:bodyPr>
          <a:lstStyle/>
          <a:p>
            <a:r>
              <a:rPr lang="en-US" sz="1200"/>
              <a:t>RT2</a:t>
            </a:r>
          </a:p>
        </p:txBody>
      </p:sp>
      <p:sp>
        <p:nvSpPr>
          <p:cNvPr id="98" name="TextBox 97">
            <a:extLst>
              <a:ext uri="{FF2B5EF4-FFF2-40B4-BE49-F238E27FC236}">
                <a16:creationId xmlns:a16="http://schemas.microsoft.com/office/drawing/2014/main" id="{4EB0B69D-1DD7-4BB3-8E4E-8ABC4B5DE2E2}"/>
              </a:ext>
            </a:extLst>
          </p:cNvPr>
          <p:cNvSpPr txBox="1"/>
          <p:nvPr/>
        </p:nvSpPr>
        <p:spPr bwMode="gray">
          <a:xfrm>
            <a:off x="4881058" y="4749004"/>
            <a:ext cx="452368" cy="276999"/>
          </a:xfrm>
          <a:prstGeom prst="rect">
            <a:avLst/>
          </a:prstGeom>
          <a:noFill/>
        </p:spPr>
        <p:txBody>
          <a:bodyPr wrap="none" rtlCol="0">
            <a:spAutoFit/>
          </a:bodyPr>
          <a:lstStyle/>
          <a:p>
            <a:r>
              <a:rPr lang="en-US" sz="1200"/>
              <a:t>RT3</a:t>
            </a:r>
          </a:p>
        </p:txBody>
      </p:sp>
      <p:sp>
        <p:nvSpPr>
          <p:cNvPr id="99" name="TextBox 98">
            <a:extLst>
              <a:ext uri="{FF2B5EF4-FFF2-40B4-BE49-F238E27FC236}">
                <a16:creationId xmlns:a16="http://schemas.microsoft.com/office/drawing/2014/main" id="{86E39D48-B429-4112-8211-11B921199043}"/>
              </a:ext>
            </a:extLst>
          </p:cNvPr>
          <p:cNvSpPr txBox="1"/>
          <p:nvPr/>
        </p:nvSpPr>
        <p:spPr bwMode="gray">
          <a:xfrm>
            <a:off x="6377210" y="4701066"/>
            <a:ext cx="452368" cy="276999"/>
          </a:xfrm>
          <a:prstGeom prst="rect">
            <a:avLst/>
          </a:prstGeom>
          <a:noFill/>
        </p:spPr>
        <p:txBody>
          <a:bodyPr wrap="none" rtlCol="0">
            <a:spAutoFit/>
          </a:bodyPr>
          <a:lstStyle/>
          <a:p>
            <a:r>
              <a:rPr lang="en-US" sz="1200"/>
              <a:t>RT4</a:t>
            </a:r>
          </a:p>
        </p:txBody>
      </p:sp>
      <p:sp>
        <p:nvSpPr>
          <p:cNvPr id="100" name="TextBox 99">
            <a:extLst>
              <a:ext uri="{FF2B5EF4-FFF2-40B4-BE49-F238E27FC236}">
                <a16:creationId xmlns:a16="http://schemas.microsoft.com/office/drawing/2014/main" id="{DA23357B-733D-4AE5-97F9-EAAF9B0CACD3}"/>
              </a:ext>
            </a:extLst>
          </p:cNvPr>
          <p:cNvSpPr txBox="1"/>
          <p:nvPr/>
        </p:nvSpPr>
        <p:spPr bwMode="gray">
          <a:xfrm>
            <a:off x="7882667" y="4728313"/>
            <a:ext cx="452368" cy="276999"/>
          </a:xfrm>
          <a:prstGeom prst="rect">
            <a:avLst/>
          </a:prstGeom>
          <a:noFill/>
        </p:spPr>
        <p:txBody>
          <a:bodyPr wrap="none" rtlCol="0">
            <a:spAutoFit/>
          </a:bodyPr>
          <a:lstStyle/>
          <a:p>
            <a:r>
              <a:rPr lang="en-US" sz="1200"/>
              <a:t>RT5</a:t>
            </a:r>
          </a:p>
        </p:txBody>
      </p:sp>
      <p:sp>
        <p:nvSpPr>
          <p:cNvPr id="101" name="Rectangular Callout 75">
            <a:extLst>
              <a:ext uri="{FF2B5EF4-FFF2-40B4-BE49-F238E27FC236}">
                <a16:creationId xmlns:a16="http://schemas.microsoft.com/office/drawing/2014/main" id="{30FBCA05-E5C3-4F66-A27F-772AC4E96242}"/>
              </a:ext>
            </a:extLst>
          </p:cNvPr>
          <p:cNvSpPr/>
          <p:nvPr/>
        </p:nvSpPr>
        <p:spPr bwMode="gray">
          <a:xfrm>
            <a:off x="7622765" y="3812632"/>
            <a:ext cx="1919820" cy="599930"/>
          </a:xfrm>
          <a:prstGeom prst="wedgeRectCallout">
            <a:avLst>
              <a:gd name="adj1" fmla="val -67766"/>
              <a:gd name="adj2" fmla="val 643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Do routers without group members need to receive multicast data?</a:t>
            </a:r>
          </a:p>
        </p:txBody>
      </p:sp>
      <p:sp>
        <p:nvSpPr>
          <p:cNvPr id="102" name="iconfont-11442-2720606">
            <a:extLst>
              <a:ext uri="{FF2B5EF4-FFF2-40B4-BE49-F238E27FC236}">
                <a16:creationId xmlns:a16="http://schemas.microsoft.com/office/drawing/2014/main" id="{D76338B6-0A22-4ABC-AA4A-7EA387DA12AC}"/>
              </a:ext>
            </a:extLst>
          </p:cNvPr>
          <p:cNvSpPr>
            <a:spLocks noChangeAspect="1"/>
          </p:cNvSpPr>
          <p:nvPr/>
        </p:nvSpPr>
        <p:spPr bwMode="gray">
          <a:xfrm>
            <a:off x="7509644" y="3694891"/>
            <a:ext cx="226018" cy="226018"/>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sp>
      <p:sp>
        <p:nvSpPr>
          <p:cNvPr id="103" name="Rectangular Callout 75">
            <a:extLst>
              <a:ext uri="{FF2B5EF4-FFF2-40B4-BE49-F238E27FC236}">
                <a16:creationId xmlns:a16="http://schemas.microsoft.com/office/drawing/2014/main" id="{0E97CDB1-D05C-49E3-87BF-A5B39244490D}"/>
              </a:ext>
            </a:extLst>
          </p:cNvPr>
          <p:cNvSpPr/>
          <p:nvPr/>
        </p:nvSpPr>
        <p:spPr bwMode="gray">
          <a:xfrm>
            <a:off x="4713993" y="2977421"/>
            <a:ext cx="1545711" cy="612000"/>
          </a:xfrm>
          <a:prstGeom prst="wedgeRectCallout">
            <a:avLst>
              <a:gd name="adj1" fmla="val 12581"/>
              <a:gd name="adj2" fmla="val 803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How can duplicate multicast packets be prevented?</a:t>
            </a:r>
          </a:p>
        </p:txBody>
      </p:sp>
      <p:sp>
        <p:nvSpPr>
          <p:cNvPr id="104" name="iconfont-11442-2720606">
            <a:extLst>
              <a:ext uri="{FF2B5EF4-FFF2-40B4-BE49-F238E27FC236}">
                <a16:creationId xmlns:a16="http://schemas.microsoft.com/office/drawing/2014/main" id="{62677341-E127-4B37-85E0-F3C90EF61A38}"/>
              </a:ext>
            </a:extLst>
          </p:cNvPr>
          <p:cNvSpPr>
            <a:spLocks noChangeAspect="1"/>
          </p:cNvSpPr>
          <p:nvPr/>
        </p:nvSpPr>
        <p:spPr bwMode="gray">
          <a:xfrm>
            <a:off x="4617905" y="2836235"/>
            <a:ext cx="226018" cy="219566"/>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sp>
      <p:sp>
        <p:nvSpPr>
          <p:cNvPr id="110" name="椭圆 50">
            <a:extLst>
              <a:ext uri="{FF2B5EF4-FFF2-40B4-BE49-F238E27FC236}">
                <a16:creationId xmlns:a16="http://schemas.microsoft.com/office/drawing/2014/main" id="{CAEE359C-996B-428C-A88D-6736312475F2}"/>
              </a:ext>
            </a:extLst>
          </p:cNvPr>
          <p:cNvSpPr/>
          <p:nvPr/>
        </p:nvSpPr>
        <p:spPr bwMode="gray">
          <a:xfrm>
            <a:off x="7975019" y="526362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111" name="直接连接符 12">
            <a:extLst>
              <a:ext uri="{FF2B5EF4-FFF2-40B4-BE49-F238E27FC236}">
                <a16:creationId xmlns:a16="http://schemas.microsoft.com/office/drawing/2014/main" id="{E63386BF-F722-474C-8B6E-82B1FC8FD238}"/>
              </a:ext>
            </a:extLst>
          </p:cNvPr>
          <p:cNvCxnSpPr>
            <a:cxnSpLocks/>
            <a:stCxn id="58" idx="2"/>
            <a:endCxn id="6" idx="3"/>
          </p:cNvCxnSpPr>
          <p:nvPr/>
        </p:nvCxnSpPr>
        <p:spPr bwMode="gray">
          <a:xfrm flipH="1" flipV="1">
            <a:off x="2356523" y="4545653"/>
            <a:ext cx="897229" cy="370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12" name="直接连接符 12">
            <a:extLst>
              <a:ext uri="{FF2B5EF4-FFF2-40B4-BE49-F238E27FC236}">
                <a16:creationId xmlns:a16="http://schemas.microsoft.com/office/drawing/2014/main" id="{B018AB1E-956A-4A28-8454-4143C1C0CFBB}"/>
              </a:ext>
            </a:extLst>
          </p:cNvPr>
          <p:cNvCxnSpPr>
            <a:cxnSpLocks/>
          </p:cNvCxnSpPr>
          <p:nvPr/>
        </p:nvCxnSpPr>
        <p:spPr bwMode="gray">
          <a:xfrm flipH="1">
            <a:off x="3670999" y="3935564"/>
            <a:ext cx="1098158" cy="38848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13" name="直接连接符 12">
            <a:extLst>
              <a:ext uri="{FF2B5EF4-FFF2-40B4-BE49-F238E27FC236}">
                <a16:creationId xmlns:a16="http://schemas.microsoft.com/office/drawing/2014/main" id="{EB6657BD-8620-4E8A-B737-DD07762DF6F3}"/>
              </a:ext>
            </a:extLst>
          </p:cNvPr>
          <p:cNvCxnSpPr>
            <a:cxnSpLocks/>
          </p:cNvCxnSpPr>
          <p:nvPr/>
        </p:nvCxnSpPr>
        <p:spPr bwMode="gray">
          <a:xfrm flipH="1" flipV="1">
            <a:off x="3674122" y="4778591"/>
            <a:ext cx="1105019" cy="36290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14" name="直接连接符 12">
            <a:extLst>
              <a:ext uri="{FF2B5EF4-FFF2-40B4-BE49-F238E27FC236}">
                <a16:creationId xmlns:a16="http://schemas.microsoft.com/office/drawing/2014/main" id="{8CE8EDD5-9DCB-4AD6-9C54-255E392CE1B7}"/>
              </a:ext>
            </a:extLst>
          </p:cNvPr>
          <p:cNvCxnSpPr>
            <a:cxnSpLocks/>
          </p:cNvCxnSpPr>
          <p:nvPr/>
        </p:nvCxnSpPr>
        <p:spPr bwMode="gray">
          <a:xfrm flipH="1" flipV="1">
            <a:off x="6947083" y="4544202"/>
            <a:ext cx="805404" cy="3125"/>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15" name="Connector: Elbow 114">
            <a:extLst>
              <a:ext uri="{FF2B5EF4-FFF2-40B4-BE49-F238E27FC236}">
                <a16:creationId xmlns:a16="http://schemas.microsoft.com/office/drawing/2014/main" id="{614A1007-FE5B-412D-B99D-C6F884A52E05}"/>
              </a:ext>
            </a:extLst>
          </p:cNvPr>
          <p:cNvCxnSpPr>
            <a:cxnSpLocks/>
            <a:stCxn id="63" idx="6"/>
            <a:endCxn id="65" idx="2"/>
          </p:cNvCxnSpPr>
          <p:nvPr/>
        </p:nvCxnSpPr>
        <p:spPr bwMode="gray">
          <a:xfrm>
            <a:off x="5442133" y="3909805"/>
            <a:ext cx="817572" cy="630851"/>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83522724-95FD-43CE-A9C2-794299A4F46D}"/>
              </a:ext>
            </a:extLst>
          </p:cNvPr>
          <p:cNvCxnSpPr>
            <a:cxnSpLocks/>
            <a:stCxn id="71" idx="6"/>
            <a:endCxn id="65" idx="2"/>
          </p:cNvCxnSpPr>
          <p:nvPr/>
        </p:nvCxnSpPr>
        <p:spPr bwMode="gray">
          <a:xfrm flipV="1">
            <a:off x="5440108" y="4540656"/>
            <a:ext cx="819597" cy="623411"/>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连接符 12">
            <a:extLst>
              <a:ext uri="{FF2B5EF4-FFF2-40B4-BE49-F238E27FC236}">
                <a16:creationId xmlns:a16="http://schemas.microsoft.com/office/drawing/2014/main" id="{38251F83-4BF9-476F-B788-948C643CFBF4}"/>
              </a:ext>
            </a:extLst>
          </p:cNvPr>
          <p:cNvCxnSpPr>
            <a:cxnSpLocks/>
          </p:cNvCxnSpPr>
          <p:nvPr/>
        </p:nvCxnSpPr>
        <p:spPr bwMode="gray">
          <a:xfrm>
            <a:off x="9765758" y="5314082"/>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120" name="TextBox 119">
            <a:extLst>
              <a:ext uri="{FF2B5EF4-FFF2-40B4-BE49-F238E27FC236}">
                <a16:creationId xmlns:a16="http://schemas.microsoft.com/office/drawing/2014/main" id="{64C0F1FC-9E8D-4E2E-B4B1-F7BB06C9777E}"/>
              </a:ext>
            </a:extLst>
          </p:cNvPr>
          <p:cNvSpPr txBox="1"/>
          <p:nvPr/>
        </p:nvSpPr>
        <p:spPr bwMode="gray">
          <a:xfrm>
            <a:off x="10355139" y="5198973"/>
            <a:ext cx="1836861" cy="276999"/>
          </a:xfrm>
          <a:prstGeom prst="rect">
            <a:avLst/>
          </a:prstGeom>
          <a:noFill/>
        </p:spPr>
        <p:txBody>
          <a:bodyPr wrap="square" rtlCol="0">
            <a:spAutoFit/>
          </a:bodyPr>
          <a:lstStyle/>
          <a:p>
            <a:r>
              <a:rPr lang="en-US" sz="1200"/>
              <a:t>MDT</a:t>
            </a:r>
          </a:p>
        </p:txBody>
      </p:sp>
      <p:cxnSp>
        <p:nvCxnSpPr>
          <p:cNvPr id="121" name="Straight Arrow Connector 120">
            <a:extLst>
              <a:ext uri="{FF2B5EF4-FFF2-40B4-BE49-F238E27FC236}">
                <a16:creationId xmlns:a16="http://schemas.microsoft.com/office/drawing/2014/main" id="{86A17EA4-BC39-4F8C-9F0A-0D12232BA0A3}"/>
              </a:ext>
            </a:extLst>
          </p:cNvPr>
          <p:cNvCxnSpPr>
            <a:cxnSpLocks/>
          </p:cNvCxnSpPr>
          <p:nvPr/>
        </p:nvCxnSpPr>
        <p:spPr bwMode="gray">
          <a:xfrm flipH="1">
            <a:off x="9765759" y="5007281"/>
            <a:ext cx="558652" cy="0"/>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1C640805-6E97-46E4-A5B2-1AFF494C1862}"/>
              </a:ext>
            </a:extLst>
          </p:cNvPr>
          <p:cNvSpPr txBox="1"/>
          <p:nvPr/>
        </p:nvSpPr>
        <p:spPr bwMode="gray">
          <a:xfrm>
            <a:off x="10355138" y="4868781"/>
            <a:ext cx="1836861" cy="276999"/>
          </a:xfrm>
          <a:prstGeom prst="rect">
            <a:avLst/>
          </a:prstGeom>
          <a:noFill/>
        </p:spPr>
        <p:txBody>
          <a:bodyPr wrap="square" rtlCol="0">
            <a:spAutoFit/>
          </a:bodyPr>
          <a:lstStyle/>
          <a:p>
            <a:r>
              <a:rPr lang="en-US" sz="1200" dirty="0"/>
              <a:t>Multicast traffic</a:t>
            </a:r>
          </a:p>
        </p:txBody>
      </p:sp>
      <p:cxnSp>
        <p:nvCxnSpPr>
          <p:cNvPr id="123" name="直接连接符 12">
            <a:extLst>
              <a:ext uri="{FF2B5EF4-FFF2-40B4-BE49-F238E27FC236}">
                <a16:creationId xmlns:a16="http://schemas.microsoft.com/office/drawing/2014/main" id="{9CF568D8-851B-41C7-BD8B-B09319DA413F}"/>
              </a:ext>
            </a:extLst>
          </p:cNvPr>
          <p:cNvCxnSpPr>
            <a:cxnSpLocks/>
          </p:cNvCxnSpPr>
          <p:nvPr/>
        </p:nvCxnSpPr>
        <p:spPr bwMode="gray">
          <a:xfrm flipV="1">
            <a:off x="5103697" y="5456865"/>
            <a:ext cx="1" cy="52138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24" name="直接连接符 12">
            <a:extLst>
              <a:ext uri="{FF2B5EF4-FFF2-40B4-BE49-F238E27FC236}">
                <a16:creationId xmlns:a16="http://schemas.microsoft.com/office/drawing/2014/main" id="{EBDAE594-214D-41D9-AE66-8C52BA2F6805}"/>
              </a:ext>
            </a:extLst>
          </p:cNvPr>
          <p:cNvCxnSpPr>
            <a:cxnSpLocks/>
          </p:cNvCxnSpPr>
          <p:nvPr/>
        </p:nvCxnSpPr>
        <p:spPr bwMode="gray">
          <a:xfrm flipV="1">
            <a:off x="6604958" y="3735172"/>
            <a:ext cx="1" cy="521381"/>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grpSp>
        <p:nvGrpSpPr>
          <p:cNvPr id="83" name="Group 82">
            <a:extLst>
              <a:ext uri="{FF2B5EF4-FFF2-40B4-BE49-F238E27FC236}">
                <a16:creationId xmlns:a16="http://schemas.microsoft.com/office/drawing/2014/main" id="{AF991D8B-60E3-488C-9994-49D3348B7766}"/>
              </a:ext>
            </a:extLst>
          </p:cNvPr>
          <p:cNvGrpSpPr/>
          <p:nvPr/>
        </p:nvGrpSpPr>
        <p:grpSpPr bwMode="gray">
          <a:xfrm>
            <a:off x="7428147" y="71577"/>
            <a:ext cx="4680000" cy="213120"/>
            <a:chOff x="7788188" y="106136"/>
            <a:chExt cx="4472949" cy="213120"/>
          </a:xfrm>
        </p:grpSpPr>
        <p:sp>
          <p:nvSpPr>
            <p:cNvPr id="84" name="五边形 24">
              <a:extLst>
                <a:ext uri="{FF2B5EF4-FFF2-40B4-BE49-F238E27FC236}">
                  <a16:creationId xmlns:a16="http://schemas.microsoft.com/office/drawing/2014/main" id="{6AFB9A0A-E5E5-430D-9007-08F24F214605}"/>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88" name="燕尾形 25">
              <a:extLst>
                <a:ext uri="{FF2B5EF4-FFF2-40B4-BE49-F238E27FC236}">
                  <a16:creationId xmlns:a16="http://schemas.microsoft.com/office/drawing/2014/main" id="{A0C44BFB-9A91-4883-A849-ABD028D22349}"/>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Maintenance</a:t>
              </a:r>
            </a:p>
          </p:txBody>
        </p:sp>
        <p:sp>
          <p:nvSpPr>
            <p:cNvPr id="91" name="燕尾形 25">
              <a:extLst>
                <a:ext uri="{FF2B5EF4-FFF2-40B4-BE49-F238E27FC236}">
                  <a16:creationId xmlns:a16="http://schemas.microsoft.com/office/drawing/2014/main" id="{241C8E66-4871-4B4B-A3D6-97579A7DDCDD}"/>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spTree>
    <p:extLst>
      <p:ext uri="{BB962C8B-B14F-4D97-AF65-F5344CB8AC3E}">
        <p14:creationId xmlns:p14="http://schemas.microsoft.com/office/powerpoint/2010/main" val="1609969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2F2458-90BC-449F-98F7-93ECC513C7C0}"/>
              </a:ext>
            </a:extLst>
          </p:cNvPr>
          <p:cNvSpPr>
            <a:spLocks noGrp="1"/>
          </p:cNvSpPr>
          <p:nvPr>
            <p:ph type="body" sz="quarter" idx="10"/>
          </p:nvPr>
        </p:nvSpPr>
        <p:spPr bwMode="gray"/>
        <p:txBody>
          <a:bodyPr>
            <a:spAutoFit/>
          </a:bodyPr>
          <a:lstStyle/>
          <a:p>
            <a:pPr>
              <a:lnSpc>
                <a:spcPct val="130000"/>
              </a:lnSpc>
              <a:spcBef>
                <a:spcPts val="0"/>
              </a:spcBef>
            </a:pPr>
            <a:r>
              <a:rPr lang="en-US" sz="1600" dirty="0"/>
              <a:t>When multiple PIM routers are connected on a network segment, the assert mechanism is used to select </a:t>
            </a:r>
            <a:r>
              <a:rPr lang="en-US" sz="1600" b="1" dirty="0">
                <a:solidFill>
                  <a:srgbClr val="EC7061"/>
                </a:solidFill>
              </a:rPr>
              <a:t>only one of them to forward multicast packets on the network segment</a:t>
            </a:r>
            <a:r>
              <a:rPr lang="en-US" sz="1600" dirty="0"/>
              <a:t>.</a:t>
            </a:r>
          </a:p>
          <a:p>
            <a:pPr>
              <a:lnSpc>
                <a:spcPct val="130000"/>
              </a:lnSpc>
              <a:spcBef>
                <a:spcPts val="0"/>
              </a:spcBef>
            </a:pPr>
            <a:r>
              <a:rPr lang="en-US" sz="1600" dirty="0"/>
              <a:t>The election rules of the assert mechanism determine the forwarding behavior of each multicast router.</a:t>
            </a:r>
          </a:p>
          <a:p>
            <a:pPr lvl="1">
              <a:lnSpc>
                <a:spcPct val="130000"/>
              </a:lnSpc>
              <a:spcBef>
                <a:spcPts val="0"/>
              </a:spcBef>
            </a:pPr>
            <a:r>
              <a:rPr lang="en-US" sz="1400" dirty="0"/>
              <a:t>If a router wins the assert election, its downstream interface becomes the </a:t>
            </a:r>
            <a:r>
              <a:rPr lang="en-US" sz="1400" b="1" dirty="0">
                <a:solidFill>
                  <a:srgbClr val="EC7061"/>
                </a:solidFill>
              </a:rPr>
              <a:t>assert winner</a:t>
            </a:r>
            <a:r>
              <a:rPr lang="en-US" sz="1400" dirty="0"/>
              <a:t> and is responsible for forwarding multicast packets to the shared network segment.</a:t>
            </a:r>
          </a:p>
          <a:p>
            <a:pPr lvl="1">
              <a:lnSpc>
                <a:spcPct val="130000"/>
              </a:lnSpc>
              <a:spcBef>
                <a:spcPts val="0"/>
              </a:spcBef>
            </a:pPr>
            <a:r>
              <a:rPr lang="en-US" sz="1400" dirty="0"/>
              <a:t>If a router loses the assert election, its downstream interface becomes an </a:t>
            </a:r>
            <a:r>
              <a:rPr lang="en-US" sz="1400" b="1" dirty="0">
                <a:solidFill>
                  <a:srgbClr val="EC7061"/>
                </a:solidFill>
              </a:rPr>
              <a:t>assert loser</a:t>
            </a:r>
            <a:r>
              <a:rPr lang="en-US" sz="1400" dirty="0"/>
              <a:t>, is </a:t>
            </a:r>
            <a:r>
              <a:rPr lang="en-US" sz="1400" b="1" dirty="0">
                <a:solidFill>
                  <a:srgbClr val="EC7061"/>
                </a:solidFill>
              </a:rPr>
              <a:t>deleted from the downstream interface list</a:t>
            </a:r>
            <a:r>
              <a:rPr lang="en-US" sz="1400" dirty="0"/>
              <a:t> of the (S, G) entry, and </a:t>
            </a:r>
            <a:r>
              <a:rPr lang="en-US" sz="1400" b="1" dirty="0">
                <a:solidFill>
                  <a:srgbClr val="EC7061"/>
                </a:solidFill>
              </a:rPr>
              <a:t>no longer forwards</a:t>
            </a:r>
            <a:r>
              <a:rPr lang="en-US" sz="1400" dirty="0"/>
              <a:t> multicast packets to the shared network segment.</a:t>
            </a:r>
          </a:p>
        </p:txBody>
      </p:sp>
      <p:sp>
        <p:nvSpPr>
          <p:cNvPr id="2" name="Title 1">
            <a:extLst>
              <a:ext uri="{FF2B5EF4-FFF2-40B4-BE49-F238E27FC236}">
                <a16:creationId xmlns:a16="http://schemas.microsoft.com/office/drawing/2014/main" id="{3FC9155F-6DB2-4E73-A158-FEA5F77D3FE1}"/>
              </a:ext>
            </a:extLst>
          </p:cNvPr>
          <p:cNvSpPr>
            <a:spLocks noGrp="1"/>
          </p:cNvSpPr>
          <p:nvPr>
            <p:ph type="title"/>
          </p:nvPr>
        </p:nvSpPr>
        <p:spPr bwMode="gray"/>
        <p:txBody>
          <a:bodyPr/>
          <a:lstStyle/>
          <a:p>
            <a:r>
              <a:rPr lang="en-US"/>
              <a:t>Assert Mechanism</a:t>
            </a:r>
          </a:p>
        </p:txBody>
      </p:sp>
      <p:sp>
        <p:nvSpPr>
          <p:cNvPr id="63" name="Oval 62">
            <a:extLst>
              <a:ext uri="{FF2B5EF4-FFF2-40B4-BE49-F238E27FC236}">
                <a16:creationId xmlns:a16="http://schemas.microsoft.com/office/drawing/2014/main" id="{D71F13EF-5947-4FBF-9F2B-D3E1C9CC87DA}"/>
              </a:ext>
            </a:extLst>
          </p:cNvPr>
          <p:cNvSpPr>
            <a:spLocks noChangeAspect="1"/>
          </p:cNvSpPr>
          <p:nvPr/>
        </p:nvSpPr>
        <p:spPr bwMode="gray">
          <a:xfrm>
            <a:off x="9982908" y="58302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4" name="TextBox 63">
            <a:extLst>
              <a:ext uri="{FF2B5EF4-FFF2-40B4-BE49-F238E27FC236}">
                <a16:creationId xmlns:a16="http://schemas.microsoft.com/office/drawing/2014/main" id="{902E7F92-0250-4B88-816D-83856E799485}"/>
              </a:ext>
            </a:extLst>
          </p:cNvPr>
          <p:cNvSpPr txBox="1"/>
          <p:nvPr/>
        </p:nvSpPr>
        <p:spPr bwMode="gray">
          <a:xfrm>
            <a:off x="10182319" y="5773258"/>
            <a:ext cx="1836000" cy="276999"/>
          </a:xfrm>
          <a:prstGeom prst="rect">
            <a:avLst/>
          </a:prstGeom>
          <a:noFill/>
        </p:spPr>
        <p:txBody>
          <a:bodyPr wrap="square" rtlCol="0">
            <a:spAutoFit/>
          </a:bodyPr>
          <a:lstStyle/>
          <a:p>
            <a:r>
              <a:rPr lang="en-US" sz="1200" dirty="0"/>
              <a:t>Active PIM interface</a:t>
            </a:r>
          </a:p>
        </p:txBody>
      </p:sp>
      <p:sp>
        <p:nvSpPr>
          <p:cNvPr id="65" name="Oval 64">
            <a:extLst>
              <a:ext uri="{FF2B5EF4-FFF2-40B4-BE49-F238E27FC236}">
                <a16:creationId xmlns:a16="http://schemas.microsoft.com/office/drawing/2014/main" id="{711AC5BA-9757-4C5F-A889-842900216E71}"/>
              </a:ext>
            </a:extLst>
          </p:cNvPr>
          <p:cNvSpPr>
            <a:spLocks noChangeAspect="1"/>
          </p:cNvSpPr>
          <p:nvPr/>
        </p:nvSpPr>
        <p:spPr bwMode="gray">
          <a:xfrm>
            <a:off x="9982907" y="610294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6" name="TextBox 65">
            <a:extLst>
              <a:ext uri="{FF2B5EF4-FFF2-40B4-BE49-F238E27FC236}">
                <a16:creationId xmlns:a16="http://schemas.microsoft.com/office/drawing/2014/main" id="{521ABBCF-5480-4D5A-BFF3-F22DAC56F663}"/>
              </a:ext>
            </a:extLst>
          </p:cNvPr>
          <p:cNvSpPr txBox="1"/>
          <p:nvPr/>
        </p:nvSpPr>
        <p:spPr bwMode="gray">
          <a:xfrm>
            <a:off x="10182318" y="6044073"/>
            <a:ext cx="1836000" cy="276999"/>
          </a:xfrm>
          <a:prstGeom prst="rect">
            <a:avLst/>
          </a:prstGeom>
          <a:noFill/>
        </p:spPr>
        <p:txBody>
          <a:bodyPr wrap="square" rtlCol="0">
            <a:spAutoFit/>
          </a:bodyPr>
          <a:lstStyle/>
          <a:p>
            <a:r>
              <a:rPr lang="en-US" sz="1200" dirty="0"/>
              <a:t>Active IGMP interface</a:t>
            </a:r>
          </a:p>
        </p:txBody>
      </p:sp>
      <p:sp>
        <p:nvSpPr>
          <p:cNvPr id="78" name="矩形: 圆角 52">
            <a:extLst>
              <a:ext uri="{FF2B5EF4-FFF2-40B4-BE49-F238E27FC236}">
                <a16:creationId xmlns:a16="http://schemas.microsoft.com/office/drawing/2014/main" id="{0D359DF5-6857-4312-A4B1-7F0D7606D895}"/>
              </a:ext>
            </a:extLst>
          </p:cNvPr>
          <p:cNvSpPr/>
          <p:nvPr/>
        </p:nvSpPr>
        <p:spPr bwMode="gray">
          <a:xfrm>
            <a:off x="3734685" y="3531740"/>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79" name="Table 38">
            <a:extLst>
              <a:ext uri="{FF2B5EF4-FFF2-40B4-BE49-F238E27FC236}">
                <a16:creationId xmlns:a16="http://schemas.microsoft.com/office/drawing/2014/main" id="{4465C7BE-ACE5-4800-B2C3-CABE0F1E3417}"/>
              </a:ext>
            </a:extLst>
          </p:cNvPr>
          <p:cNvGraphicFramePr>
            <a:graphicFrameLocks noGrp="1"/>
          </p:cNvGraphicFramePr>
          <p:nvPr>
            <p:extLst>
              <p:ext uri="{D42A27DB-BD31-4B8C-83A1-F6EECF244321}">
                <p14:modId xmlns:p14="http://schemas.microsoft.com/office/powerpoint/2010/main" val="2918847149"/>
              </p:ext>
            </p:extLst>
          </p:nvPr>
        </p:nvGraphicFramePr>
        <p:xfrm>
          <a:off x="3791343" y="3797748"/>
          <a:ext cx="2354860" cy="574920"/>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23900">
                  <a:extLst>
                    <a:ext uri="{9D8B030D-6E8A-4147-A177-3AD203B41FA5}">
                      <a16:colId xmlns:a16="http://schemas.microsoft.com/office/drawing/2014/main" val="3317129549"/>
                    </a:ext>
                  </a:extLst>
                </a:gridCol>
                <a:gridCol w="706789">
                  <a:extLst>
                    <a:ext uri="{9D8B030D-6E8A-4147-A177-3AD203B41FA5}">
                      <a16:colId xmlns:a16="http://schemas.microsoft.com/office/drawing/2014/main" val="1892022959"/>
                    </a:ext>
                  </a:extLst>
                </a:gridCol>
              </a:tblGrid>
              <a:tr h="263972">
                <a:tc>
                  <a:txBody>
                    <a:bodyPr/>
                    <a:lstStyle/>
                    <a:p>
                      <a:pPr algn="ctr"/>
                      <a:r>
                        <a:rPr lang="en-US" sz="1100" dirty="0"/>
                        <a:t>Multicast Information</a:t>
                      </a:r>
                    </a:p>
                  </a:txBody>
                  <a:tcPr marL="0" marR="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Outbound Interface</a:t>
                      </a:r>
                    </a:p>
                  </a:txBody>
                  <a:tcPr marL="0" marR="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02220">
                <a:tc>
                  <a:txBody>
                    <a:bodyPr/>
                    <a:lstStyle/>
                    <a:p>
                      <a:pPr algn="ctr"/>
                      <a:r>
                        <a:rPr lang="en-US" sz="1100"/>
                        <a:t>S1, G1</a:t>
                      </a:r>
                    </a:p>
                  </a:txBody>
                  <a:tcPr marL="0" marR="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IF1</a:t>
                      </a:r>
                    </a:p>
                  </a:txBody>
                  <a:tcPr marL="0" marR="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b="1" dirty="0">
                          <a:solidFill>
                            <a:srgbClr val="EC7061"/>
                          </a:solidFill>
                        </a:rPr>
                        <a:t>Null</a:t>
                      </a:r>
                    </a:p>
                  </a:txBody>
                  <a:tcPr marL="0" marR="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86" name="Rectangular Callout 75">
            <a:extLst>
              <a:ext uri="{FF2B5EF4-FFF2-40B4-BE49-F238E27FC236}">
                <a16:creationId xmlns:a16="http://schemas.microsoft.com/office/drawing/2014/main" id="{D8C52BCD-9AF6-4C84-9678-FD1B4031D3E1}"/>
              </a:ext>
            </a:extLst>
          </p:cNvPr>
          <p:cNvSpPr/>
          <p:nvPr/>
        </p:nvSpPr>
        <p:spPr bwMode="gray">
          <a:xfrm>
            <a:off x="6251903" y="4008458"/>
            <a:ext cx="1458980" cy="422409"/>
          </a:xfrm>
          <a:prstGeom prst="wedgeRectCallout">
            <a:avLst>
              <a:gd name="adj1" fmla="val 4096"/>
              <a:gd name="adj2" fmla="val 823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Does not forward multicast traffic.</a:t>
            </a:r>
          </a:p>
        </p:txBody>
      </p:sp>
      <p:pic>
        <p:nvPicPr>
          <p:cNvPr id="87" name="Picture 2" descr="G:\做的项目\公共\扁平图标切换\更新2015_01_21\oss扁平图标库2015_01_21更新-04.png">
            <a:extLst>
              <a:ext uri="{FF2B5EF4-FFF2-40B4-BE49-F238E27FC236}">
                <a16:creationId xmlns:a16="http://schemas.microsoft.com/office/drawing/2014/main" id="{F2ABD268-16BF-4DFE-AE80-82E38464D642}"/>
              </a:ext>
            </a:extLst>
          </p:cNvPr>
          <p:cNvPicPr>
            <a:picLocks noChangeArrowheads="1"/>
          </p:cNvPicPr>
          <p:nvPr/>
        </p:nvPicPr>
        <p:blipFill>
          <a:blip r:embed="rId3" cstate="print"/>
          <a:stretch>
            <a:fillRect/>
          </a:stretch>
        </p:blipFill>
        <p:spPr bwMode="gray">
          <a:xfrm>
            <a:off x="4760636" y="5223808"/>
            <a:ext cx="528117" cy="399259"/>
          </a:xfrm>
          <a:prstGeom prst="rect">
            <a:avLst/>
          </a:prstGeom>
          <a:noFill/>
        </p:spPr>
      </p:pic>
      <p:pic>
        <p:nvPicPr>
          <p:cNvPr id="88" name="Picture 2" descr="G:\做的项目\公共\扁平图标切换\更新2015_01_21\oss扁平图标库2015_01_21更新-04.png">
            <a:extLst>
              <a:ext uri="{FF2B5EF4-FFF2-40B4-BE49-F238E27FC236}">
                <a16:creationId xmlns:a16="http://schemas.microsoft.com/office/drawing/2014/main" id="{4BFD8F73-FC68-4887-ADC3-1AF35A4015C9}"/>
              </a:ext>
            </a:extLst>
          </p:cNvPr>
          <p:cNvPicPr>
            <a:picLocks noChangeArrowheads="1"/>
          </p:cNvPicPr>
          <p:nvPr/>
        </p:nvPicPr>
        <p:blipFill>
          <a:blip r:embed="rId3" cstate="print"/>
          <a:stretch>
            <a:fillRect/>
          </a:stretch>
        </p:blipFill>
        <p:spPr bwMode="gray">
          <a:xfrm>
            <a:off x="6263626" y="4596188"/>
            <a:ext cx="528117" cy="399259"/>
          </a:xfrm>
          <a:prstGeom prst="rect">
            <a:avLst/>
          </a:prstGeom>
          <a:noFill/>
        </p:spPr>
      </p:pic>
      <p:pic>
        <p:nvPicPr>
          <p:cNvPr id="89" name="图片 37" descr="交换机.png">
            <a:extLst>
              <a:ext uri="{FF2B5EF4-FFF2-40B4-BE49-F238E27FC236}">
                <a16:creationId xmlns:a16="http://schemas.microsoft.com/office/drawing/2014/main" id="{7D1F7686-FA55-4141-8868-570185FD0388}"/>
              </a:ext>
            </a:extLst>
          </p:cNvPr>
          <p:cNvPicPr preferRelativeResize="0">
            <a:picLocks/>
          </p:cNvPicPr>
          <p:nvPr/>
        </p:nvPicPr>
        <p:blipFill>
          <a:blip r:embed="rId4" cstate="print"/>
          <a:stretch>
            <a:fillRect/>
          </a:stretch>
        </p:blipFill>
        <p:spPr bwMode="gray">
          <a:xfrm>
            <a:off x="3257645" y="5223646"/>
            <a:ext cx="528118" cy="399421"/>
          </a:xfrm>
          <a:prstGeom prst="rect">
            <a:avLst/>
          </a:prstGeom>
        </p:spPr>
      </p:pic>
      <p:pic>
        <p:nvPicPr>
          <p:cNvPr id="90" name="Picture 2" descr="G:\做的项目\公共\扁平图标切换\更新2015_01_21\oss扁平图标库2015_01_21更新-04.png">
            <a:extLst>
              <a:ext uri="{FF2B5EF4-FFF2-40B4-BE49-F238E27FC236}">
                <a16:creationId xmlns:a16="http://schemas.microsoft.com/office/drawing/2014/main" id="{B442F589-D0FB-4AB5-B304-4D0E2979515D}"/>
              </a:ext>
            </a:extLst>
          </p:cNvPr>
          <p:cNvPicPr>
            <a:picLocks noChangeArrowheads="1"/>
          </p:cNvPicPr>
          <p:nvPr/>
        </p:nvPicPr>
        <p:blipFill>
          <a:blip r:embed="rId3" cstate="print"/>
          <a:stretch>
            <a:fillRect/>
          </a:stretch>
        </p:blipFill>
        <p:spPr bwMode="gray">
          <a:xfrm>
            <a:off x="6263626" y="5842142"/>
            <a:ext cx="528117" cy="399259"/>
          </a:xfrm>
          <a:prstGeom prst="rect">
            <a:avLst/>
          </a:prstGeom>
          <a:noFill/>
        </p:spPr>
      </p:pic>
      <p:pic>
        <p:nvPicPr>
          <p:cNvPr id="91" name="Picture 2" descr="G:\做的项目\公共\扁平图标切换\更新2015_01_21\oss扁平图标库2015_01_21更新-04.png">
            <a:extLst>
              <a:ext uri="{FF2B5EF4-FFF2-40B4-BE49-F238E27FC236}">
                <a16:creationId xmlns:a16="http://schemas.microsoft.com/office/drawing/2014/main" id="{2F4D8E92-4C71-4B62-938D-601F960D17A8}"/>
              </a:ext>
            </a:extLst>
          </p:cNvPr>
          <p:cNvPicPr>
            <a:picLocks noChangeArrowheads="1"/>
          </p:cNvPicPr>
          <p:nvPr/>
        </p:nvPicPr>
        <p:blipFill>
          <a:blip r:embed="rId3" cstate="print"/>
          <a:stretch>
            <a:fillRect/>
          </a:stretch>
        </p:blipFill>
        <p:spPr bwMode="gray">
          <a:xfrm>
            <a:off x="7768576" y="5225401"/>
            <a:ext cx="528117" cy="399259"/>
          </a:xfrm>
          <a:prstGeom prst="rect">
            <a:avLst/>
          </a:prstGeom>
          <a:noFill/>
        </p:spPr>
      </p:pic>
      <p:pic>
        <p:nvPicPr>
          <p:cNvPr id="92" name="Picture 2" descr="G:\做的项目\公共\扁平图标切换\更新2015_01_21\oss扁平图标库2015_01_21更新-04.png">
            <a:extLst>
              <a:ext uri="{FF2B5EF4-FFF2-40B4-BE49-F238E27FC236}">
                <a16:creationId xmlns:a16="http://schemas.microsoft.com/office/drawing/2014/main" id="{3017776C-98C3-4805-81F4-094E9D4AA06D}"/>
              </a:ext>
            </a:extLst>
          </p:cNvPr>
          <p:cNvPicPr>
            <a:picLocks noChangeArrowheads="1"/>
          </p:cNvPicPr>
          <p:nvPr/>
        </p:nvPicPr>
        <p:blipFill>
          <a:blip r:embed="rId3" cstate="print"/>
          <a:stretch>
            <a:fillRect/>
          </a:stretch>
        </p:blipFill>
        <p:spPr bwMode="gray">
          <a:xfrm>
            <a:off x="9261358" y="5225401"/>
            <a:ext cx="528117" cy="399259"/>
          </a:xfrm>
          <a:prstGeom prst="rect">
            <a:avLst/>
          </a:prstGeom>
          <a:noFill/>
        </p:spPr>
      </p:pic>
      <p:pic>
        <p:nvPicPr>
          <p:cNvPr id="93" name="图片 38" descr="PC.png">
            <a:extLst>
              <a:ext uri="{FF2B5EF4-FFF2-40B4-BE49-F238E27FC236}">
                <a16:creationId xmlns:a16="http://schemas.microsoft.com/office/drawing/2014/main" id="{6776916E-3549-4567-85CE-31AE71E47816}"/>
              </a:ext>
            </a:extLst>
          </p:cNvPr>
          <p:cNvPicPr>
            <a:picLocks noChangeAspect="1"/>
          </p:cNvPicPr>
          <p:nvPr/>
        </p:nvPicPr>
        <p:blipFill>
          <a:blip r:embed="rId5" cstate="print"/>
          <a:stretch>
            <a:fillRect/>
          </a:stretch>
        </p:blipFill>
        <p:spPr bwMode="gray">
          <a:xfrm>
            <a:off x="7762635" y="4240494"/>
            <a:ext cx="540000" cy="382353"/>
          </a:xfrm>
          <a:prstGeom prst="rect">
            <a:avLst/>
          </a:prstGeom>
        </p:spPr>
      </p:pic>
      <p:cxnSp>
        <p:nvCxnSpPr>
          <p:cNvPr id="94" name="直接连接符 12">
            <a:extLst>
              <a:ext uri="{FF2B5EF4-FFF2-40B4-BE49-F238E27FC236}">
                <a16:creationId xmlns:a16="http://schemas.microsoft.com/office/drawing/2014/main" id="{929B6C6E-5981-4E7D-8D35-611F773AE5CC}"/>
              </a:ext>
            </a:extLst>
          </p:cNvPr>
          <p:cNvCxnSpPr>
            <a:cxnSpLocks/>
            <a:stCxn id="89" idx="3"/>
            <a:endCxn id="87" idx="1"/>
          </p:cNvCxnSpPr>
          <p:nvPr/>
        </p:nvCxnSpPr>
        <p:spPr bwMode="gray">
          <a:xfrm>
            <a:off x="3785763" y="5423357"/>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12">
            <a:extLst>
              <a:ext uri="{FF2B5EF4-FFF2-40B4-BE49-F238E27FC236}">
                <a16:creationId xmlns:a16="http://schemas.microsoft.com/office/drawing/2014/main" id="{90DEF43D-47FE-40FB-AA65-83D5F5799A70}"/>
              </a:ext>
            </a:extLst>
          </p:cNvPr>
          <p:cNvCxnSpPr>
            <a:cxnSpLocks/>
            <a:stCxn id="88" idx="1"/>
            <a:endCxn id="87" idx="0"/>
          </p:cNvCxnSpPr>
          <p:nvPr/>
        </p:nvCxnSpPr>
        <p:spPr bwMode="gray">
          <a:xfrm flipH="1">
            <a:off x="5024695" y="4795818"/>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6" name="直接连接符 12">
            <a:extLst>
              <a:ext uri="{FF2B5EF4-FFF2-40B4-BE49-F238E27FC236}">
                <a16:creationId xmlns:a16="http://schemas.microsoft.com/office/drawing/2014/main" id="{41020A23-474C-4F93-A010-3AB4C87FBF18}"/>
              </a:ext>
            </a:extLst>
          </p:cNvPr>
          <p:cNvCxnSpPr>
            <a:cxnSpLocks/>
            <a:stCxn id="90" idx="1"/>
            <a:endCxn id="87" idx="2"/>
          </p:cNvCxnSpPr>
          <p:nvPr/>
        </p:nvCxnSpPr>
        <p:spPr bwMode="gray">
          <a:xfrm flipH="1" flipV="1">
            <a:off x="5024695" y="5623067"/>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Connector: Elbow 96">
            <a:extLst>
              <a:ext uri="{FF2B5EF4-FFF2-40B4-BE49-F238E27FC236}">
                <a16:creationId xmlns:a16="http://schemas.microsoft.com/office/drawing/2014/main" id="{543D0028-321E-4127-AA12-3253CD63A5BE}"/>
              </a:ext>
            </a:extLst>
          </p:cNvPr>
          <p:cNvCxnSpPr>
            <a:cxnSpLocks/>
            <a:stCxn id="88" idx="3"/>
            <a:endCxn id="91" idx="1"/>
          </p:cNvCxnSpPr>
          <p:nvPr/>
        </p:nvCxnSpPr>
        <p:spPr bwMode="gray">
          <a:xfrm>
            <a:off x="6791743" y="4795818"/>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98" name="Connector: Elbow 97">
            <a:extLst>
              <a:ext uri="{FF2B5EF4-FFF2-40B4-BE49-F238E27FC236}">
                <a16:creationId xmlns:a16="http://schemas.microsoft.com/office/drawing/2014/main" id="{E94F7F0B-F22E-46C8-92A4-C45869002FD2}"/>
              </a:ext>
            </a:extLst>
          </p:cNvPr>
          <p:cNvCxnSpPr>
            <a:cxnSpLocks/>
            <a:stCxn id="90" idx="3"/>
            <a:endCxn id="91" idx="1"/>
          </p:cNvCxnSpPr>
          <p:nvPr/>
        </p:nvCxnSpPr>
        <p:spPr bwMode="gray">
          <a:xfrm flipV="1">
            <a:off x="6791743" y="5425031"/>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99" name="直接连接符 12">
            <a:extLst>
              <a:ext uri="{FF2B5EF4-FFF2-40B4-BE49-F238E27FC236}">
                <a16:creationId xmlns:a16="http://schemas.microsoft.com/office/drawing/2014/main" id="{277B6262-3078-41B0-A477-B49528445964}"/>
              </a:ext>
            </a:extLst>
          </p:cNvPr>
          <p:cNvCxnSpPr>
            <a:cxnSpLocks/>
            <a:stCxn id="92" idx="1"/>
            <a:endCxn id="91" idx="3"/>
          </p:cNvCxnSpPr>
          <p:nvPr/>
        </p:nvCxnSpPr>
        <p:spPr bwMode="gray">
          <a:xfrm flipH="1">
            <a:off x="8296693" y="5425031"/>
            <a:ext cx="96466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0" name="直接连接符 12">
            <a:extLst>
              <a:ext uri="{FF2B5EF4-FFF2-40B4-BE49-F238E27FC236}">
                <a16:creationId xmlns:a16="http://schemas.microsoft.com/office/drawing/2014/main" id="{8D521CC9-4C39-469D-A29A-1587E9D334E4}"/>
              </a:ext>
            </a:extLst>
          </p:cNvPr>
          <p:cNvCxnSpPr>
            <a:cxnSpLocks/>
            <a:stCxn id="93" idx="2"/>
            <a:endCxn id="91" idx="0"/>
          </p:cNvCxnSpPr>
          <p:nvPr/>
        </p:nvCxnSpPr>
        <p:spPr bwMode="gray">
          <a:xfrm>
            <a:off x="8032635" y="4622847"/>
            <a:ext cx="0" cy="60255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3" name="Straight Arrow Connector 102">
            <a:extLst>
              <a:ext uri="{FF2B5EF4-FFF2-40B4-BE49-F238E27FC236}">
                <a16:creationId xmlns:a16="http://schemas.microsoft.com/office/drawing/2014/main" id="{0F479DA5-BDCE-4564-8AD2-61EF31F4C93A}"/>
              </a:ext>
            </a:extLst>
          </p:cNvPr>
          <p:cNvCxnSpPr>
            <a:cxnSpLocks/>
          </p:cNvCxnSpPr>
          <p:nvPr/>
        </p:nvCxnSpPr>
        <p:spPr bwMode="gray">
          <a:xfrm flipH="1">
            <a:off x="3915804" y="5347430"/>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9089FB91-0809-496A-9F61-0B856AB87B7B}"/>
              </a:ext>
            </a:extLst>
          </p:cNvPr>
          <p:cNvCxnSpPr>
            <a:cxnSpLocks/>
          </p:cNvCxnSpPr>
          <p:nvPr/>
        </p:nvCxnSpPr>
        <p:spPr bwMode="gray">
          <a:xfrm flipH="1">
            <a:off x="5135135" y="4751701"/>
            <a:ext cx="1008098" cy="353286"/>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7759FB07-E6C8-4163-87E3-48BD6023006A}"/>
              </a:ext>
            </a:extLst>
          </p:cNvPr>
          <p:cNvCxnSpPr>
            <a:cxnSpLocks/>
          </p:cNvCxnSpPr>
          <p:nvPr/>
        </p:nvCxnSpPr>
        <p:spPr bwMode="gray">
          <a:xfrm flipH="1" flipV="1">
            <a:off x="5135135" y="5736027"/>
            <a:ext cx="996461" cy="33536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05142DDC-C5BE-4572-8862-DF982885F877}"/>
              </a:ext>
            </a:extLst>
          </p:cNvPr>
          <p:cNvCxnSpPr>
            <a:cxnSpLocks/>
          </p:cNvCxnSpPr>
          <p:nvPr/>
        </p:nvCxnSpPr>
        <p:spPr bwMode="gray">
          <a:xfrm flipH="1">
            <a:off x="6931466" y="6121654"/>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2702ED20-EF2F-4CFF-855E-ADF4636C116E}"/>
              </a:ext>
            </a:extLst>
          </p:cNvPr>
          <p:cNvSpPr txBox="1"/>
          <p:nvPr/>
        </p:nvSpPr>
        <p:spPr bwMode="gray">
          <a:xfrm>
            <a:off x="8277635" y="4196351"/>
            <a:ext cx="1944888" cy="461665"/>
          </a:xfrm>
          <a:prstGeom prst="rect">
            <a:avLst/>
          </a:prstGeom>
          <a:noFill/>
        </p:spPr>
        <p:txBody>
          <a:bodyPr wrap="square" rtlCol="0">
            <a:spAutoFit/>
          </a:bodyPr>
          <a:lstStyle/>
          <a:p>
            <a:pPr algn="ctr"/>
            <a:r>
              <a:rPr lang="en-US" sz="1200" dirty="0"/>
              <a:t>The multicast group member joins group G1.</a:t>
            </a:r>
          </a:p>
        </p:txBody>
      </p:sp>
      <p:sp>
        <p:nvSpPr>
          <p:cNvPr id="109" name="TextBox 108">
            <a:extLst>
              <a:ext uri="{FF2B5EF4-FFF2-40B4-BE49-F238E27FC236}">
                <a16:creationId xmlns:a16="http://schemas.microsoft.com/office/drawing/2014/main" id="{831B168A-124A-43E8-A799-A0B797278F35}"/>
              </a:ext>
            </a:extLst>
          </p:cNvPr>
          <p:cNvSpPr txBox="1"/>
          <p:nvPr/>
        </p:nvSpPr>
        <p:spPr bwMode="gray">
          <a:xfrm>
            <a:off x="2307348" y="5195227"/>
            <a:ext cx="1025169" cy="461665"/>
          </a:xfrm>
          <a:prstGeom prst="rect">
            <a:avLst/>
          </a:prstGeom>
          <a:noFill/>
        </p:spPr>
        <p:txBody>
          <a:bodyPr wrap="square" rtlCol="0">
            <a:spAutoFit/>
          </a:bodyPr>
          <a:lstStyle/>
          <a:p>
            <a:pPr algn="ctr"/>
            <a:r>
              <a:rPr lang="en-US" sz="1200" dirty="0"/>
              <a:t>Multicast source S1</a:t>
            </a:r>
          </a:p>
        </p:txBody>
      </p:sp>
      <p:cxnSp>
        <p:nvCxnSpPr>
          <p:cNvPr id="110" name="Straight Arrow Connector 109">
            <a:extLst>
              <a:ext uri="{FF2B5EF4-FFF2-40B4-BE49-F238E27FC236}">
                <a16:creationId xmlns:a16="http://schemas.microsoft.com/office/drawing/2014/main" id="{1E98867B-C08E-4D6C-BCCE-DA818A653396}"/>
              </a:ext>
            </a:extLst>
          </p:cNvPr>
          <p:cNvCxnSpPr>
            <a:cxnSpLocks/>
          </p:cNvCxnSpPr>
          <p:nvPr/>
        </p:nvCxnSpPr>
        <p:spPr bwMode="gray">
          <a:xfrm flipH="1">
            <a:off x="8422231" y="5495179"/>
            <a:ext cx="713588"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9383786-C89B-48C2-9917-E01083050457}"/>
              </a:ext>
            </a:extLst>
          </p:cNvPr>
          <p:cNvCxnSpPr>
            <a:cxnSpLocks/>
          </p:cNvCxnSpPr>
          <p:nvPr/>
        </p:nvCxnSpPr>
        <p:spPr bwMode="gray">
          <a:xfrm flipH="1">
            <a:off x="6913828" y="4717600"/>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FA1645F2-AA03-4903-B50B-4DC5F406CBD8}"/>
              </a:ext>
            </a:extLst>
          </p:cNvPr>
          <p:cNvCxnSpPr>
            <a:cxnSpLocks/>
          </p:cNvCxnSpPr>
          <p:nvPr/>
        </p:nvCxnSpPr>
        <p:spPr bwMode="gray">
          <a:xfrm flipV="1">
            <a:off x="7341202" y="5486170"/>
            <a:ext cx="0" cy="595729"/>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826278D5-991B-469A-AD92-38F40C57E03A}"/>
              </a:ext>
            </a:extLst>
          </p:cNvPr>
          <p:cNvCxnSpPr>
            <a:cxnSpLocks/>
          </p:cNvCxnSpPr>
          <p:nvPr/>
        </p:nvCxnSpPr>
        <p:spPr bwMode="gray">
          <a:xfrm flipH="1">
            <a:off x="7450680" y="5492724"/>
            <a:ext cx="224095"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B2218AF5-6CF7-4F4F-A15B-FEA393D6B803}"/>
              </a:ext>
            </a:extLst>
          </p:cNvPr>
          <p:cNvCxnSpPr>
            <a:cxnSpLocks/>
          </p:cNvCxnSpPr>
          <p:nvPr/>
        </p:nvCxnSpPr>
        <p:spPr bwMode="gray">
          <a:xfrm flipV="1">
            <a:off x="8112727" y="4670879"/>
            <a:ext cx="0" cy="497764"/>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7857D996-2617-4724-8ECE-44BA6F83DC50}"/>
              </a:ext>
            </a:extLst>
          </p:cNvPr>
          <p:cNvSpPr txBox="1"/>
          <p:nvPr/>
        </p:nvSpPr>
        <p:spPr bwMode="gray">
          <a:xfrm rot="1123806">
            <a:off x="4988119" y="5927440"/>
            <a:ext cx="1091313" cy="276999"/>
          </a:xfrm>
          <a:prstGeom prst="rect">
            <a:avLst/>
          </a:prstGeom>
          <a:noFill/>
        </p:spPr>
        <p:txBody>
          <a:bodyPr wrap="square" rtlCol="0">
            <a:spAutoFit/>
          </a:bodyPr>
          <a:lstStyle/>
          <a:p>
            <a:pPr algn="ctr"/>
            <a:r>
              <a:rPr lang="en-US" sz="1200" dirty="0"/>
              <a:t>Flooding mechanism</a:t>
            </a:r>
          </a:p>
        </p:txBody>
      </p:sp>
      <p:sp>
        <p:nvSpPr>
          <p:cNvPr id="117" name="TextBox 116">
            <a:extLst>
              <a:ext uri="{FF2B5EF4-FFF2-40B4-BE49-F238E27FC236}">
                <a16:creationId xmlns:a16="http://schemas.microsoft.com/office/drawing/2014/main" id="{8B5E6C3D-D906-4B95-BBC5-4F73784C8CFD}"/>
              </a:ext>
            </a:extLst>
          </p:cNvPr>
          <p:cNvSpPr txBox="1"/>
          <p:nvPr/>
        </p:nvSpPr>
        <p:spPr bwMode="gray">
          <a:xfrm rot="20410980">
            <a:off x="4967815" y="4512863"/>
            <a:ext cx="1091313" cy="276999"/>
          </a:xfrm>
          <a:prstGeom prst="rect">
            <a:avLst/>
          </a:prstGeom>
          <a:noFill/>
        </p:spPr>
        <p:txBody>
          <a:bodyPr wrap="square" rtlCol="0">
            <a:spAutoFit/>
          </a:bodyPr>
          <a:lstStyle/>
          <a:p>
            <a:pPr algn="ctr"/>
            <a:r>
              <a:rPr lang="en-US" sz="1200" dirty="0"/>
              <a:t>Flooding mechanism</a:t>
            </a:r>
          </a:p>
        </p:txBody>
      </p:sp>
      <p:sp>
        <p:nvSpPr>
          <p:cNvPr id="119" name="Oval 118">
            <a:extLst>
              <a:ext uri="{FF2B5EF4-FFF2-40B4-BE49-F238E27FC236}">
                <a16:creationId xmlns:a16="http://schemas.microsoft.com/office/drawing/2014/main" id="{3F9CE12C-BFB5-435E-B79A-93EE494C7D66}"/>
              </a:ext>
            </a:extLst>
          </p:cNvPr>
          <p:cNvSpPr>
            <a:spLocks noChangeAspect="1"/>
          </p:cNvSpPr>
          <p:nvPr/>
        </p:nvSpPr>
        <p:spPr bwMode="gray">
          <a:xfrm>
            <a:off x="4682992" y="53474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0" name="Oval 119">
            <a:extLst>
              <a:ext uri="{FF2B5EF4-FFF2-40B4-BE49-F238E27FC236}">
                <a16:creationId xmlns:a16="http://schemas.microsoft.com/office/drawing/2014/main" id="{091C19DB-D2C3-4381-A681-AFDE2315589D}"/>
              </a:ext>
            </a:extLst>
          </p:cNvPr>
          <p:cNvSpPr>
            <a:spLocks noChangeAspect="1"/>
          </p:cNvSpPr>
          <p:nvPr/>
        </p:nvSpPr>
        <p:spPr bwMode="gray">
          <a:xfrm>
            <a:off x="4945064" y="515266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1" name="Oval 120">
            <a:extLst>
              <a:ext uri="{FF2B5EF4-FFF2-40B4-BE49-F238E27FC236}">
                <a16:creationId xmlns:a16="http://schemas.microsoft.com/office/drawing/2014/main" id="{8EB889B2-9C61-474A-A295-32CE0E139F7D}"/>
              </a:ext>
            </a:extLst>
          </p:cNvPr>
          <p:cNvSpPr>
            <a:spLocks noChangeAspect="1"/>
          </p:cNvSpPr>
          <p:nvPr/>
        </p:nvSpPr>
        <p:spPr bwMode="gray">
          <a:xfrm>
            <a:off x="4945064" y="55431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2" name="Oval 121">
            <a:extLst>
              <a:ext uri="{FF2B5EF4-FFF2-40B4-BE49-F238E27FC236}">
                <a16:creationId xmlns:a16="http://schemas.microsoft.com/office/drawing/2014/main" id="{EFD3AE09-7D07-4F86-8314-BC812D910B43}"/>
              </a:ext>
            </a:extLst>
          </p:cNvPr>
          <p:cNvSpPr>
            <a:spLocks noChangeAspect="1"/>
          </p:cNvSpPr>
          <p:nvPr/>
        </p:nvSpPr>
        <p:spPr bwMode="gray">
          <a:xfrm>
            <a:off x="6186021" y="59623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3" name="Oval 122">
            <a:extLst>
              <a:ext uri="{FF2B5EF4-FFF2-40B4-BE49-F238E27FC236}">
                <a16:creationId xmlns:a16="http://schemas.microsoft.com/office/drawing/2014/main" id="{15EED088-11DC-4F92-9D63-2CCCF6D06EEC}"/>
              </a:ext>
            </a:extLst>
          </p:cNvPr>
          <p:cNvSpPr>
            <a:spLocks noChangeAspect="1"/>
          </p:cNvSpPr>
          <p:nvPr/>
        </p:nvSpPr>
        <p:spPr bwMode="gray">
          <a:xfrm>
            <a:off x="6179160" y="47078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4" name="Oval 123">
            <a:extLst>
              <a:ext uri="{FF2B5EF4-FFF2-40B4-BE49-F238E27FC236}">
                <a16:creationId xmlns:a16="http://schemas.microsoft.com/office/drawing/2014/main" id="{F36FBF7C-1D32-4320-965E-CA10A779F936}"/>
              </a:ext>
            </a:extLst>
          </p:cNvPr>
          <p:cNvSpPr>
            <a:spLocks noChangeAspect="1"/>
          </p:cNvSpPr>
          <p:nvPr/>
        </p:nvSpPr>
        <p:spPr bwMode="gray">
          <a:xfrm>
            <a:off x="6712112" y="47078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5" name="Oval 124">
            <a:extLst>
              <a:ext uri="{FF2B5EF4-FFF2-40B4-BE49-F238E27FC236}">
                <a16:creationId xmlns:a16="http://schemas.microsoft.com/office/drawing/2014/main" id="{0BE8E288-2F7C-4A1E-B2D0-88BF6BE80255}"/>
              </a:ext>
            </a:extLst>
          </p:cNvPr>
          <p:cNvSpPr>
            <a:spLocks noChangeAspect="1"/>
          </p:cNvSpPr>
          <p:nvPr/>
        </p:nvSpPr>
        <p:spPr bwMode="gray">
          <a:xfrm>
            <a:off x="7688945" y="53387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6" name="Oval 125">
            <a:extLst>
              <a:ext uri="{FF2B5EF4-FFF2-40B4-BE49-F238E27FC236}">
                <a16:creationId xmlns:a16="http://schemas.microsoft.com/office/drawing/2014/main" id="{FF3B9C1A-43D5-41A8-B7D8-A14D5E5A0E4F}"/>
              </a:ext>
            </a:extLst>
          </p:cNvPr>
          <p:cNvSpPr>
            <a:spLocks noChangeAspect="1"/>
          </p:cNvSpPr>
          <p:nvPr/>
        </p:nvSpPr>
        <p:spPr bwMode="gray">
          <a:xfrm>
            <a:off x="8215037" y="53327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7" name="Oval 126">
            <a:extLst>
              <a:ext uri="{FF2B5EF4-FFF2-40B4-BE49-F238E27FC236}">
                <a16:creationId xmlns:a16="http://schemas.microsoft.com/office/drawing/2014/main" id="{5AFC853B-5720-47CE-942F-37FC2E00370F}"/>
              </a:ext>
            </a:extLst>
          </p:cNvPr>
          <p:cNvSpPr>
            <a:spLocks noChangeAspect="1"/>
          </p:cNvSpPr>
          <p:nvPr/>
        </p:nvSpPr>
        <p:spPr bwMode="gray">
          <a:xfrm>
            <a:off x="9179702" y="533591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8" name="Oval 127">
            <a:extLst>
              <a:ext uri="{FF2B5EF4-FFF2-40B4-BE49-F238E27FC236}">
                <a16:creationId xmlns:a16="http://schemas.microsoft.com/office/drawing/2014/main" id="{82F8A9AF-8C11-487A-AC08-AA18813E295C}"/>
              </a:ext>
            </a:extLst>
          </p:cNvPr>
          <p:cNvSpPr>
            <a:spLocks noChangeAspect="1"/>
          </p:cNvSpPr>
          <p:nvPr/>
        </p:nvSpPr>
        <p:spPr bwMode="gray">
          <a:xfrm>
            <a:off x="6710087" y="59621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9" name="TextBox 120">
            <a:extLst>
              <a:ext uri="{FF2B5EF4-FFF2-40B4-BE49-F238E27FC236}">
                <a16:creationId xmlns:a16="http://schemas.microsoft.com/office/drawing/2014/main" id="{7509D955-B616-4E65-8451-F50A0C594092}"/>
              </a:ext>
            </a:extLst>
          </p:cNvPr>
          <p:cNvSpPr txBox="1"/>
          <p:nvPr/>
        </p:nvSpPr>
        <p:spPr bwMode="gray">
          <a:xfrm>
            <a:off x="2676492" y="4874718"/>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131" name="TextBox 130">
            <a:extLst>
              <a:ext uri="{FF2B5EF4-FFF2-40B4-BE49-F238E27FC236}">
                <a16:creationId xmlns:a16="http://schemas.microsoft.com/office/drawing/2014/main" id="{4D42A62C-DE39-4E47-B77F-557F8F4DA97E}"/>
              </a:ext>
            </a:extLst>
          </p:cNvPr>
          <p:cNvSpPr txBox="1"/>
          <p:nvPr/>
        </p:nvSpPr>
        <p:spPr bwMode="gray">
          <a:xfrm>
            <a:off x="5951716" y="4509021"/>
            <a:ext cx="396262" cy="276999"/>
          </a:xfrm>
          <a:prstGeom prst="rect">
            <a:avLst/>
          </a:prstGeom>
          <a:noFill/>
        </p:spPr>
        <p:txBody>
          <a:bodyPr wrap="none" rtlCol="0">
            <a:spAutoFit/>
          </a:bodyPr>
          <a:lstStyle/>
          <a:p>
            <a:r>
              <a:rPr lang="en-US" sz="1200"/>
              <a:t>IF1</a:t>
            </a:r>
          </a:p>
        </p:txBody>
      </p:sp>
      <p:sp>
        <p:nvSpPr>
          <p:cNvPr id="136" name="Oval 135">
            <a:extLst>
              <a:ext uri="{FF2B5EF4-FFF2-40B4-BE49-F238E27FC236}">
                <a16:creationId xmlns:a16="http://schemas.microsoft.com/office/drawing/2014/main" id="{2337A644-D870-4C0A-9127-35EDAF22CFDE}"/>
              </a:ext>
            </a:extLst>
          </p:cNvPr>
          <p:cNvSpPr>
            <a:spLocks noChangeAspect="1"/>
          </p:cNvSpPr>
          <p:nvPr/>
        </p:nvSpPr>
        <p:spPr bwMode="gray">
          <a:xfrm>
            <a:off x="7944100" y="513190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7" name="TextBox 136">
            <a:extLst>
              <a:ext uri="{FF2B5EF4-FFF2-40B4-BE49-F238E27FC236}">
                <a16:creationId xmlns:a16="http://schemas.microsoft.com/office/drawing/2014/main" id="{74FC9D57-78B0-448F-8D7E-35057447568D}"/>
              </a:ext>
            </a:extLst>
          </p:cNvPr>
          <p:cNvSpPr txBox="1"/>
          <p:nvPr/>
        </p:nvSpPr>
        <p:spPr bwMode="gray">
          <a:xfrm>
            <a:off x="5221788" y="5284938"/>
            <a:ext cx="452368" cy="276999"/>
          </a:xfrm>
          <a:prstGeom prst="rect">
            <a:avLst/>
          </a:prstGeom>
          <a:noFill/>
        </p:spPr>
        <p:txBody>
          <a:bodyPr wrap="none" rtlCol="0">
            <a:spAutoFit/>
          </a:bodyPr>
          <a:lstStyle/>
          <a:p>
            <a:r>
              <a:rPr lang="en-US" sz="1200"/>
              <a:t>RT1</a:t>
            </a:r>
          </a:p>
        </p:txBody>
      </p:sp>
      <p:sp>
        <p:nvSpPr>
          <p:cNvPr id="138" name="TextBox 137">
            <a:extLst>
              <a:ext uri="{FF2B5EF4-FFF2-40B4-BE49-F238E27FC236}">
                <a16:creationId xmlns:a16="http://schemas.microsoft.com/office/drawing/2014/main" id="{31594222-5333-4B13-A8B0-F18E65EEF880}"/>
              </a:ext>
            </a:extLst>
          </p:cNvPr>
          <p:cNvSpPr txBox="1"/>
          <p:nvPr/>
        </p:nvSpPr>
        <p:spPr bwMode="gray">
          <a:xfrm>
            <a:off x="6310298" y="4950254"/>
            <a:ext cx="452368" cy="276999"/>
          </a:xfrm>
          <a:prstGeom prst="rect">
            <a:avLst/>
          </a:prstGeom>
          <a:noFill/>
        </p:spPr>
        <p:txBody>
          <a:bodyPr wrap="none" rtlCol="0">
            <a:spAutoFit/>
          </a:bodyPr>
          <a:lstStyle/>
          <a:p>
            <a:r>
              <a:rPr lang="en-US" sz="1200"/>
              <a:t>RT2</a:t>
            </a:r>
          </a:p>
        </p:txBody>
      </p:sp>
      <p:sp>
        <p:nvSpPr>
          <p:cNvPr id="139" name="TextBox 138">
            <a:extLst>
              <a:ext uri="{FF2B5EF4-FFF2-40B4-BE49-F238E27FC236}">
                <a16:creationId xmlns:a16="http://schemas.microsoft.com/office/drawing/2014/main" id="{37A5F516-18E7-4590-A294-4D194CEB177B}"/>
              </a:ext>
            </a:extLst>
          </p:cNvPr>
          <p:cNvSpPr txBox="1"/>
          <p:nvPr/>
        </p:nvSpPr>
        <p:spPr bwMode="gray">
          <a:xfrm>
            <a:off x="6310298" y="5626708"/>
            <a:ext cx="452368" cy="276999"/>
          </a:xfrm>
          <a:prstGeom prst="rect">
            <a:avLst/>
          </a:prstGeom>
          <a:noFill/>
        </p:spPr>
        <p:txBody>
          <a:bodyPr wrap="none" rtlCol="0">
            <a:spAutoFit/>
          </a:bodyPr>
          <a:lstStyle/>
          <a:p>
            <a:r>
              <a:rPr lang="en-US" sz="1200"/>
              <a:t>RT3</a:t>
            </a:r>
          </a:p>
        </p:txBody>
      </p:sp>
      <p:sp>
        <p:nvSpPr>
          <p:cNvPr id="140" name="TextBox 139">
            <a:extLst>
              <a:ext uri="{FF2B5EF4-FFF2-40B4-BE49-F238E27FC236}">
                <a16:creationId xmlns:a16="http://schemas.microsoft.com/office/drawing/2014/main" id="{219BFFFA-9F58-40B6-9FBE-5F1DA7AFFB7B}"/>
              </a:ext>
            </a:extLst>
          </p:cNvPr>
          <p:cNvSpPr txBox="1"/>
          <p:nvPr/>
        </p:nvSpPr>
        <p:spPr bwMode="gray">
          <a:xfrm>
            <a:off x="7806450" y="5578770"/>
            <a:ext cx="452368" cy="276999"/>
          </a:xfrm>
          <a:prstGeom prst="rect">
            <a:avLst/>
          </a:prstGeom>
          <a:noFill/>
        </p:spPr>
        <p:txBody>
          <a:bodyPr wrap="none" rtlCol="0">
            <a:spAutoFit/>
          </a:bodyPr>
          <a:lstStyle/>
          <a:p>
            <a:r>
              <a:rPr lang="en-US" sz="1200"/>
              <a:t>RT4</a:t>
            </a:r>
          </a:p>
        </p:txBody>
      </p:sp>
      <p:sp>
        <p:nvSpPr>
          <p:cNvPr id="141" name="TextBox 140">
            <a:extLst>
              <a:ext uri="{FF2B5EF4-FFF2-40B4-BE49-F238E27FC236}">
                <a16:creationId xmlns:a16="http://schemas.microsoft.com/office/drawing/2014/main" id="{BF7AB685-7F0A-48D4-8018-12E16C83FAF1}"/>
              </a:ext>
            </a:extLst>
          </p:cNvPr>
          <p:cNvSpPr txBox="1"/>
          <p:nvPr/>
        </p:nvSpPr>
        <p:spPr bwMode="gray">
          <a:xfrm>
            <a:off x="9311907" y="5606017"/>
            <a:ext cx="452368" cy="276999"/>
          </a:xfrm>
          <a:prstGeom prst="rect">
            <a:avLst/>
          </a:prstGeom>
          <a:noFill/>
        </p:spPr>
        <p:txBody>
          <a:bodyPr wrap="none" rtlCol="0">
            <a:spAutoFit/>
          </a:bodyPr>
          <a:lstStyle/>
          <a:p>
            <a:r>
              <a:rPr lang="en-US" sz="1200"/>
              <a:t>RT5</a:t>
            </a:r>
          </a:p>
        </p:txBody>
      </p:sp>
      <p:cxnSp>
        <p:nvCxnSpPr>
          <p:cNvPr id="144" name="直接连接符 12">
            <a:extLst>
              <a:ext uri="{FF2B5EF4-FFF2-40B4-BE49-F238E27FC236}">
                <a16:creationId xmlns:a16="http://schemas.microsoft.com/office/drawing/2014/main" id="{742D5C25-BB05-4D0F-8A54-1C4F00173426}"/>
              </a:ext>
            </a:extLst>
          </p:cNvPr>
          <p:cNvCxnSpPr>
            <a:cxnSpLocks/>
            <a:stCxn id="119" idx="2"/>
            <a:endCxn id="89" idx="3"/>
          </p:cNvCxnSpPr>
          <p:nvPr/>
        </p:nvCxnSpPr>
        <p:spPr bwMode="gray">
          <a:xfrm flipH="1" flipV="1">
            <a:off x="3785763" y="5423357"/>
            <a:ext cx="897229" cy="370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45" name="直接连接符 12">
            <a:extLst>
              <a:ext uri="{FF2B5EF4-FFF2-40B4-BE49-F238E27FC236}">
                <a16:creationId xmlns:a16="http://schemas.microsoft.com/office/drawing/2014/main" id="{8B6406B8-EC5B-48D9-9D06-58C46BB38CFE}"/>
              </a:ext>
            </a:extLst>
          </p:cNvPr>
          <p:cNvCxnSpPr>
            <a:cxnSpLocks/>
          </p:cNvCxnSpPr>
          <p:nvPr/>
        </p:nvCxnSpPr>
        <p:spPr bwMode="gray">
          <a:xfrm flipH="1">
            <a:off x="5100239" y="4813268"/>
            <a:ext cx="1098158" cy="38848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46" name="直接连接符 12">
            <a:extLst>
              <a:ext uri="{FF2B5EF4-FFF2-40B4-BE49-F238E27FC236}">
                <a16:creationId xmlns:a16="http://schemas.microsoft.com/office/drawing/2014/main" id="{BFFCA938-3C22-4CA1-B9A9-57A903C9A3FE}"/>
              </a:ext>
            </a:extLst>
          </p:cNvPr>
          <p:cNvCxnSpPr>
            <a:cxnSpLocks/>
          </p:cNvCxnSpPr>
          <p:nvPr/>
        </p:nvCxnSpPr>
        <p:spPr bwMode="gray">
          <a:xfrm flipH="1" flipV="1">
            <a:off x="5103362" y="5656295"/>
            <a:ext cx="1105019" cy="36290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47" name="直接连接符 12">
            <a:extLst>
              <a:ext uri="{FF2B5EF4-FFF2-40B4-BE49-F238E27FC236}">
                <a16:creationId xmlns:a16="http://schemas.microsoft.com/office/drawing/2014/main" id="{AACA8CEC-17F9-40C8-A53B-AEF35C253E93}"/>
              </a:ext>
            </a:extLst>
          </p:cNvPr>
          <p:cNvCxnSpPr>
            <a:cxnSpLocks/>
          </p:cNvCxnSpPr>
          <p:nvPr/>
        </p:nvCxnSpPr>
        <p:spPr bwMode="gray">
          <a:xfrm flipH="1" flipV="1">
            <a:off x="8376323" y="5421906"/>
            <a:ext cx="805404" cy="3125"/>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49" name="Connector: Elbow 148">
            <a:extLst>
              <a:ext uri="{FF2B5EF4-FFF2-40B4-BE49-F238E27FC236}">
                <a16:creationId xmlns:a16="http://schemas.microsoft.com/office/drawing/2014/main" id="{6E24A0EC-E354-440A-B825-04A887D53269}"/>
              </a:ext>
            </a:extLst>
          </p:cNvPr>
          <p:cNvCxnSpPr>
            <a:cxnSpLocks/>
            <a:stCxn id="128" idx="6"/>
            <a:endCxn id="125" idx="2"/>
          </p:cNvCxnSpPr>
          <p:nvPr/>
        </p:nvCxnSpPr>
        <p:spPr bwMode="gray">
          <a:xfrm flipV="1">
            <a:off x="6869348" y="5418360"/>
            <a:ext cx="819597" cy="623411"/>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152" name="组合 7">
            <a:extLst>
              <a:ext uri="{FF2B5EF4-FFF2-40B4-BE49-F238E27FC236}">
                <a16:creationId xmlns:a16="http://schemas.microsoft.com/office/drawing/2014/main" id="{7958BC1A-9AB8-4F8D-A4A8-6CE9B9677C80}"/>
              </a:ext>
            </a:extLst>
          </p:cNvPr>
          <p:cNvGrpSpPr/>
          <p:nvPr/>
        </p:nvGrpSpPr>
        <p:grpSpPr bwMode="gray">
          <a:xfrm>
            <a:off x="6871373" y="4631551"/>
            <a:ext cx="275544" cy="275544"/>
            <a:chOff x="856677" y="2615810"/>
            <a:chExt cx="288000" cy="288000"/>
          </a:xfrm>
        </p:grpSpPr>
        <p:sp>
          <p:nvSpPr>
            <p:cNvPr id="153" name="椭圆 84">
              <a:extLst>
                <a:ext uri="{FF2B5EF4-FFF2-40B4-BE49-F238E27FC236}">
                  <a16:creationId xmlns:a16="http://schemas.microsoft.com/office/drawing/2014/main" id="{73D32282-3C9C-4334-A5CD-05BE793416E9}"/>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4" name="组合 5">
              <a:extLst>
                <a:ext uri="{FF2B5EF4-FFF2-40B4-BE49-F238E27FC236}">
                  <a16:creationId xmlns:a16="http://schemas.microsoft.com/office/drawing/2014/main" id="{452F58C1-872B-472B-8942-505B65BA0480}"/>
                </a:ext>
              </a:extLst>
            </p:cNvPr>
            <p:cNvGrpSpPr/>
            <p:nvPr/>
          </p:nvGrpSpPr>
          <p:grpSpPr bwMode="gray">
            <a:xfrm>
              <a:off x="923444" y="2692169"/>
              <a:ext cx="144001" cy="144002"/>
              <a:chOff x="898853" y="2657982"/>
              <a:chExt cx="203649" cy="203652"/>
            </a:xfrm>
          </p:grpSpPr>
          <p:cxnSp>
            <p:nvCxnSpPr>
              <p:cNvPr id="155" name="直接连接符 85">
                <a:extLst>
                  <a:ext uri="{FF2B5EF4-FFF2-40B4-BE49-F238E27FC236}">
                    <a16:creationId xmlns:a16="http://schemas.microsoft.com/office/drawing/2014/main" id="{25E0C540-7B27-4CEE-92E6-7F1FBFB0350A}"/>
                  </a:ext>
                </a:extLst>
              </p:cNvPr>
              <p:cNvCxnSpPr>
                <a:stCxn id="153" idx="3"/>
                <a:endCxn id="15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6" name="直接连接符 86">
                <a:extLst>
                  <a:ext uri="{FF2B5EF4-FFF2-40B4-BE49-F238E27FC236}">
                    <a16:creationId xmlns:a16="http://schemas.microsoft.com/office/drawing/2014/main" id="{F3CDBBBC-94BD-4217-99B9-78220321E475}"/>
                  </a:ext>
                </a:extLst>
              </p:cNvPr>
              <p:cNvCxnSpPr>
                <a:stCxn id="153" idx="1"/>
                <a:endCxn id="15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57" name="Straight Arrow Connector 156">
            <a:extLst>
              <a:ext uri="{FF2B5EF4-FFF2-40B4-BE49-F238E27FC236}">
                <a16:creationId xmlns:a16="http://schemas.microsoft.com/office/drawing/2014/main" id="{9F45A500-353D-497E-BDD1-97FD66B7E294}"/>
              </a:ext>
            </a:extLst>
          </p:cNvPr>
          <p:cNvCxnSpPr>
            <a:cxnSpLocks/>
          </p:cNvCxnSpPr>
          <p:nvPr/>
        </p:nvCxnSpPr>
        <p:spPr bwMode="gray">
          <a:xfrm flipV="1">
            <a:off x="6840281" y="4915872"/>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FFFCE490-BD95-4A9B-A29D-4B97BD4F3DFD}"/>
              </a:ext>
            </a:extLst>
          </p:cNvPr>
          <p:cNvSpPr txBox="1"/>
          <p:nvPr/>
        </p:nvSpPr>
        <p:spPr bwMode="gray">
          <a:xfrm rot="16200000">
            <a:off x="6413729" y="5210612"/>
            <a:ext cx="1200444" cy="419695"/>
          </a:xfrm>
          <a:prstGeom prst="rect">
            <a:avLst/>
          </a:prstGeom>
          <a:noFill/>
        </p:spPr>
        <p:txBody>
          <a:bodyPr wrap="square" rtlCol="0">
            <a:spAutoFit/>
          </a:bodyPr>
          <a:lstStyle/>
          <a:p>
            <a:pPr algn="ctr"/>
            <a:r>
              <a:rPr lang="en-US" sz="1200" dirty="0"/>
              <a:t>Assert mechanism</a:t>
            </a:r>
          </a:p>
        </p:txBody>
      </p:sp>
      <p:sp>
        <p:nvSpPr>
          <p:cNvPr id="159" name="Flowchart: Manual Operation 158">
            <a:extLst>
              <a:ext uri="{FF2B5EF4-FFF2-40B4-BE49-F238E27FC236}">
                <a16:creationId xmlns:a16="http://schemas.microsoft.com/office/drawing/2014/main" id="{27B60B9C-BAB9-40E9-93EC-03ACF0DFE0CB}"/>
              </a:ext>
            </a:extLst>
          </p:cNvPr>
          <p:cNvSpPr/>
          <p:nvPr/>
        </p:nvSpPr>
        <p:spPr bwMode="gray">
          <a:xfrm>
            <a:off x="4273943" y="4446953"/>
            <a:ext cx="2479130" cy="14923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168"/>
              <a:gd name="connsiteY0" fmla="*/ 0 h 10000"/>
              <a:gd name="connsiteX1" fmla="*/ 10000 w 10168"/>
              <a:gd name="connsiteY1" fmla="*/ 0 h 10000"/>
              <a:gd name="connsiteX2" fmla="*/ 10168 w 10168"/>
              <a:gd name="connsiteY2" fmla="*/ 10000 h 10000"/>
              <a:gd name="connsiteX3" fmla="*/ 2000 w 10168"/>
              <a:gd name="connsiteY3" fmla="*/ 10000 h 10000"/>
              <a:gd name="connsiteX4" fmla="*/ 0 w 10168"/>
              <a:gd name="connsiteY4" fmla="*/ 0 h 10000"/>
              <a:gd name="connsiteX0" fmla="*/ 0 w 10168"/>
              <a:gd name="connsiteY0" fmla="*/ 0 h 10000"/>
              <a:gd name="connsiteX1" fmla="*/ 10000 w 10168"/>
              <a:gd name="connsiteY1" fmla="*/ 0 h 10000"/>
              <a:gd name="connsiteX2" fmla="*/ 10168 w 10168"/>
              <a:gd name="connsiteY2" fmla="*/ 10000 h 10000"/>
              <a:gd name="connsiteX3" fmla="*/ 8319 w 10168"/>
              <a:gd name="connsiteY3" fmla="*/ 9840 h 10000"/>
              <a:gd name="connsiteX4" fmla="*/ 0 w 1016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8" h="10000">
                <a:moveTo>
                  <a:pt x="0" y="0"/>
                </a:moveTo>
                <a:lnTo>
                  <a:pt x="10000" y="0"/>
                </a:lnTo>
                <a:lnTo>
                  <a:pt x="10168" y="10000"/>
                </a:lnTo>
                <a:lnTo>
                  <a:pt x="8319" y="9840"/>
                </a:lnTo>
                <a:lnTo>
                  <a:pt x="0" y="0"/>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1" name="直接连接符 12">
            <a:extLst>
              <a:ext uri="{FF2B5EF4-FFF2-40B4-BE49-F238E27FC236}">
                <a16:creationId xmlns:a16="http://schemas.microsoft.com/office/drawing/2014/main" id="{49375F90-E463-45BC-B6C3-C14AB5258F42}"/>
              </a:ext>
            </a:extLst>
          </p:cNvPr>
          <p:cNvCxnSpPr>
            <a:cxnSpLocks/>
          </p:cNvCxnSpPr>
          <p:nvPr/>
        </p:nvCxnSpPr>
        <p:spPr bwMode="gray">
          <a:xfrm>
            <a:off x="9982811" y="5601247"/>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162" name="TextBox 161">
            <a:extLst>
              <a:ext uri="{FF2B5EF4-FFF2-40B4-BE49-F238E27FC236}">
                <a16:creationId xmlns:a16="http://schemas.microsoft.com/office/drawing/2014/main" id="{11E1243C-1763-4900-9092-ED4BFF2BDEFD}"/>
              </a:ext>
            </a:extLst>
          </p:cNvPr>
          <p:cNvSpPr txBox="1"/>
          <p:nvPr/>
        </p:nvSpPr>
        <p:spPr bwMode="gray">
          <a:xfrm>
            <a:off x="10592624" y="5486138"/>
            <a:ext cx="1404000" cy="276999"/>
          </a:xfrm>
          <a:prstGeom prst="rect">
            <a:avLst/>
          </a:prstGeom>
          <a:noFill/>
        </p:spPr>
        <p:txBody>
          <a:bodyPr wrap="square" rtlCol="0">
            <a:spAutoFit/>
          </a:bodyPr>
          <a:lstStyle/>
          <a:p>
            <a:r>
              <a:rPr lang="en-US" sz="1200"/>
              <a:t>MDT</a:t>
            </a:r>
          </a:p>
        </p:txBody>
      </p:sp>
      <p:cxnSp>
        <p:nvCxnSpPr>
          <p:cNvPr id="163" name="Straight Arrow Connector 162">
            <a:extLst>
              <a:ext uri="{FF2B5EF4-FFF2-40B4-BE49-F238E27FC236}">
                <a16:creationId xmlns:a16="http://schemas.microsoft.com/office/drawing/2014/main" id="{7B7D8C2C-EE2C-4874-8A2F-DB76FDCB6419}"/>
              </a:ext>
            </a:extLst>
          </p:cNvPr>
          <p:cNvCxnSpPr>
            <a:cxnSpLocks/>
          </p:cNvCxnSpPr>
          <p:nvPr/>
        </p:nvCxnSpPr>
        <p:spPr bwMode="gray">
          <a:xfrm flipH="1">
            <a:off x="9982812" y="5385886"/>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4" name="TextBox 163">
            <a:extLst>
              <a:ext uri="{FF2B5EF4-FFF2-40B4-BE49-F238E27FC236}">
                <a16:creationId xmlns:a16="http://schemas.microsoft.com/office/drawing/2014/main" id="{2432E408-B310-4883-BE57-66930898C03D}"/>
              </a:ext>
            </a:extLst>
          </p:cNvPr>
          <p:cNvSpPr txBox="1"/>
          <p:nvPr/>
        </p:nvSpPr>
        <p:spPr bwMode="gray">
          <a:xfrm>
            <a:off x="10592623" y="5247386"/>
            <a:ext cx="1404000" cy="276999"/>
          </a:xfrm>
          <a:prstGeom prst="rect">
            <a:avLst/>
          </a:prstGeom>
          <a:noFill/>
        </p:spPr>
        <p:txBody>
          <a:bodyPr wrap="square" rtlCol="0">
            <a:spAutoFit/>
          </a:bodyPr>
          <a:lstStyle/>
          <a:p>
            <a:r>
              <a:rPr lang="en-US" sz="1200"/>
              <a:t>Multicast traffic</a:t>
            </a:r>
          </a:p>
        </p:txBody>
      </p:sp>
      <p:cxnSp>
        <p:nvCxnSpPr>
          <p:cNvPr id="165" name="Straight Arrow Connector 164">
            <a:extLst>
              <a:ext uri="{FF2B5EF4-FFF2-40B4-BE49-F238E27FC236}">
                <a16:creationId xmlns:a16="http://schemas.microsoft.com/office/drawing/2014/main" id="{5FD6173A-BA5C-4B56-B350-2A8C8D72B436}"/>
              </a:ext>
            </a:extLst>
          </p:cNvPr>
          <p:cNvCxnSpPr>
            <a:cxnSpLocks/>
          </p:cNvCxnSpPr>
          <p:nvPr/>
        </p:nvCxnSpPr>
        <p:spPr bwMode="gray">
          <a:xfrm>
            <a:off x="9982812" y="5137012"/>
            <a:ext cx="558652"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6" name="TextBox 165">
            <a:extLst>
              <a:ext uri="{FF2B5EF4-FFF2-40B4-BE49-F238E27FC236}">
                <a16:creationId xmlns:a16="http://schemas.microsoft.com/office/drawing/2014/main" id="{75CD297E-C436-4F31-AD75-578937230FAC}"/>
              </a:ext>
            </a:extLst>
          </p:cNvPr>
          <p:cNvSpPr txBox="1"/>
          <p:nvPr/>
        </p:nvSpPr>
        <p:spPr bwMode="gray">
          <a:xfrm>
            <a:off x="10592623" y="5014167"/>
            <a:ext cx="1404000" cy="276999"/>
          </a:xfrm>
          <a:prstGeom prst="rect">
            <a:avLst/>
          </a:prstGeom>
          <a:noFill/>
        </p:spPr>
        <p:txBody>
          <a:bodyPr wrap="square" rtlCol="0">
            <a:spAutoFit/>
          </a:bodyPr>
          <a:lstStyle/>
          <a:p>
            <a:r>
              <a:rPr lang="en-US" sz="1200" dirty="0"/>
              <a:t>Assert message</a:t>
            </a:r>
          </a:p>
        </p:txBody>
      </p:sp>
      <p:sp>
        <p:nvSpPr>
          <p:cNvPr id="167" name="Rectangular Callout 75">
            <a:extLst>
              <a:ext uri="{FF2B5EF4-FFF2-40B4-BE49-F238E27FC236}">
                <a16:creationId xmlns:a16="http://schemas.microsoft.com/office/drawing/2014/main" id="{824C86EB-E1D9-4B39-AA48-E8321E375D35}"/>
              </a:ext>
            </a:extLst>
          </p:cNvPr>
          <p:cNvSpPr/>
          <p:nvPr/>
        </p:nvSpPr>
        <p:spPr bwMode="gray">
          <a:xfrm>
            <a:off x="7768576" y="5821436"/>
            <a:ext cx="1897756" cy="599930"/>
          </a:xfrm>
          <a:prstGeom prst="wedgeRectCallout">
            <a:avLst>
              <a:gd name="adj1" fmla="val -1217"/>
              <a:gd name="adj2" fmla="val -995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Do routers without group members need to receive multicast data?</a:t>
            </a:r>
          </a:p>
        </p:txBody>
      </p:sp>
      <p:sp>
        <p:nvSpPr>
          <p:cNvPr id="168" name="iconfont-11442-2720606">
            <a:extLst>
              <a:ext uri="{FF2B5EF4-FFF2-40B4-BE49-F238E27FC236}">
                <a16:creationId xmlns:a16="http://schemas.microsoft.com/office/drawing/2014/main" id="{208119C3-8CAB-441A-BB96-7FFB0CAD9F45}"/>
              </a:ext>
            </a:extLst>
          </p:cNvPr>
          <p:cNvSpPr>
            <a:spLocks noChangeAspect="1"/>
          </p:cNvSpPr>
          <p:nvPr/>
        </p:nvSpPr>
        <p:spPr bwMode="gray">
          <a:xfrm>
            <a:off x="7619388" y="5715418"/>
            <a:ext cx="226018" cy="226018"/>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sp>
      <p:cxnSp>
        <p:nvCxnSpPr>
          <p:cNvPr id="169" name="直接连接符 12">
            <a:extLst>
              <a:ext uri="{FF2B5EF4-FFF2-40B4-BE49-F238E27FC236}">
                <a16:creationId xmlns:a16="http://schemas.microsoft.com/office/drawing/2014/main" id="{0772116E-17B7-45A5-A061-343F5AC00298}"/>
              </a:ext>
            </a:extLst>
          </p:cNvPr>
          <p:cNvCxnSpPr>
            <a:cxnSpLocks/>
          </p:cNvCxnSpPr>
          <p:nvPr/>
        </p:nvCxnSpPr>
        <p:spPr bwMode="gray">
          <a:xfrm flipV="1">
            <a:off x="8030731" y="4615631"/>
            <a:ext cx="1" cy="521381"/>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grpSp>
        <p:nvGrpSpPr>
          <p:cNvPr id="80" name="Group 79">
            <a:extLst>
              <a:ext uri="{FF2B5EF4-FFF2-40B4-BE49-F238E27FC236}">
                <a16:creationId xmlns:a16="http://schemas.microsoft.com/office/drawing/2014/main" id="{F1399A1B-C1BB-46C1-9E98-2D3951C56883}"/>
              </a:ext>
            </a:extLst>
          </p:cNvPr>
          <p:cNvGrpSpPr/>
          <p:nvPr/>
        </p:nvGrpSpPr>
        <p:grpSpPr bwMode="gray">
          <a:xfrm>
            <a:off x="7428147" y="71577"/>
            <a:ext cx="4680000" cy="213120"/>
            <a:chOff x="7788188" y="106136"/>
            <a:chExt cx="4472949" cy="213120"/>
          </a:xfrm>
        </p:grpSpPr>
        <p:sp>
          <p:nvSpPr>
            <p:cNvPr id="81" name="五边形 24">
              <a:extLst>
                <a:ext uri="{FF2B5EF4-FFF2-40B4-BE49-F238E27FC236}">
                  <a16:creationId xmlns:a16="http://schemas.microsoft.com/office/drawing/2014/main" id="{94A81FA4-3F0E-468A-AEEE-1A74170ECB73}"/>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82" name="燕尾形 25">
              <a:extLst>
                <a:ext uri="{FF2B5EF4-FFF2-40B4-BE49-F238E27FC236}">
                  <a16:creationId xmlns:a16="http://schemas.microsoft.com/office/drawing/2014/main" id="{1466816E-9670-43DC-9B5E-C3834C800C18}"/>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rPr>
                <a:t>MDT Maintenance</a:t>
              </a:r>
            </a:p>
          </p:txBody>
        </p:sp>
        <p:sp>
          <p:nvSpPr>
            <p:cNvPr id="83" name="燕尾形 25">
              <a:extLst>
                <a:ext uri="{FF2B5EF4-FFF2-40B4-BE49-F238E27FC236}">
                  <a16:creationId xmlns:a16="http://schemas.microsoft.com/office/drawing/2014/main" id="{E38BB7DB-4864-4867-86C4-38B107A1854C}"/>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spTree>
    <p:extLst>
      <p:ext uri="{BB962C8B-B14F-4D97-AF65-F5344CB8AC3E}">
        <p14:creationId xmlns:p14="http://schemas.microsoft.com/office/powerpoint/2010/main" val="1666040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59">
            <a:extLst>
              <a:ext uri="{FF2B5EF4-FFF2-40B4-BE49-F238E27FC236}">
                <a16:creationId xmlns:a16="http://schemas.microsoft.com/office/drawing/2014/main" id="{6DBDD100-5008-47B6-B02D-103139E76409}"/>
              </a:ext>
            </a:extLst>
          </p:cNvPr>
          <p:cNvSpPr/>
          <p:nvPr/>
        </p:nvSpPr>
        <p:spPr bwMode="gray">
          <a:xfrm flipH="1">
            <a:off x="2480022" y="3624099"/>
            <a:ext cx="1676603" cy="8764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bIns="0"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 network</a:t>
            </a:r>
          </a:p>
        </p:txBody>
      </p:sp>
      <p:sp>
        <p:nvSpPr>
          <p:cNvPr id="3" name="Text Placeholder 2">
            <a:extLst>
              <a:ext uri="{FF2B5EF4-FFF2-40B4-BE49-F238E27FC236}">
                <a16:creationId xmlns:a16="http://schemas.microsoft.com/office/drawing/2014/main" id="{31855437-96B5-4622-A8B0-58F83A4093B0}"/>
              </a:ext>
            </a:extLst>
          </p:cNvPr>
          <p:cNvSpPr>
            <a:spLocks noGrp="1"/>
          </p:cNvSpPr>
          <p:nvPr>
            <p:ph type="body" sz="quarter" idx="10"/>
          </p:nvPr>
        </p:nvSpPr>
        <p:spPr bwMode="gray">
          <a:xfrm>
            <a:off x="451877" y="1242453"/>
            <a:ext cx="11306175" cy="2001450"/>
          </a:xfrm>
        </p:spPr>
        <p:txBody>
          <a:bodyPr>
            <a:spAutoFit/>
          </a:bodyPr>
          <a:lstStyle/>
          <a:p>
            <a:pPr algn="l">
              <a:lnSpc>
                <a:spcPct val="120000"/>
              </a:lnSpc>
              <a:spcBef>
                <a:spcPts val="0"/>
              </a:spcBef>
            </a:pPr>
            <a:r>
              <a:rPr lang="en-US" sz="1600" dirty="0"/>
              <a:t>After a PIM router </a:t>
            </a:r>
            <a:r>
              <a:rPr lang="en-US" sz="1600" b="1" dirty="0">
                <a:solidFill>
                  <a:srgbClr val="EC7061"/>
                </a:solidFill>
              </a:rPr>
              <a:t>receives</a:t>
            </a:r>
            <a:r>
              <a:rPr lang="en-US" sz="1600" dirty="0"/>
              <a:t> the </a:t>
            </a:r>
            <a:r>
              <a:rPr lang="en-US" sz="1600" b="1" dirty="0">
                <a:solidFill>
                  <a:srgbClr val="EC7061"/>
                </a:solidFill>
              </a:rPr>
              <a:t>same multicast packet</a:t>
            </a:r>
            <a:r>
              <a:rPr lang="en-US" sz="1600" dirty="0"/>
              <a:t> from its neighbor, it </a:t>
            </a:r>
            <a:r>
              <a:rPr lang="en-US" sz="1600" b="1" dirty="0">
                <a:solidFill>
                  <a:srgbClr val="EC7061"/>
                </a:solidFill>
              </a:rPr>
              <a:t>sends an Assert message</a:t>
            </a:r>
            <a:r>
              <a:rPr lang="en-US" sz="1600" dirty="0"/>
              <a:t> to the network segment for assert election. The Assert message carries the prefix, preference, and cost of the unicast route to the multicast source. Election rules are as follows:</a:t>
            </a:r>
          </a:p>
          <a:p>
            <a:pPr lvl="1">
              <a:lnSpc>
                <a:spcPct val="120000"/>
              </a:lnSpc>
              <a:spcBef>
                <a:spcPts val="0"/>
              </a:spcBef>
            </a:pPr>
            <a:r>
              <a:rPr lang="en-US" sz="1400" dirty="0"/>
              <a:t>If these routers have different unicast route preferences, the router with the highest unicast route preference wins.</a:t>
            </a:r>
          </a:p>
          <a:p>
            <a:pPr lvl="1">
              <a:lnSpc>
                <a:spcPct val="120000"/>
              </a:lnSpc>
              <a:spcBef>
                <a:spcPts val="0"/>
              </a:spcBef>
            </a:pPr>
            <a:r>
              <a:rPr lang="en-US" sz="1400" dirty="0"/>
              <a:t>If these routers have same unicast route preference, the router whose route to the multicast source has the smallest cost wins.</a:t>
            </a:r>
          </a:p>
          <a:p>
            <a:pPr lvl="1">
              <a:lnSpc>
                <a:spcPct val="120000"/>
              </a:lnSpc>
              <a:spcBef>
                <a:spcPts val="0"/>
              </a:spcBef>
            </a:pPr>
            <a:r>
              <a:rPr lang="en-US" sz="1400" dirty="0"/>
              <a:t>If these routers have same unicast route preference and the same route cost to the multicast source, the router whose downstream interface has the highest IP address wins.</a:t>
            </a:r>
          </a:p>
        </p:txBody>
      </p:sp>
      <p:sp>
        <p:nvSpPr>
          <p:cNvPr id="2" name="Title 1">
            <a:extLst>
              <a:ext uri="{FF2B5EF4-FFF2-40B4-BE49-F238E27FC236}">
                <a16:creationId xmlns:a16="http://schemas.microsoft.com/office/drawing/2014/main" id="{A3BC5AA8-DE37-42CB-8017-E1610081B132}"/>
              </a:ext>
            </a:extLst>
          </p:cNvPr>
          <p:cNvSpPr>
            <a:spLocks noGrp="1"/>
          </p:cNvSpPr>
          <p:nvPr>
            <p:ph type="title"/>
          </p:nvPr>
        </p:nvSpPr>
        <p:spPr bwMode="gray"/>
        <p:txBody>
          <a:bodyPr/>
          <a:lstStyle/>
          <a:p>
            <a:r>
              <a:rPr lang="en-US"/>
              <a:t>Election Rules in the Assert Mechanism</a:t>
            </a:r>
          </a:p>
        </p:txBody>
      </p:sp>
      <p:pic>
        <p:nvPicPr>
          <p:cNvPr id="4" name="Picture 2" descr="G:\做的项目\公共\扁平图标切换\更新2015_01_21\oss扁平图标库2015_01_21更新-04.png">
            <a:extLst>
              <a:ext uri="{FF2B5EF4-FFF2-40B4-BE49-F238E27FC236}">
                <a16:creationId xmlns:a16="http://schemas.microsoft.com/office/drawing/2014/main" id="{A92D7DAE-B2FE-4803-BE7A-94822FC62931}"/>
              </a:ext>
            </a:extLst>
          </p:cNvPr>
          <p:cNvPicPr>
            <a:picLocks noChangeArrowheads="1"/>
          </p:cNvPicPr>
          <p:nvPr/>
        </p:nvPicPr>
        <p:blipFill>
          <a:blip r:embed="rId3" cstate="print"/>
          <a:stretch>
            <a:fillRect/>
          </a:stretch>
        </p:blipFill>
        <p:spPr bwMode="gray">
          <a:xfrm>
            <a:off x="2113933" y="4242294"/>
            <a:ext cx="528117" cy="399259"/>
          </a:xfrm>
          <a:prstGeom prst="rect">
            <a:avLst/>
          </a:prstGeom>
          <a:noFill/>
        </p:spPr>
      </p:pic>
      <p:pic>
        <p:nvPicPr>
          <p:cNvPr id="5" name="图片 37" descr="交换机.png">
            <a:extLst>
              <a:ext uri="{FF2B5EF4-FFF2-40B4-BE49-F238E27FC236}">
                <a16:creationId xmlns:a16="http://schemas.microsoft.com/office/drawing/2014/main" id="{8B319D88-1886-4B90-8C5A-D1A15CF43E34}"/>
              </a:ext>
            </a:extLst>
          </p:cNvPr>
          <p:cNvPicPr preferRelativeResize="0">
            <a:picLocks/>
          </p:cNvPicPr>
          <p:nvPr/>
        </p:nvPicPr>
        <p:blipFill>
          <a:blip r:embed="rId4" cstate="print"/>
          <a:stretch>
            <a:fillRect/>
          </a:stretch>
        </p:blipFill>
        <p:spPr bwMode="gray">
          <a:xfrm>
            <a:off x="3054266" y="3505299"/>
            <a:ext cx="528118" cy="399421"/>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F14DC996-6871-44B4-953A-30621FA72EF2}"/>
              </a:ext>
            </a:extLst>
          </p:cNvPr>
          <p:cNvPicPr>
            <a:picLocks noChangeArrowheads="1"/>
          </p:cNvPicPr>
          <p:nvPr/>
        </p:nvPicPr>
        <p:blipFill>
          <a:blip r:embed="rId3" cstate="print"/>
          <a:stretch>
            <a:fillRect/>
          </a:stretch>
        </p:blipFill>
        <p:spPr bwMode="gray">
          <a:xfrm>
            <a:off x="3994603" y="4245073"/>
            <a:ext cx="528117" cy="399259"/>
          </a:xfrm>
          <a:prstGeom prst="rect">
            <a:avLst/>
          </a:prstGeom>
          <a:noFill/>
        </p:spPr>
      </p:pic>
      <p:pic>
        <p:nvPicPr>
          <p:cNvPr id="7" name="Picture 2" descr="G:\做的项目\公共\扁平图标切换\更新2015_01_21\oss扁平图标库2015_01_21更新-04.png">
            <a:extLst>
              <a:ext uri="{FF2B5EF4-FFF2-40B4-BE49-F238E27FC236}">
                <a16:creationId xmlns:a16="http://schemas.microsoft.com/office/drawing/2014/main" id="{684128E0-6EEF-44B1-973C-D207C0C0A1E9}"/>
              </a:ext>
            </a:extLst>
          </p:cNvPr>
          <p:cNvPicPr>
            <a:picLocks noChangeArrowheads="1"/>
          </p:cNvPicPr>
          <p:nvPr/>
        </p:nvPicPr>
        <p:blipFill>
          <a:blip r:embed="rId3" cstate="print"/>
          <a:stretch>
            <a:fillRect/>
          </a:stretch>
        </p:blipFill>
        <p:spPr bwMode="gray">
          <a:xfrm>
            <a:off x="3054266" y="5301552"/>
            <a:ext cx="528117" cy="399259"/>
          </a:xfrm>
          <a:prstGeom prst="rect">
            <a:avLst/>
          </a:prstGeom>
          <a:noFill/>
        </p:spPr>
      </p:pic>
      <p:cxnSp>
        <p:nvCxnSpPr>
          <p:cNvPr id="8" name="Connector: Elbow 7">
            <a:extLst>
              <a:ext uri="{FF2B5EF4-FFF2-40B4-BE49-F238E27FC236}">
                <a16:creationId xmlns:a16="http://schemas.microsoft.com/office/drawing/2014/main" id="{A6179A2D-E0B2-4895-89EE-44560B6A3AE2}"/>
              </a:ext>
            </a:extLst>
          </p:cNvPr>
          <p:cNvCxnSpPr>
            <a:cxnSpLocks/>
            <a:stCxn id="4" idx="2"/>
            <a:endCxn id="7" idx="0"/>
          </p:cNvCxnSpPr>
          <p:nvPr/>
        </p:nvCxnSpPr>
        <p:spPr bwMode="gray">
          <a:xfrm rot="16200000" flipH="1">
            <a:off x="2518159" y="4501385"/>
            <a:ext cx="659999" cy="94033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 name="Connector: Elbow 10">
            <a:extLst>
              <a:ext uri="{FF2B5EF4-FFF2-40B4-BE49-F238E27FC236}">
                <a16:creationId xmlns:a16="http://schemas.microsoft.com/office/drawing/2014/main" id="{927B7D2B-B6E9-4DE4-9427-8413F33868D0}"/>
              </a:ext>
            </a:extLst>
          </p:cNvPr>
          <p:cNvCxnSpPr>
            <a:cxnSpLocks/>
            <a:stCxn id="6" idx="2"/>
            <a:endCxn id="7" idx="0"/>
          </p:cNvCxnSpPr>
          <p:nvPr/>
        </p:nvCxnSpPr>
        <p:spPr bwMode="gray">
          <a:xfrm rot="5400000">
            <a:off x="3459884" y="4502774"/>
            <a:ext cx="657220" cy="940337"/>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pic>
        <p:nvPicPr>
          <p:cNvPr id="15" name="图片 38" descr="PC.png">
            <a:extLst>
              <a:ext uri="{FF2B5EF4-FFF2-40B4-BE49-F238E27FC236}">
                <a16:creationId xmlns:a16="http://schemas.microsoft.com/office/drawing/2014/main" id="{19614385-8616-4979-8A3C-BE82861753B7}"/>
              </a:ext>
            </a:extLst>
          </p:cNvPr>
          <p:cNvPicPr>
            <a:picLocks noChangeAspect="1"/>
          </p:cNvPicPr>
          <p:nvPr/>
        </p:nvPicPr>
        <p:blipFill>
          <a:blip r:embed="rId5" cstate="print"/>
          <a:stretch>
            <a:fillRect/>
          </a:stretch>
        </p:blipFill>
        <p:spPr bwMode="gray">
          <a:xfrm>
            <a:off x="3048326" y="5980893"/>
            <a:ext cx="540000" cy="382353"/>
          </a:xfrm>
          <a:prstGeom prst="rect">
            <a:avLst/>
          </a:prstGeom>
        </p:spPr>
      </p:pic>
      <p:cxnSp>
        <p:nvCxnSpPr>
          <p:cNvPr id="16" name="直接连接符 12">
            <a:extLst>
              <a:ext uri="{FF2B5EF4-FFF2-40B4-BE49-F238E27FC236}">
                <a16:creationId xmlns:a16="http://schemas.microsoft.com/office/drawing/2014/main" id="{3521667B-DA51-4430-9F6E-358D8DDEC4D6}"/>
              </a:ext>
            </a:extLst>
          </p:cNvPr>
          <p:cNvCxnSpPr>
            <a:cxnSpLocks/>
            <a:stCxn id="15" idx="0"/>
            <a:endCxn id="7" idx="2"/>
          </p:cNvCxnSpPr>
          <p:nvPr/>
        </p:nvCxnSpPr>
        <p:spPr bwMode="gray">
          <a:xfrm flipH="1" flipV="1">
            <a:off x="3318325" y="5700811"/>
            <a:ext cx="1" cy="28008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Straight Arrow Connector 19">
            <a:extLst>
              <a:ext uri="{FF2B5EF4-FFF2-40B4-BE49-F238E27FC236}">
                <a16:creationId xmlns:a16="http://schemas.microsoft.com/office/drawing/2014/main" id="{F3CA5E67-7458-412B-9BF5-0C19C446B9C4}"/>
              </a:ext>
            </a:extLst>
          </p:cNvPr>
          <p:cNvCxnSpPr>
            <a:cxnSpLocks/>
          </p:cNvCxnSpPr>
          <p:nvPr/>
        </p:nvCxnSpPr>
        <p:spPr bwMode="gray">
          <a:xfrm flipV="1">
            <a:off x="2553784" y="3753953"/>
            <a:ext cx="426720" cy="428941"/>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AC4072B-040A-4912-AA00-F8ED5EA0DBC5}"/>
              </a:ext>
            </a:extLst>
          </p:cNvPr>
          <p:cNvCxnSpPr>
            <a:cxnSpLocks/>
          </p:cNvCxnSpPr>
          <p:nvPr/>
        </p:nvCxnSpPr>
        <p:spPr bwMode="gray">
          <a:xfrm flipH="1" flipV="1">
            <a:off x="3656144" y="3753953"/>
            <a:ext cx="426720" cy="428941"/>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0D12E17-9A11-4C15-9ACF-5FD491F1AD67}"/>
              </a:ext>
            </a:extLst>
          </p:cNvPr>
          <p:cNvCxnSpPr>
            <a:cxnSpLocks/>
          </p:cNvCxnSpPr>
          <p:nvPr/>
        </p:nvCxnSpPr>
        <p:spPr bwMode="gray">
          <a:xfrm flipH="1">
            <a:off x="2415290" y="5049766"/>
            <a:ext cx="819216"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235D8335-4F89-44C0-B603-C66A4E5925F6}"/>
              </a:ext>
            </a:extLst>
          </p:cNvPr>
          <p:cNvCxnSpPr>
            <a:cxnSpLocks/>
          </p:cNvCxnSpPr>
          <p:nvPr/>
        </p:nvCxnSpPr>
        <p:spPr bwMode="gray">
          <a:xfrm flipH="1">
            <a:off x="3386906" y="5049766"/>
            <a:ext cx="819216"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1D10773-5B49-4E87-80E9-93B6D8B29101}"/>
              </a:ext>
            </a:extLst>
          </p:cNvPr>
          <p:cNvCxnSpPr>
            <a:cxnSpLocks/>
          </p:cNvCxnSpPr>
          <p:nvPr/>
        </p:nvCxnSpPr>
        <p:spPr bwMode="gray">
          <a:xfrm flipH="1">
            <a:off x="3386906" y="4903716"/>
            <a:ext cx="769719"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3228BD81-BCD5-4788-8E0D-5BDD72A19BDB}"/>
              </a:ext>
            </a:extLst>
          </p:cNvPr>
          <p:cNvCxnSpPr>
            <a:cxnSpLocks/>
          </p:cNvCxnSpPr>
          <p:nvPr/>
        </p:nvCxnSpPr>
        <p:spPr bwMode="gray">
          <a:xfrm flipH="1">
            <a:off x="2480022" y="4903716"/>
            <a:ext cx="769719"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AE90ABC3-DDDC-453E-A05A-2645B9B6DF6E}"/>
              </a:ext>
            </a:extLst>
          </p:cNvPr>
          <p:cNvSpPr txBox="1"/>
          <p:nvPr/>
        </p:nvSpPr>
        <p:spPr bwMode="gray">
          <a:xfrm>
            <a:off x="2468922" y="3210182"/>
            <a:ext cx="1698808" cy="276999"/>
          </a:xfrm>
          <a:prstGeom prst="rect">
            <a:avLst/>
          </a:prstGeom>
          <a:noFill/>
        </p:spPr>
        <p:txBody>
          <a:bodyPr wrap="square" rtlCol="0">
            <a:spAutoFit/>
          </a:bodyPr>
          <a:lstStyle/>
          <a:p>
            <a:pPr algn="ctr"/>
            <a:r>
              <a:rPr lang="en-US" sz="1200" dirty="0"/>
              <a:t>Multicast source S1</a:t>
            </a:r>
          </a:p>
        </p:txBody>
      </p:sp>
      <p:sp>
        <p:nvSpPr>
          <p:cNvPr id="43" name="TextBox 42">
            <a:extLst>
              <a:ext uri="{FF2B5EF4-FFF2-40B4-BE49-F238E27FC236}">
                <a16:creationId xmlns:a16="http://schemas.microsoft.com/office/drawing/2014/main" id="{8432244A-0223-448C-8E5D-372586094FB3}"/>
              </a:ext>
            </a:extLst>
          </p:cNvPr>
          <p:cNvSpPr txBox="1"/>
          <p:nvPr/>
        </p:nvSpPr>
        <p:spPr bwMode="gray">
          <a:xfrm>
            <a:off x="1135182" y="5933017"/>
            <a:ext cx="1987986" cy="461665"/>
          </a:xfrm>
          <a:prstGeom prst="rect">
            <a:avLst/>
          </a:prstGeom>
          <a:noFill/>
        </p:spPr>
        <p:txBody>
          <a:bodyPr wrap="square" rtlCol="0">
            <a:spAutoFit/>
          </a:bodyPr>
          <a:lstStyle/>
          <a:p>
            <a:pPr algn="ctr"/>
            <a:r>
              <a:rPr lang="en-US" sz="1200" dirty="0"/>
              <a:t>The multicast group member joins group G1.</a:t>
            </a:r>
          </a:p>
        </p:txBody>
      </p:sp>
      <p:sp>
        <p:nvSpPr>
          <p:cNvPr id="44" name="TextBox 120">
            <a:extLst>
              <a:ext uri="{FF2B5EF4-FFF2-40B4-BE49-F238E27FC236}">
                <a16:creationId xmlns:a16="http://schemas.microsoft.com/office/drawing/2014/main" id="{A1EB7C54-9FC4-4B10-AFEF-AE70B8D0E448}"/>
              </a:ext>
            </a:extLst>
          </p:cNvPr>
          <p:cNvSpPr txBox="1"/>
          <p:nvPr/>
        </p:nvSpPr>
        <p:spPr bwMode="gray">
          <a:xfrm rot="18938198">
            <a:off x="2178657" y="3597777"/>
            <a:ext cx="792000" cy="427167"/>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45" name="TextBox 120">
            <a:extLst>
              <a:ext uri="{FF2B5EF4-FFF2-40B4-BE49-F238E27FC236}">
                <a16:creationId xmlns:a16="http://schemas.microsoft.com/office/drawing/2014/main" id="{78373431-8127-4EE4-99B1-626AA9748FBC}"/>
              </a:ext>
            </a:extLst>
          </p:cNvPr>
          <p:cNvSpPr txBox="1"/>
          <p:nvPr/>
        </p:nvSpPr>
        <p:spPr bwMode="gray">
          <a:xfrm rot="2670073">
            <a:off x="3679994" y="3555230"/>
            <a:ext cx="756000" cy="427167"/>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46" name="Oval 45">
            <a:extLst>
              <a:ext uri="{FF2B5EF4-FFF2-40B4-BE49-F238E27FC236}">
                <a16:creationId xmlns:a16="http://schemas.microsoft.com/office/drawing/2014/main" id="{5CFF688F-2FE0-4D27-8659-FECD942EB6E7}"/>
              </a:ext>
            </a:extLst>
          </p:cNvPr>
          <p:cNvSpPr>
            <a:spLocks noChangeAspect="1"/>
          </p:cNvSpPr>
          <p:nvPr/>
        </p:nvSpPr>
        <p:spPr bwMode="gray">
          <a:xfrm>
            <a:off x="2298360" y="455630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47" name="Oval 46">
            <a:extLst>
              <a:ext uri="{FF2B5EF4-FFF2-40B4-BE49-F238E27FC236}">
                <a16:creationId xmlns:a16="http://schemas.microsoft.com/office/drawing/2014/main" id="{CF83A4F1-B03F-49B2-B84E-26EA5ECE4678}"/>
              </a:ext>
            </a:extLst>
          </p:cNvPr>
          <p:cNvSpPr>
            <a:spLocks noChangeAspect="1"/>
          </p:cNvSpPr>
          <p:nvPr/>
        </p:nvSpPr>
        <p:spPr bwMode="gray">
          <a:xfrm>
            <a:off x="4183221" y="455630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27" name="Straight Arrow Connector 26">
            <a:extLst>
              <a:ext uri="{FF2B5EF4-FFF2-40B4-BE49-F238E27FC236}">
                <a16:creationId xmlns:a16="http://schemas.microsoft.com/office/drawing/2014/main" id="{D2BC46B8-3BD4-4675-85D4-DA11D8263D7F}"/>
              </a:ext>
            </a:extLst>
          </p:cNvPr>
          <p:cNvCxnSpPr>
            <a:cxnSpLocks/>
          </p:cNvCxnSpPr>
          <p:nvPr/>
        </p:nvCxnSpPr>
        <p:spPr bwMode="gray">
          <a:xfrm flipV="1">
            <a:off x="2311684" y="4693334"/>
            <a:ext cx="0" cy="35643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A4BEB456-66A8-4D64-B45D-85F8862538E6}"/>
              </a:ext>
            </a:extLst>
          </p:cNvPr>
          <p:cNvCxnSpPr>
            <a:cxnSpLocks/>
          </p:cNvCxnSpPr>
          <p:nvPr/>
        </p:nvCxnSpPr>
        <p:spPr bwMode="gray">
          <a:xfrm flipV="1">
            <a:off x="4330984" y="4693334"/>
            <a:ext cx="0" cy="356432"/>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A4A67D5-9326-41E7-8738-BBB4D3564F5E}"/>
              </a:ext>
            </a:extLst>
          </p:cNvPr>
          <p:cNvCxnSpPr>
            <a:cxnSpLocks/>
          </p:cNvCxnSpPr>
          <p:nvPr/>
        </p:nvCxnSpPr>
        <p:spPr bwMode="gray">
          <a:xfrm flipV="1">
            <a:off x="4202085" y="4676375"/>
            <a:ext cx="0" cy="21466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D52C0AEC-597F-4126-B9D5-B96E14112BC6}"/>
              </a:ext>
            </a:extLst>
          </p:cNvPr>
          <p:cNvCxnSpPr>
            <a:cxnSpLocks/>
          </p:cNvCxnSpPr>
          <p:nvPr/>
        </p:nvCxnSpPr>
        <p:spPr bwMode="gray">
          <a:xfrm flipV="1">
            <a:off x="2443135" y="4663694"/>
            <a:ext cx="0" cy="240022"/>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D2A9B723-2F49-4F15-9974-0B8F30535265}"/>
              </a:ext>
            </a:extLst>
          </p:cNvPr>
          <p:cNvSpPr>
            <a:spLocks noChangeAspect="1"/>
          </p:cNvSpPr>
          <p:nvPr/>
        </p:nvSpPr>
        <p:spPr bwMode="gray">
          <a:xfrm>
            <a:off x="3241145" y="522192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49" name="Oval 48">
            <a:extLst>
              <a:ext uri="{FF2B5EF4-FFF2-40B4-BE49-F238E27FC236}">
                <a16:creationId xmlns:a16="http://schemas.microsoft.com/office/drawing/2014/main" id="{FCB0808A-0299-4EC3-BEA9-9BB08EF4BAF9}"/>
              </a:ext>
            </a:extLst>
          </p:cNvPr>
          <p:cNvSpPr>
            <a:spLocks noChangeAspect="1"/>
          </p:cNvSpPr>
          <p:nvPr/>
        </p:nvSpPr>
        <p:spPr bwMode="gray">
          <a:xfrm>
            <a:off x="4077593" y="61068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50" name="TextBox 49">
            <a:extLst>
              <a:ext uri="{FF2B5EF4-FFF2-40B4-BE49-F238E27FC236}">
                <a16:creationId xmlns:a16="http://schemas.microsoft.com/office/drawing/2014/main" id="{626F2519-8A56-46B1-8D8C-AD1C9C4E703F}"/>
              </a:ext>
            </a:extLst>
          </p:cNvPr>
          <p:cNvSpPr txBox="1"/>
          <p:nvPr/>
        </p:nvSpPr>
        <p:spPr bwMode="gray">
          <a:xfrm>
            <a:off x="4183220" y="6049859"/>
            <a:ext cx="1764609" cy="276999"/>
          </a:xfrm>
          <a:prstGeom prst="rect">
            <a:avLst/>
          </a:prstGeom>
          <a:noFill/>
        </p:spPr>
        <p:txBody>
          <a:bodyPr wrap="square" rtlCol="0">
            <a:spAutoFit/>
          </a:bodyPr>
          <a:lstStyle/>
          <a:p>
            <a:pPr algn="ctr"/>
            <a:r>
              <a:rPr lang="en-US" sz="1200" dirty="0"/>
              <a:t>Active PIM interface</a:t>
            </a:r>
          </a:p>
        </p:txBody>
      </p:sp>
      <p:sp>
        <p:nvSpPr>
          <p:cNvPr id="51" name="Arrow: Right 50">
            <a:extLst>
              <a:ext uri="{FF2B5EF4-FFF2-40B4-BE49-F238E27FC236}">
                <a16:creationId xmlns:a16="http://schemas.microsoft.com/office/drawing/2014/main" id="{94AD367C-A0A1-4763-A8CB-35FA95211394}"/>
              </a:ext>
            </a:extLst>
          </p:cNvPr>
          <p:cNvSpPr/>
          <p:nvPr/>
        </p:nvSpPr>
        <p:spPr bwMode="gray">
          <a:xfrm>
            <a:off x="4591096" y="4253184"/>
            <a:ext cx="1587651" cy="691742"/>
          </a:xfrm>
          <a:prstGeom prst="rightArrow">
            <a:avLst>
              <a:gd name="adj1" fmla="val 66523"/>
              <a:gd name="adj2" fmla="val 36364"/>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Triggers Assert election.</a:t>
            </a:r>
          </a:p>
        </p:txBody>
      </p:sp>
      <p:sp>
        <p:nvSpPr>
          <p:cNvPr id="52" name="Freeform 159">
            <a:extLst>
              <a:ext uri="{FF2B5EF4-FFF2-40B4-BE49-F238E27FC236}">
                <a16:creationId xmlns:a16="http://schemas.microsoft.com/office/drawing/2014/main" id="{D99D2925-BF67-4713-A3B1-7E65B6DA7F38}"/>
              </a:ext>
            </a:extLst>
          </p:cNvPr>
          <p:cNvSpPr/>
          <p:nvPr/>
        </p:nvSpPr>
        <p:spPr bwMode="gray">
          <a:xfrm flipH="1">
            <a:off x="8007430" y="3593007"/>
            <a:ext cx="1676603" cy="8764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bIns="0"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pic>
        <p:nvPicPr>
          <p:cNvPr id="53" name="Picture 2" descr="G:\做的项目\公共\扁平图标切换\更新2015_01_21\oss扁平图标库2015_01_21更新-04.png">
            <a:extLst>
              <a:ext uri="{FF2B5EF4-FFF2-40B4-BE49-F238E27FC236}">
                <a16:creationId xmlns:a16="http://schemas.microsoft.com/office/drawing/2014/main" id="{3E163B19-8A63-4C77-A8E2-61FEB77D5F71}"/>
              </a:ext>
            </a:extLst>
          </p:cNvPr>
          <p:cNvPicPr>
            <a:picLocks noChangeArrowheads="1"/>
          </p:cNvPicPr>
          <p:nvPr/>
        </p:nvPicPr>
        <p:blipFill>
          <a:blip r:embed="rId3" cstate="print"/>
          <a:stretch>
            <a:fillRect/>
          </a:stretch>
        </p:blipFill>
        <p:spPr bwMode="gray">
          <a:xfrm>
            <a:off x="7641341" y="4211202"/>
            <a:ext cx="528117" cy="399259"/>
          </a:xfrm>
          <a:prstGeom prst="rect">
            <a:avLst/>
          </a:prstGeom>
          <a:noFill/>
        </p:spPr>
      </p:pic>
      <p:pic>
        <p:nvPicPr>
          <p:cNvPr id="54" name="图片 37" descr="交换机.png">
            <a:extLst>
              <a:ext uri="{FF2B5EF4-FFF2-40B4-BE49-F238E27FC236}">
                <a16:creationId xmlns:a16="http://schemas.microsoft.com/office/drawing/2014/main" id="{2CD9D964-1FDA-4AEB-A362-B3E2D289CB4D}"/>
              </a:ext>
            </a:extLst>
          </p:cNvPr>
          <p:cNvPicPr preferRelativeResize="0">
            <a:picLocks/>
          </p:cNvPicPr>
          <p:nvPr/>
        </p:nvPicPr>
        <p:blipFill>
          <a:blip r:embed="rId4" cstate="print"/>
          <a:stretch>
            <a:fillRect/>
          </a:stretch>
        </p:blipFill>
        <p:spPr bwMode="gray">
          <a:xfrm>
            <a:off x="8581674" y="3474207"/>
            <a:ext cx="528118" cy="399421"/>
          </a:xfrm>
          <a:prstGeom prst="rect">
            <a:avLst/>
          </a:prstGeom>
        </p:spPr>
      </p:pic>
      <p:pic>
        <p:nvPicPr>
          <p:cNvPr id="55" name="Picture 2" descr="G:\做的项目\公共\扁平图标切换\更新2015_01_21\oss扁平图标库2015_01_21更新-04.png">
            <a:extLst>
              <a:ext uri="{FF2B5EF4-FFF2-40B4-BE49-F238E27FC236}">
                <a16:creationId xmlns:a16="http://schemas.microsoft.com/office/drawing/2014/main" id="{D9AFC330-4410-479D-BF55-FDF125A97001}"/>
              </a:ext>
            </a:extLst>
          </p:cNvPr>
          <p:cNvPicPr>
            <a:picLocks noChangeArrowheads="1"/>
          </p:cNvPicPr>
          <p:nvPr/>
        </p:nvPicPr>
        <p:blipFill>
          <a:blip r:embed="rId3" cstate="print"/>
          <a:stretch>
            <a:fillRect/>
          </a:stretch>
        </p:blipFill>
        <p:spPr bwMode="gray">
          <a:xfrm>
            <a:off x="9522011" y="4213981"/>
            <a:ext cx="528117" cy="399259"/>
          </a:xfrm>
          <a:prstGeom prst="rect">
            <a:avLst/>
          </a:prstGeom>
          <a:noFill/>
        </p:spPr>
      </p:pic>
      <p:pic>
        <p:nvPicPr>
          <p:cNvPr id="56" name="Picture 2" descr="G:\做的项目\公共\扁平图标切换\更新2015_01_21\oss扁平图标库2015_01_21更新-04.png">
            <a:extLst>
              <a:ext uri="{FF2B5EF4-FFF2-40B4-BE49-F238E27FC236}">
                <a16:creationId xmlns:a16="http://schemas.microsoft.com/office/drawing/2014/main" id="{3DDE8E1D-07C1-4949-9F75-FB23E0CD64A9}"/>
              </a:ext>
            </a:extLst>
          </p:cNvPr>
          <p:cNvPicPr>
            <a:picLocks noChangeArrowheads="1"/>
          </p:cNvPicPr>
          <p:nvPr/>
        </p:nvPicPr>
        <p:blipFill>
          <a:blip r:embed="rId3" cstate="print"/>
          <a:stretch>
            <a:fillRect/>
          </a:stretch>
        </p:blipFill>
        <p:spPr bwMode="gray">
          <a:xfrm>
            <a:off x="8581674" y="5270460"/>
            <a:ext cx="528117" cy="399259"/>
          </a:xfrm>
          <a:prstGeom prst="rect">
            <a:avLst/>
          </a:prstGeom>
          <a:noFill/>
        </p:spPr>
      </p:pic>
      <p:cxnSp>
        <p:nvCxnSpPr>
          <p:cNvPr id="57" name="Connector: Elbow 56">
            <a:extLst>
              <a:ext uri="{FF2B5EF4-FFF2-40B4-BE49-F238E27FC236}">
                <a16:creationId xmlns:a16="http://schemas.microsoft.com/office/drawing/2014/main" id="{AE119945-A44F-401A-9733-DB116A1211B8}"/>
              </a:ext>
            </a:extLst>
          </p:cNvPr>
          <p:cNvCxnSpPr>
            <a:cxnSpLocks/>
            <a:stCxn id="53" idx="2"/>
            <a:endCxn id="56" idx="0"/>
          </p:cNvCxnSpPr>
          <p:nvPr/>
        </p:nvCxnSpPr>
        <p:spPr bwMode="gray">
          <a:xfrm rot="16200000" flipH="1">
            <a:off x="8045567" y="4470293"/>
            <a:ext cx="659999" cy="94033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58" name="Connector: Elbow 57">
            <a:extLst>
              <a:ext uri="{FF2B5EF4-FFF2-40B4-BE49-F238E27FC236}">
                <a16:creationId xmlns:a16="http://schemas.microsoft.com/office/drawing/2014/main" id="{EB780386-E3B1-4E7D-84B4-D84CE9C5689A}"/>
              </a:ext>
            </a:extLst>
          </p:cNvPr>
          <p:cNvCxnSpPr>
            <a:cxnSpLocks/>
            <a:stCxn id="55" idx="2"/>
            <a:endCxn id="56" idx="0"/>
          </p:cNvCxnSpPr>
          <p:nvPr/>
        </p:nvCxnSpPr>
        <p:spPr bwMode="gray">
          <a:xfrm rot="5400000">
            <a:off x="8987292" y="4471682"/>
            <a:ext cx="657220" cy="940337"/>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pic>
        <p:nvPicPr>
          <p:cNvPr id="59" name="图片 38" descr="PC.png">
            <a:extLst>
              <a:ext uri="{FF2B5EF4-FFF2-40B4-BE49-F238E27FC236}">
                <a16:creationId xmlns:a16="http://schemas.microsoft.com/office/drawing/2014/main" id="{E45EA762-D2AA-45C2-8B3D-E47BE15C63B9}"/>
              </a:ext>
            </a:extLst>
          </p:cNvPr>
          <p:cNvPicPr>
            <a:picLocks noChangeAspect="1"/>
          </p:cNvPicPr>
          <p:nvPr/>
        </p:nvPicPr>
        <p:blipFill>
          <a:blip r:embed="rId5" cstate="print"/>
          <a:stretch>
            <a:fillRect/>
          </a:stretch>
        </p:blipFill>
        <p:spPr bwMode="gray">
          <a:xfrm>
            <a:off x="8575734" y="5949801"/>
            <a:ext cx="540000" cy="382353"/>
          </a:xfrm>
          <a:prstGeom prst="rect">
            <a:avLst/>
          </a:prstGeom>
        </p:spPr>
      </p:pic>
      <p:cxnSp>
        <p:nvCxnSpPr>
          <p:cNvPr id="60" name="直接连接符 12">
            <a:extLst>
              <a:ext uri="{FF2B5EF4-FFF2-40B4-BE49-F238E27FC236}">
                <a16:creationId xmlns:a16="http://schemas.microsoft.com/office/drawing/2014/main" id="{01ADA9A5-5C02-47DB-8161-6A580F10648C}"/>
              </a:ext>
            </a:extLst>
          </p:cNvPr>
          <p:cNvCxnSpPr>
            <a:cxnSpLocks/>
            <a:stCxn id="59" idx="0"/>
            <a:endCxn id="56" idx="2"/>
          </p:cNvCxnSpPr>
          <p:nvPr/>
        </p:nvCxnSpPr>
        <p:spPr bwMode="gray">
          <a:xfrm flipH="1" flipV="1">
            <a:off x="8845733" y="5669719"/>
            <a:ext cx="1" cy="28008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3" name="Straight Arrow Connector 62">
            <a:extLst>
              <a:ext uri="{FF2B5EF4-FFF2-40B4-BE49-F238E27FC236}">
                <a16:creationId xmlns:a16="http://schemas.microsoft.com/office/drawing/2014/main" id="{8CCA1C34-9EB6-44E0-B204-211C82B4E68F}"/>
              </a:ext>
            </a:extLst>
          </p:cNvPr>
          <p:cNvCxnSpPr>
            <a:cxnSpLocks/>
          </p:cNvCxnSpPr>
          <p:nvPr/>
        </p:nvCxnSpPr>
        <p:spPr bwMode="gray">
          <a:xfrm flipH="1">
            <a:off x="7942698" y="5018674"/>
            <a:ext cx="819216"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522EE393-4A09-46A1-8C56-83ACB9746E67}"/>
              </a:ext>
            </a:extLst>
          </p:cNvPr>
          <p:cNvCxnSpPr>
            <a:cxnSpLocks/>
          </p:cNvCxnSpPr>
          <p:nvPr/>
        </p:nvCxnSpPr>
        <p:spPr bwMode="gray">
          <a:xfrm flipH="1">
            <a:off x="8914314" y="5018674"/>
            <a:ext cx="819216" cy="0"/>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2A930671-006B-443F-8457-30E3569FEC92}"/>
              </a:ext>
            </a:extLst>
          </p:cNvPr>
          <p:cNvSpPr txBox="1"/>
          <p:nvPr/>
        </p:nvSpPr>
        <p:spPr bwMode="gray">
          <a:xfrm>
            <a:off x="8072669" y="3223813"/>
            <a:ext cx="1544371" cy="276999"/>
          </a:xfrm>
          <a:prstGeom prst="rect">
            <a:avLst/>
          </a:prstGeom>
          <a:noFill/>
        </p:spPr>
        <p:txBody>
          <a:bodyPr wrap="square" rtlCol="0">
            <a:spAutoFit/>
          </a:bodyPr>
          <a:lstStyle/>
          <a:p>
            <a:pPr algn="ctr" defTabSz="914034"/>
            <a:r>
              <a:rPr lang="en-US" sz="1200" dirty="0"/>
              <a:t>Multicast source </a:t>
            </a:r>
            <a:r>
              <a:rPr lang="en-US" sz="1100" b="1" dirty="0">
                <a:solidFill>
                  <a:srgbClr val="EC7061"/>
                </a:solidFill>
              </a:rPr>
              <a:t>S1</a:t>
            </a:r>
          </a:p>
        </p:txBody>
      </p:sp>
      <p:sp>
        <p:nvSpPr>
          <p:cNvPr id="68" name="TextBox 67">
            <a:extLst>
              <a:ext uri="{FF2B5EF4-FFF2-40B4-BE49-F238E27FC236}">
                <a16:creationId xmlns:a16="http://schemas.microsoft.com/office/drawing/2014/main" id="{0FC86095-E5DA-48DC-A38D-77BEBFB42249}"/>
              </a:ext>
            </a:extLst>
          </p:cNvPr>
          <p:cNvSpPr txBox="1"/>
          <p:nvPr/>
        </p:nvSpPr>
        <p:spPr bwMode="gray">
          <a:xfrm>
            <a:off x="6775938" y="5901925"/>
            <a:ext cx="1874638" cy="461665"/>
          </a:xfrm>
          <a:prstGeom prst="rect">
            <a:avLst/>
          </a:prstGeom>
          <a:noFill/>
        </p:spPr>
        <p:txBody>
          <a:bodyPr wrap="square" rtlCol="0">
            <a:spAutoFit/>
          </a:bodyPr>
          <a:lstStyle/>
          <a:p>
            <a:pPr algn="ctr"/>
            <a:r>
              <a:rPr lang="en-US" sz="1200" dirty="0"/>
              <a:t>The multicast group member joins group G1.</a:t>
            </a:r>
          </a:p>
        </p:txBody>
      </p:sp>
      <p:sp>
        <p:nvSpPr>
          <p:cNvPr id="71" name="Oval 70">
            <a:extLst>
              <a:ext uri="{FF2B5EF4-FFF2-40B4-BE49-F238E27FC236}">
                <a16:creationId xmlns:a16="http://schemas.microsoft.com/office/drawing/2014/main" id="{7BB81988-5790-4847-951B-1888A00E40A4}"/>
              </a:ext>
            </a:extLst>
          </p:cNvPr>
          <p:cNvSpPr>
            <a:spLocks noChangeAspect="1"/>
          </p:cNvSpPr>
          <p:nvPr/>
        </p:nvSpPr>
        <p:spPr bwMode="gray">
          <a:xfrm>
            <a:off x="7825768" y="45252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2" name="Oval 71">
            <a:extLst>
              <a:ext uri="{FF2B5EF4-FFF2-40B4-BE49-F238E27FC236}">
                <a16:creationId xmlns:a16="http://schemas.microsoft.com/office/drawing/2014/main" id="{FC535CBE-2B77-4677-9546-460A86257A93}"/>
              </a:ext>
            </a:extLst>
          </p:cNvPr>
          <p:cNvSpPr>
            <a:spLocks noChangeAspect="1"/>
          </p:cNvSpPr>
          <p:nvPr/>
        </p:nvSpPr>
        <p:spPr bwMode="gray">
          <a:xfrm>
            <a:off x="9710629" y="45252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73" name="Straight Arrow Connector 72">
            <a:extLst>
              <a:ext uri="{FF2B5EF4-FFF2-40B4-BE49-F238E27FC236}">
                <a16:creationId xmlns:a16="http://schemas.microsoft.com/office/drawing/2014/main" id="{1401C9E8-6965-4BE4-AA59-91B049D1A710}"/>
              </a:ext>
            </a:extLst>
          </p:cNvPr>
          <p:cNvCxnSpPr>
            <a:cxnSpLocks/>
          </p:cNvCxnSpPr>
          <p:nvPr/>
        </p:nvCxnSpPr>
        <p:spPr bwMode="gray">
          <a:xfrm flipV="1">
            <a:off x="7839092" y="4662242"/>
            <a:ext cx="0" cy="356432"/>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E31E8129-73A1-452B-A453-E23777E29A63}"/>
              </a:ext>
            </a:extLst>
          </p:cNvPr>
          <p:cNvCxnSpPr>
            <a:cxnSpLocks/>
          </p:cNvCxnSpPr>
          <p:nvPr/>
        </p:nvCxnSpPr>
        <p:spPr bwMode="gray">
          <a:xfrm flipV="1">
            <a:off x="9858392" y="4662242"/>
            <a:ext cx="0" cy="356432"/>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DAFC7DB4-78E6-44D6-A225-F869E8AD2CC1}"/>
              </a:ext>
            </a:extLst>
          </p:cNvPr>
          <p:cNvSpPr>
            <a:spLocks noChangeAspect="1"/>
          </p:cNvSpPr>
          <p:nvPr/>
        </p:nvSpPr>
        <p:spPr bwMode="gray">
          <a:xfrm>
            <a:off x="8768553" y="51908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8" name="Oval 77">
            <a:extLst>
              <a:ext uri="{FF2B5EF4-FFF2-40B4-BE49-F238E27FC236}">
                <a16:creationId xmlns:a16="http://schemas.microsoft.com/office/drawing/2014/main" id="{09F6FF1A-2AC4-46D3-A3DB-99E603D7532B}"/>
              </a:ext>
            </a:extLst>
          </p:cNvPr>
          <p:cNvSpPr>
            <a:spLocks noChangeAspect="1"/>
          </p:cNvSpPr>
          <p:nvPr/>
        </p:nvSpPr>
        <p:spPr bwMode="gray">
          <a:xfrm>
            <a:off x="10078067" y="610070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9" name="TextBox 78">
            <a:extLst>
              <a:ext uri="{FF2B5EF4-FFF2-40B4-BE49-F238E27FC236}">
                <a16:creationId xmlns:a16="http://schemas.microsoft.com/office/drawing/2014/main" id="{2153ABE6-43F7-4BD2-9230-A533490466C2}"/>
              </a:ext>
            </a:extLst>
          </p:cNvPr>
          <p:cNvSpPr txBox="1"/>
          <p:nvPr/>
        </p:nvSpPr>
        <p:spPr bwMode="gray">
          <a:xfrm>
            <a:off x="10223041" y="6043688"/>
            <a:ext cx="1678056" cy="276999"/>
          </a:xfrm>
          <a:prstGeom prst="rect">
            <a:avLst/>
          </a:prstGeom>
          <a:noFill/>
        </p:spPr>
        <p:txBody>
          <a:bodyPr wrap="square" rtlCol="0">
            <a:spAutoFit/>
          </a:bodyPr>
          <a:lstStyle/>
          <a:p>
            <a:r>
              <a:rPr lang="en-US" sz="1200" dirty="0"/>
              <a:t>Active PIM interface</a:t>
            </a:r>
          </a:p>
        </p:txBody>
      </p:sp>
      <p:sp>
        <p:nvSpPr>
          <p:cNvPr id="80" name="TextBox 120">
            <a:extLst>
              <a:ext uri="{FF2B5EF4-FFF2-40B4-BE49-F238E27FC236}">
                <a16:creationId xmlns:a16="http://schemas.microsoft.com/office/drawing/2014/main" id="{9F9B35B8-13BC-4210-AD9A-CB90DB6F33C6}"/>
              </a:ext>
            </a:extLst>
          </p:cNvPr>
          <p:cNvSpPr txBox="1"/>
          <p:nvPr/>
        </p:nvSpPr>
        <p:spPr bwMode="gray">
          <a:xfrm>
            <a:off x="6264681" y="4281698"/>
            <a:ext cx="1347875" cy="287715"/>
          </a:xfrm>
          <a:prstGeom prst="roundRect">
            <a:avLst>
              <a:gd name="adj" fmla="val 6721"/>
            </a:avLst>
          </a:prstGeom>
          <a:solidFill>
            <a:schemeClr val="accent2"/>
          </a:solidFill>
          <a:ln w="12700">
            <a:solidFill>
              <a:srgbClr val="EC7061"/>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Assert message</a:t>
            </a:r>
          </a:p>
        </p:txBody>
      </p:sp>
      <p:sp>
        <p:nvSpPr>
          <p:cNvPr id="81" name="TextBox 120">
            <a:extLst>
              <a:ext uri="{FF2B5EF4-FFF2-40B4-BE49-F238E27FC236}">
                <a16:creationId xmlns:a16="http://schemas.microsoft.com/office/drawing/2014/main" id="{F7F77F55-D1DC-41D0-A03F-A92A47A83F37}"/>
              </a:ext>
            </a:extLst>
          </p:cNvPr>
          <p:cNvSpPr txBox="1"/>
          <p:nvPr/>
        </p:nvSpPr>
        <p:spPr bwMode="gray">
          <a:xfrm>
            <a:off x="10078067" y="4281698"/>
            <a:ext cx="1348333" cy="287715"/>
          </a:xfrm>
          <a:prstGeom prst="roundRect">
            <a:avLst>
              <a:gd name="adj" fmla="val 6721"/>
            </a:avLst>
          </a:prstGeom>
          <a:solidFill>
            <a:schemeClr val="accent2"/>
          </a:solidFill>
          <a:ln w="12700">
            <a:solidFill>
              <a:srgbClr val="EC7061"/>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Assert message</a:t>
            </a:r>
          </a:p>
        </p:txBody>
      </p:sp>
      <p:graphicFrame>
        <p:nvGraphicFramePr>
          <p:cNvPr id="83" name="Table 38">
            <a:extLst>
              <a:ext uri="{FF2B5EF4-FFF2-40B4-BE49-F238E27FC236}">
                <a16:creationId xmlns:a16="http://schemas.microsoft.com/office/drawing/2014/main" id="{15CA6DCF-7892-41C7-B5A4-93514F85C454}"/>
              </a:ext>
            </a:extLst>
          </p:cNvPr>
          <p:cNvGraphicFramePr>
            <a:graphicFrameLocks noGrp="1"/>
          </p:cNvGraphicFramePr>
          <p:nvPr>
            <p:extLst>
              <p:ext uri="{D42A27DB-BD31-4B8C-83A1-F6EECF244321}">
                <p14:modId xmlns:p14="http://schemas.microsoft.com/office/powerpoint/2010/main" val="712486300"/>
              </p:ext>
            </p:extLst>
          </p:nvPr>
        </p:nvGraphicFramePr>
        <p:xfrm>
          <a:off x="6147719" y="3503707"/>
          <a:ext cx="1959245" cy="479280"/>
        </p:xfrm>
        <a:graphic>
          <a:graphicData uri="http://schemas.openxmlformats.org/drawingml/2006/table">
            <a:tbl>
              <a:tblPr firstRow="1" bandRow="1">
                <a:tableStyleId>{72833802-FEF1-4C79-8D5D-14CF1EAF98D9}</a:tableStyleId>
              </a:tblPr>
              <a:tblGrid>
                <a:gridCol w="522712">
                  <a:extLst>
                    <a:ext uri="{9D8B030D-6E8A-4147-A177-3AD203B41FA5}">
                      <a16:colId xmlns:a16="http://schemas.microsoft.com/office/drawing/2014/main" val="2036062193"/>
                    </a:ext>
                  </a:extLst>
                </a:gridCol>
                <a:gridCol w="926123">
                  <a:extLst>
                    <a:ext uri="{9D8B030D-6E8A-4147-A177-3AD203B41FA5}">
                      <a16:colId xmlns:a16="http://schemas.microsoft.com/office/drawing/2014/main" val="3317129549"/>
                    </a:ext>
                  </a:extLst>
                </a:gridCol>
                <a:gridCol w="510410">
                  <a:extLst>
                    <a:ext uri="{9D8B030D-6E8A-4147-A177-3AD203B41FA5}">
                      <a16:colId xmlns:a16="http://schemas.microsoft.com/office/drawing/2014/main" val="1892022959"/>
                    </a:ext>
                  </a:extLst>
                </a:gridCol>
              </a:tblGrid>
              <a:tr h="184961">
                <a:tc>
                  <a:txBody>
                    <a:bodyPr/>
                    <a:lstStyle/>
                    <a:p>
                      <a:pPr algn="ctr"/>
                      <a:r>
                        <a:rPr lang="en-US" sz="1100" dirty="0"/>
                        <a:t>Route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Preference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Cost</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84961">
                <a:tc>
                  <a:txBody>
                    <a:bodyPr/>
                    <a:lstStyle/>
                    <a:p>
                      <a:pPr algn="ctr"/>
                      <a:r>
                        <a:rPr lang="en-US" sz="1100" b="1">
                          <a:solidFill>
                            <a:srgbClr val="EC7061"/>
                          </a:solidFill>
                        </a:rPr>
                        <a:t>S1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20</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b="1" dirty="0">
                          <a:solidFill>
                            <a:srgbClr val="EC7061"/>
                          </a:solidFill>
                        </a:rPr>
                        <a:t>3</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graphicFrame>
        <p:nvGraphicFramePr>
          <p:cNvPr id="85" name="Table 38">
            <a:extLst>
              <a:ext uri="{FF2B5EF4-FFF2-40B4-BE49-F238E27FC236}">
                <a16:creationId xmlns:a16="http://schemas.microsoft.com/office/drawing/2014/main" id="{ABE7212B-B69E-4303-BC1F-0203897D064C}"/>
              </a:ext>
            </a:extLst>
          </p:cNvPr>
          <p:cNvGraphicFramePr>
            <a:graphicFrameLocks noGrp="1"/>
          </p:cNvGraphicFramePr>
          <p:nvPr>
            <p:extLst>
              <p:ext uri="{D42A27DB-BD31-4B8C-83A1-F6EECF244321}">
                <p14:modId xmlns:p14="http://schemas.microsoft.com/office/powerpoint/2010/main" val="1490778151"/>
              </p:ext>
            </p:extLst>
          </p:nvPr>
        </p:nvGraphicFramePr>
        <p:xfrm>
          <a:off x="9588562" y="3510501"/>
          <a:ext cx="1959245" cy="479280"/>
        </p:xfrm>
        <a:graphic>
          <a:graphicData uri="http://schemas.openxmlformats.org/drawingml/2006/table">
            <a:tbl>
              <a:tblPr firstRow="1" bandRow="1">
                <a:tableStyleId>{72833802-FEF1-4C79-8D5D-14CF1EAF98D9}</a:tableStyleId>
              </a:tblPr>
              <a:tblGrid>
                <a:gridCol w="563623">
                  <a:extLst>
                    <a:ext uri="{9D8B030D-6E8A-4147-A177-3AD203B41FA5}">
                      <a16:colId xmlns:a16="http://schemas.microsoft.com/office/drawing/2014/main" val="2036062193"/>
                    </a:ext>
                  </a:extLst>
                </a:gridCol>
                <a:gridCol w="902677">
                  <a:extLst>
                    <a:ext uri="{9D8B030D-6E8A-4147-A177-3AD203B41FA5}">
                      <a16:colId xmlns:a16="http://schemas.microsoft.com/office/drawing/2014/main" val="3317129549"/>
                    </a:ext>
                  </a:extLst>
                </a:gridCol>
                <a:gridCol w="492945">
                  <a:extLst>
                    <a:ext uri="{9D8B030D-6E8A-4147-A177-3AD203B41FA5}">
                      <a16:colId xmlns:a16="http://schemas.microsoft.com/office/drawing/2014/main" val="1892022959"/>
                    </a:ext>
                  </a:extLst>
                </a:gridCol>
              </a:tblGrid>
              <a:tr h="0">
                <a:tc>
                  <a:txBody>
                    <a:bodyPr/>
                    <a:lstStyle/>
                    <a:p>
                      <a:pPr algn="ctr"/>
                      <a:r>
                        <a:rPr lang="en-US" sz="1100" dirty="0"/>
                        <a:t>Route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Preference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Cost</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0">
                <a:tc>
                  <a:txBody>
                    <a:bodyPr/>
                    <a:lstStyle/>
                    <a:p>
                      <a:pPr algn="ctr"/>
                      <a:r>
                        <a:rPr lang="en-US" sz="1100" b="1">
                          <a:solidFill>
                            <a:srgbClr val="EC7061"/>
                          </a:solidFill>
                        </a:rPr>
                        <a:t>S1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20</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4</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88" name="Trapezoid 87">
            <a:extLst>
              <a:ext uri="{FF2B5EF4-FFF2-40B4-BE49-F238E27FC236}">
                <a16:creationId xmlns:a16="http://schemas.microsoft.com/office/drawing/2014/main" id="{288A498F-EF1F-4F08-989E-AE2930259888}"/>
              </a:ext>
            </a:extLst>
          </p:cNvPr>
          <p:cNvSpPr/>
          <p:nvPr/>
        </p:nvSpPr>
        <p:spPr bwMode="gray">
          <a:xfrm flipV="1">
            <a:off x="6143656" y="3989781"/>
            <a:ext cx="1959245" cy="286943"/>
          </a:xfrm>
          <a:custGeom>
            <a:avLst/>
            <a:gdLst>
              <a:gd name="connsiteX0" fmla="*/ 0 w 1959245"/>
              <a:gd name="connsiteY0" fmla="*/ 286943 h 286943"/>
              <a:gd name="connsiteX1" fmla="*/ 490675 w 1959245"/>
              <a:gd name="connsiteY1" fmla="*/ 0 h 286943"/>
              <a:gd name="connsiteX2" fmla="*/ 1468570 w 1959245"/>
              <a:gd name="connsiteY2" fmla="*/ 0 h 286943"/>
              <a:gd name="connsiteX3" fmla="*/ 1959245 w 1959245"/>
              <a:gd name="connsiteY3" fmla="*/ 286943 h 286943"/>
              <a:gd name="connsiteX4" fmla="*/ 0 w 1959245"/>
              <a:gd name="connsiteY4" fmla="*/ 286943 h 286943"/>
              <a:gd name="connsiteX0" fmla="*/ 0 w 1959245"/>
              <a:gd name="connsiteY0" fmla="*/ 286943 h 286943"/>
              <a:gd name="connsiteX1" fmla="*/ 131900 w 1959245"/>
              <a:gd name="connsiteY1" fmla="*/ 0 h 286943"/>
              <a:gd name="connsiteX2" fmla="*/ 1468570 w 1959245"/>
              <a:gd name="connsiteY2" fmla="*/ 0 h 286943"/>
              <a:gd name="connsiteX3" fmla="*/ 1959245 w 1959245"/>
              <a:gd name="connsiteY3" fmla="*/ 286943 h 286943"/>
              <a:gd name="connsiteX4" fmla="*/ 0 w 1959245"/>
              <a:gd name="connsiteY4" fmla="*/ 286943 h 286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9245" h="286943">
                <a:moveTo>
                  <a:pt x="0" y="286943"/>
                </a:moveTo>
                <a:lnTo>
                  <a:pt x="131900" y="0"/>
                </a:lnTo>
                <a:lnTo>
                  <a:pt x="1468570" y="0"/>
                </a:lnTo>
                <a:lnTo>
                  <a:pt x="1959245" y="286943"/>
                </a:lnTo>
                <a:lnTo>
                  <a:pt x="0" y="286943"/>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rapezoid 88">
            <a:extLst>
              <a:ext uri="{FF2B5EF4-FFF2-40B4-BE49-F238E27FC236}">
                <a16:creationId xmlns:a16="http://schemas.microsoft.com/office/drawing/2014/main" id="{9D807ADB-CA73-4C3B-9742-2C5EF2DCA58C}"/>
              </a:ext>
            </a:extLst>
          </p:cNvPr>
          <p:cNvSpPr/>
          <p:nvPr/>
        </p:nvSpPr>
        <p:spPr bwMode="gray">
          <a:xfrm flipV="1">
            <a:off x="9584499" y="3996295"/>
            <a:ext cx="1959245" cy="278783"/>
          </a:xfrm>
          <a:custGeom>
            <a:avLst/>
            <a:gdLst>
              <a:gd name="connsiteX0" fmla="*/ 0 w 1959245"/>
              <a:gd name="connsiteY0" fmla="*/ 278783 h 278783"/>
              <a:gd name="connsiteX1" fmla="*/ 503371 w 1959245"/>
              <a:gd name="connsiteY1" fmla="*/ 0 h 278783"/>
              <a:gd name="connsiteX2" fmla="*/ 1455874 w 1959245"/>
              <a:gd name="connsiteY2" fmla="*/ 0 h 278783"/>
              <a:gd name="connsiteX3" fmla="*/ 1959245 w 1959245"/>
              <a:gd name="connsiteY3" fmla="*/ 278783 h 278783"/>
              <a:gd name="connsiteX4" fmla="*/ 0 w 1959245"/>
              <a:gd name="connsiteY4" fmla="*/ 278783 h 278783"/>
              <a:gd name="connsiteX0" fmla="*/ 0 w 1959245"/>
              <a:gd name="connsiteY0" fmla="*/ 278783 h 278783"/>
              <a:gd name="connsiteX1" fmla="*/ 503371 w 1959245"/>
              <a:gd name="connsiteY1" fmla="*/ 0 h 278783"/>
              <a:gd name="connsiteX2" fmla="*/ 1840049 w 1959245"/>
              <a:gd name="connsiteY2" fmla="*/ 3175 h 278783"/>
              <a:gd name="connsiteX3" fmla="*/ 1959245 w 1959245"/>
              <a:gd name="connsiteY3" fmla="*/ 278783 h 278783"/>
              <a:gd name="connsiteX4" fmla="*/ 0 w 1959245"/>
              <a:gd name="connsiteY4" fmla="*/ 278783 h 278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9245" h="278783">
                <a:moveTo>
                  <a:pt x="0" y="278783"/>
                </a:moveTo>
                <a:lnTo>
                  <a:pt x="503371" y="0"/>
                </a:lnTo>
                <a:lnTo>
                  <a:pt x="1840049" y="3175"/>
                </a:lnTo>
                <a:lnTo>
                  <a:pt x="1959245" y="278783"/>
                </a:lnTo>
                <a:lnTo>
                  <a:pt x="0" y="278783"/>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ular Callout 75">
            <a:extLst>
              <a:ext uri="{FF2B5EF4-FFF2-40B4-BE49-F238E27FC236}">
                <a16:creationId xmlns:a16="http://schemas.microsoft.com/office/drawing/2014/main" id="{BBD8B4C3-8F4A-46A1-A8E3-58CF04466CAC}"/>
              </a:ext>
            </a:extLst>
          </p:cNvPr>
          <p:cNvSpPr/>
          <p:nvPr/>
        </p:nvSpPr>
        <p:spPr bwMode="gray">
          <a:xfrm>
            <a:off x="6919637" y="4691248"/>
            <a:ext cx="713703" cy="422409"/>
          </a:xfrm>
          <a:prstGeom prst="wedgeRectCallout">
            <a:avLst>
              <a:gd name="adj1" fmla="val 70529"/>
              <a:gd name="adj2" fmla="val -527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a:solidFill>
                  <a:schemeClr val="tx1"/>
                </a:solidFill>
                <a:latin typeface="Huawei Sans" panose="020C0503030203020204" pitchFamily="34" charset="0"/>
                <a:ea typeface="方正兰亭黑简体" panose="02000000000000000000" pitchFamily="2" charset="-122"/>
              </a:rPr>
              <a:t>Assert Winner</a:t>
            </a:r>
          </a:p>
        </p:txBody>
      </p:sp>
      <p:cxnSp>
        <p:nvCxnSpPr>
          <p:cNvPr id="92" name="Straight Arrow Connector 91">
            <a:extLst>
              <a:ext uri="{FF2B5EF4-FFF2-40B4-BE49-F238E27FC236}">
                <a16:creationId xmlns:a16="http://schemas.microsoft.com/office/drawing/2014/main" id="{621B49D8-1963-4110-90A2-4CEF1D432406}"/>
              </a:ext>
            </a:extLst>
          </p:cNvPr>
          <p:cNvCxnSpPr>
            <a:cxnSpLocks/>
          </p:cNvCxnSpPr>
          <p:nvPr/>
        </p:nvCxnSpPr>
        <p:spPr bwMode="gray">
          <a:xfrm flipH="1">
            <a:off x="8034537" y="4869526"/>
            <a:ext cx="81119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8197C5CD-E554-4323-AC78-10835CF419EB}"/>
              </a:ext>
            </a:extLst>
          </p:cNvPr>
          <p:cNvCxnSpPr>
            <a:cxnSpLocks/>
          </p:cNvCxnSpPr>
          <p:nvPr/>
        </p:nvCxnSpPr>
        <p:spPr bwMode="gray">
          <a:xfrm flipV="1">
            <a:off x="7989401" y="4644332"/>
            <a:ext cx="0" cy="22734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9BB0EDB7-4D71-438F-9B17-BE388A5403D1}"/>
              </a:ext>
            </a:extLst>
          </p:cNvPr>
          <p:cNvCxnSpPr>
            <a:cxnSpLocks/>
          </p:cNvCxnSpPr>
          <p:nvPr/>
        </p:nvCxnSpPr>
        <p:spPr bwMode="gray">
          <a:xfrm flipV="1">
            <a:off x="8768553" y="5700811"/>
            <a:ext cx="0" cy="22734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121DA3A6-21D9-4785-9158-14F5FE262F92}"/>
              </a:ext>
            </a:extLst>
          </p:cNvPr>
          <p:cNvCxnSpPr>
            <a:cxnSpLocks/>
          </p:cNvCxnSpPr>
          <p:nvPr/>
        </p:nvCxnSpPr>
        <p:spPr bwMode="gray">
          <a:xfrm flipV="1">
            <a:off x="8132839" y="3764366"/>
            <a:ext cx="426720" cy="42894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8" name="Rectangular Callout 75">
            <a:extLst>
              <a:ext uri="{FF2B5EF4-FFF2-40B4-BE49-F238E27FC236}">
                <a16:creationId xmlns:a16="http://schemas.microsoft.com/office/drawing/2014/main" id="{D36C882B-424C-44FF-B20F-A8C9A1A47750}"/>
              </a:ext>
            </a:extLst>
          </p:cNvPr>
          <p:cNvSpPr/>
          <p:nvPr/>
        </p:nvSpPr>
        <p:spPr bwMode="gray">
          <a:xfrm>
            <a:off x="8179374" y="4312592"/>
            <a:ext cx="1337617" cy="442035"/>
          </a:xfrm>
          <a:prstGeom prst="wedgeRectCallout">
            <a:avLst>
              <a:gd name="adj1" fmla="val -20223"/>
              <a:gd name="adj2" fmla="val 691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assert winner forwards traffic.</a:t>
            </a:r>
          </a:p>
        </p:txBody>
      </p:sp>
      <p:cxnSp>
        <p:nvCxnSpPr>
          <p:cNvPr id="99" name="Straight Arrow Connector 98">
            <a:extLst>
              <a:ext uri="{FF2B5EF4-FFF2-40B4-BE49-F238E27FC236}">
                <a16:creationId xmlns:a16="http://schemas.microsoft.com/office/drawing/2014/main" id="{61A9630D-712C-4F21-BE84-FD5A2A935E77}"/>
              </a:ext>
            </a:extLst>
          </p:cNvPr>
          <p:cNvCxnSpPr>
            <a:cxnSpLocks/>
          </p:cNvCxnSpPr>
          <p:nvPr/>
        </p:nvCxnSpPr>
        <p:spPr bwMode="gray">
          <a:xfrm flipH="1">
            <a:off x="4001506" y="5907674"/>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A5A708E1-83AE-4493-8236-1C39B118CBED}"/>
              </a:ext>
            </a:extLst>
          </p:cNvPr>
          <p:cNvSpPr txBox="1"/>
          <p:nvPr/>
        </p:nvSpPr>
        <p:spPr bwMode="gray">
          <a:xfrm>
            <a:off x="4503661" y="5769175"/>
            <a:ext cx="1444169" cy="276999"/>
          </a:xfrm>
          <a:prstGeom prst="rect">
            <a:avLst/>
          </a:prstGeom>
          <a:noFill/>
        </p:spPr>
        <p:txBody>
          <a:bodyPr wrap="square" rtlCol="0">
            <a:spAutoFit/>
          </a:bodyPr>
          <a:lstStyle/>
          <a:p>
            <a:pPr algn="ctr"/>
            <a:r>
              <a:rPr lang="en-US" sz="1200" dirty="0"/>
              <a:t>Multicast traffic</a:t>
            </a:r>
          </a:p>
        </p:txBody>
      </p:sp>
      <p:cxnSp>
        <p:nvCxnSpPr>
          <p:cNvPr id="101" name="Straight Arrow Connector 100">
            <a:extLst>
              <a:ext uri="{FF2B5EF4-FFF2-40B4-BE49-F238E27FC236}">
                <a16:creationId xmlns:a16="http://schemas.microsoft.com/office/drawing/2014/main" id="{DDBBB2E8-8579-4C4E-BCAA-8872D84E5025}"/>
              </a:ext>
            </a:extLst>
          </p:cNvPr>
          <p:cNvCxnSpPr>
            <a:cxnSpLocks/>
          </p:cNvCxnSpPr>
          <p:nvPr/>
        </p:nvCxnSpPr>
        <p:spPr bwMode="gray">
          <a:xfrm flipH="1">
            <a:off x="10084089" y="5897139"/>
            <a:ext cx="558652"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1EDC5532-E94C-4798-9F08-679A854A35F3}"/>
              </a:ext>
            </a:extLst>
          </p:cNvPr>
          <p:cNvSpPr txBox="1"/>
          <p:nvPr/>
        </p:nvSpPr>
        <p:spPr bwMode="gray">
          <a:xfrm>
            <a:off x="10633136" y="5756183"/>
            <a:ext cx="1320073" cy="276999"/>
          </a:xfrm>
          <a:prstGeom prst="rect">
            <a:avLst/>
          </a:prstGeom>
          <a:noFill/>
        </p:spPr>
        <p:txBody>
          <a:bodyPr wrap="square" rtlCol="0">
            <a:spAutoFit/>
          </a:bodyPr>
          <a:lstStyle/>
          <a:p>
            <a:r>
              <a:rPr lang="en-US" sz="1200" dirty="0"/>
              <a:t>Assert message</a:t>
            </a:r>
          </a:p>
        </p:txBody>
      </p:sp>
      <p:grpSp>
        <p:nvGrpSpPr>
          <p:cNvPr id="69" name="Group 68">
            <a:extLst>
              <a:ext uri="{FF2B5EF4-FFF2-40B4-BE49-F238E27FC236}">
                <a16:creationId xmlns:a16="http://schemas.microsoft.com/office/drawing/2014/main" id="{26BA5FCE-A154-4A1E-B066-487ECCBE5825}"/>
              </a:ext>
            </a:extLst>
          </p:cNvPr>
          <p:cNvGrpSpPr/>
          <p:nvPr/>
        </p:nvGrpSpPr>
        <p:grpSpPr bwMode="gray">
          <a:xfrm>
            <a:off x="7428147" y="71577"/>
            <a:ext cx="4680000" cy="213120"/>
            <a:chOff x="7788188" y="106136"/>
            <a:chExt cx="4472949" cy="213120"/>
          </a:xfrm>
        </p:grpSpPr>
        <p:sp>
          <p:nvSpPr>
            <p:cNvPr id="70" name="五边形 24">
              <a:extLst>
                <a:ext uri="{FF2B5EF4-FFF2-40B4-BE49-F238E27FC236}">
                  <a16:creationId xmlns:a16="http://schemas.microsoft.com/office/drawing/2014/main" id="{69E1AE5C-38A2-43B8-B555-EC8ABA80AF61}"/>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75" name="燕尾形 25">
              <a:extLst>
                <a:ext uri="{FF2B5EF4-FFF2-40B4-BE49-F238E27FC236}">
                  <a16:creationId xmlns:a16="http://schemas.microsoft.com/office/drawing/2014/main" id="{9B50A374-8379-42FA-A53A-9751A06A01C1}"/>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Maintenance</a:t>
              </a:r>
            </a:p>
          </p:txBody>
        </p:sp>
        <p:sp>
          <p:nvSpPr>
            <p:cNvPr id="76" name="燕尾形 25">
              <a:extLst>
                <a:ext uri="{FF2B5EF4-FFF2-40B4-BE49-F238E27FC236}">
                  <a16:creationId xmlns:a16="http://schemas.microsoft.com/office/drawing/2014/main" id="{C9DDCB8E-ED04-4ED5-B7A8-5D7D187CDA2A}"/>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cxnSp>
        <p:nvCxnSpPr>
          <p:cNvPr id="86" name="Straight Arrow Connector 85">
            <a:extLst>
              <a:ext uri="{FF2B5EF4-FFF2-40B4-BE49-F238E27FC236}">
                <a16:creationId xmlns:a16="http://schemas.microsoft.com/office/drawing/2014/main" id="{955450D3-1D3D-4F31-B4F6-9D3AE71F240E}"/>
              </a:ext>
            </a:extLst>
          </p:cNvPr>
          <p:cNvCxnSpPr>
            <a:cxnSpLocks/>
          </p:cNvCxnSpPr>
          <p:nvPr/>
        </p:nvCxnSpPr>
        <p:spPr bwMode="gray">
          <a:xfrm flipH="1">
            <a:off x="10077545" y="5658393"/>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7DA1ED40-C59D-440D-AF7D-9806A5578938}"/>
              </a:ext>
            </a:extLst>
          </p:cNvPr>
          <p:cNvSpPr txBox="1"/>
          <p:nvPr/>
        </p:nvSpPr>
        <p:spPr bwMode="gray">
          <a:xfrm>
            <a:off x="10626592" y="5517437"/>
            <a:ext cx="1320073" cy="276999"/>
          </a:xfrm>
          <a:prstGeom prst="rect">
            <a:avLst/>
          </a:prstGeom>
          <a:noFill/>
        </p:spPr>
        <p:txBody>
          <a:bodyPr wrap="square" rtlCol="0">
            <a:spAutoFit/>
          </a:bodyPr>
          <a:lstStyle/>
          <a:p>
            <a:r>
              <a:rPr lang="en-US" sz="1200" dirty="0"/>
              <a:t>Multicast traffic</a:t>
            </a:r>
          </a:p>
        </p:txBody>
      </p:sp>
    </p:spTree>
    <p:extLst>
      <p:ext uri="{BB962C8B-B14F-4D97-AF65-F5344CB8AC3E}">
        <p14:creationId xmlns:p14="http://schemas.microsoft.com/office/powerpoint/2010/main" val="1231057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3EC6F7-F0D5-4A9B-A85C-E1827720989A}"/>
              </a:ext>
            </a:extLst>
          </p:cNvPr>
          <p:cNvSpPr>
            <a:spLocks noGrp="1"/>
          </p:cNvSpPr>
          <p:nvPr>
            <p:ph type="body" sz="quarter" idx="10"/>
          </p:nvPr>
        </p:nvSpPr>
        <p:spPr bwMode="gray"/>
        <p:txBody>
          <a:bodyPr>
            <a:spAutoFit/>
          </a:bodyPr>
          <a:lstStyle/>
          <a:p>
            <a:r>
              <a:rPr lang="en-US" sz="1600" dirty="0"/>
              <a:t>For a multicast router that is not connected to any group member, the multicast network does not need to send multicast traffic to the multicast router. Through the prune mechanism, the multicast network can prune this type of path.</a:t>
            </a:r>
          </a:p>
          <a:p>
            <a:r>
              <a:rPr lang="en-US" sz="1600" dirty="0"/>
              <a:t>The prune mechanism is as follows:</a:t>
            </a:r>
          </a:p>
        </p:txBody>
      </p:sp>
      <p:sp>
        <p:nvSpPr>
          <p:cNvPr id="2" name="Title 1">
            <a:extLst>
              <a:ext uri="{FF2B5EF4-FFF2-40B4-BE49-F238E27FC236}">
                <a16:creationId xmlns:a16="http://schemas.microsoft.com/office/drawing/2014/main" id="{40F06E23-7D52-42C4-B275-198A12E546D7}"/>
              </a:ext>
            </a:extLst>
          </p:cNvPr>
          <p:cNvSpPr>
            <a:spLocks noGrp="1"/>
          </p:cNvSpPr>
          <p:nvPr>
            <p:ph type="title"/>
          </p:nvPr>
        </p:nvSpPr>
        <p:spPr bwMode="gray"/>
        <p:txBody>
          <a:bodyPr/>
          <a:lstStyle/>
          <a:p>
            <a:r>
              <a:rPr lang="en-US"/>
              <a:t>Prune Mechanism</a:t>
            </a:r>
          </a:p>
        </p:txBody>
      </p:sp>
      <p:sp>
        <p:nvSpPr>
          <p:cNvPr id="77" name="Oval 76">
            <a:extLst>
              <a:ext uri="{FF2B5EF4-FFF2-40B4-BE49-F238E27FC236}">
                <a16:creationId xmlns:a16="http://schemas.microsoft.com/office/drawing/2014/main" id="{A270A516-3EC6-4A46-AF4A-A89EF4A03A44}"/>
              </a:ext>
            </a:extLst>
          </p:cNvPr>
          <p:cNvSpPr>
            <a:spLocks noChangeAspect="1"/>
          </p:cNvSpPr>
          <p:nvPr/>
        </p:nvSpPr>
        <p:spPr bwMode="gray">
          <a:xfrm>
            <a:off x="9929335" y="574396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8" name="TextBox 77">
            <a:extLst>
              <a:ext uri="{FF2B5EF4-FFF2-40B4-BE49-F238E27FC236}">
                <a16:creationId xmlns:a16="http://schemas.microsoft.com/office/drawing/2014/main" id="{9141270F-6D5A-44D0-9C1F-4DFC79FC7911}"/>
              </a:ext>
            </a:extLst>
          </p:cNvPr>
          <p:cNvSpPr txBox="1"/>
          <p:nvPr/>
        </p:nvSpPr>
        <p:spPr bwMode="gray">
          <a:xfrm>
            <a:off x="10140469" y="5686950"/>
            <a:ext cx="1761064" cy="276999"/>
          </a:xfrm>
          <a:prstGeom prst="rect">
            <a:avLst/>
          </a:prstGeom>
          <a:noFill/>
        </p:spPr>
        <p:txBody>
          <a:bodyPr wrap="square" rtlCol="0">
            <a:spAutoFit/>
          </a:bodyPr>
          <a:lstStyle/>
          <a:p>
            <a:r>
              <a:rPr lang="en-US" sz="1200"/>
              <a:t>Active PIM interface</a:t>
            </a:r>
          </a:p>
        </p:txBody>
      </p:sp>
      <p:sp>
        <p:nvSpPr>
          <p:cNvPr id="83" name="Oval 82">
            <a:extLst>
              <a:ext uri="{FF2B5EF4-FFF2-40B4-BE49-F238E27FC236}">
                <a16:creationId xmlns:a16="http://schemas.microsoft.com/office/drawing/2014/main" id="{DF357864-E100-4485-8E1D-88738D2998B1}"/>
              </a:ext>
            </a:extLst>
          </p:cNvPr>
          <p:cNvSpPr>
            <a:spLocks noChangeAspect="1"/>
          </p:cNvSpPr>
          <p:nvPr/>
        </p:nvSpPr>
        <p:spPr bwMode="gray">
          <a:xfrm>
            <a:off x="9929334" y="6016635"/>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4" name="TextBox 83">
            <a:extLst>
              <a:ext uri="{FF2B5EF4-FFF2-40B4-BE49-F238E27FC236}">
                <a16:creationId xmlns:a16="http://schemas.microsoft.com/office/drawing/2014/main" id="{1345083D-1C43-4E78-AE36-EFFD5F532178}"/>
              </a:ext>
            </a:extLst>
          </p:cNvPr>
          <p:cNvSpPr txBox="1"/>
          <p:nvPr/>
        </p:nvSpPr>
        <p:spPr bwMode="gray">
          <a:xfrm>
            <a:off x="10140469" y="5957765"/>
            <a:ext cx="1875685" cy="276999"/>
          </a:xfrm>
          <a:prstGeom prst="rect">
            <a:avLst/>
          </a:prstGeom>
          <a:noFill/>
        </p:spPr>
        <p:txBody>
          <a:bodyPr wrap="square" rtlCol="0">
            <a:spAutoFit/>
          </a:bodyPr>
          <a:lstStyle/>
          <a:p>
            <a:r>
              <a:rPr lang="en-US" sz="1200" dirty="0"/>
              <a:t>Active IGMP interface</a:t>
            </a:r>
          </a:p>
        </p:txBody>
      </p:sp>
      <p:pic>
        <p:nvPicPr>
          <p:cNvPr id="93" name="Picture 2" descr="G:\做的项目\公共\扁平图标切换\更新2015_01_21\oss扁平图标库2015_01_21更新-04.png">
            <a:extLst>
              <a:ext uri="{FF2B5EF4-FFF2-40B4-BE49-F238E27FC236}">
                <a16:creationId xmlns:a16="http://schemas.microsoft.com/office/drawing/2014/main" id="{59B24EF3-B8B6-4BDF-B0EE-7D899FA328CD}"/>
              </a:ext>
            </a:extLst>
          </p:cNvPr>
          <p:cNvPicPr>
            <a:picLocks noChangeArrowheads="1"/>
          </p:cNvPicPr>
          <p:nvPr/>
        </p:nvPicPr>
        <p:blipFill>
          <a:blip r:embed="rId3" cstate="print"/>
          <a:stretch>
            <a:fillRect/>
          </a:stretch>
        </p:blipFill>
        <p:spPr bwMode="gray">
          <a:xfrm>
            <a:off x="2884811" y="4157448"/>
            <a:ext cx="528117" cy="399259"/>
          </a:xfrm>
          <a:prstGeom prst="rect">
            <a:avLst/>
          </a:prstGeom>
          <a:noFill/>
        </p:spPr>
      </p:pic>
      <p:pic>
        <p:nvPicPr>
          <p:cNvPr id="103" name="Picture 2" descr="G:\做的项目\公共\扁平图标切换\更新2015_01_21\oss扁平图标库2015_01_21更新-04.png">
            <a:extLst>
              <a:ext uri="{FF2B5EF4-FFF2-40B4-BE49-F238E27FC236}">
                <a16:creationId xmlns:a16="http://schemas.microsoft.com/office/drawing/2014/main" id="{DB5D464C-9D34-411C-BA6B-12FD309B4E53}"/>
              </a:ext>
            </a:extLst>
          </p:cNvPr>
          <p:cNvPicPr>
            <a:picLocks noChangeArrowheads="1"/>
          </p:cNvPicPr>
          <p:nvPr/>
        </p:nvPicPr>
        <p:blipFill>
          <a:blip r:embed="rId3" cstate="print"/>
          <a:stretch>
            <a:fillRect/>
          </a:stretch>
        </p:blipFill>
        <p:spPr bwMode="gray">
          <a:xfrm>
            <a:off x="4387801" y="3529828"/>
            <a:ext cx="528117" cy="399259"/>
          </a:xfrm>
          <a:prstGeom prst="rect">
            <a:avLst/>
          </a:prstGeom>
          <a:noFill/>
        </p:spPr>
      </p:pic>
      <p:pic>
        <p:nvPicPr>
          <p:cNvPr id="104" name="图片 37" descr="交换机.png">
            <a:extLst>
              <a:ext uri="{FF2B5EF4-FFF2-40B4-BE49-F238E27FC236}">
                <a16:creationId xmlns:a16="http://schemas.microsoft.com/office/drawing/2014/main" id="{0F7ABA6C-B993-4F7B-BF5B-D9F8A2CCDD82}"/>
              </a:ext>
            </a:extLst>
          </p:cNvPr>
          <p:cNvPicPr preferRelativeResize="0">
            <a:picLocks/>
          </p:cNvPicPr>
          <p:nvPr/>
        </p:nvPicPr>
        <p:blipFill>
          <a:blip r:embed="rId4" cstate="print"/>
          <a:stretch>
            <a:fillRect/>
          </a:stretch>
        </p:blipFill>
        <p:spPr bwMode="gray">
          <a:xfrm>
            <a:off x="1381820" y="4157286"/>
            <a:ext cx="528118" cy="399421"/>
          </a:xfrm>
          <a:prstGeom prst="rect">
            <a:avLst/>
          </a:prstGeom>
        </p:spPr>
      </p:pic>
      <p:pic>
        <p:nvPicPr>
          <p:cNvPr id="105" name="Picture 2" descr="G:\做的项目\公共\扁平图标切换\更新2015_01_21\oss扁平图标库2015_01_21更新-04.png">
            <a:extLst>
              <a:ext uri="{FF2B5EF4-FFF2-40B4-BE49-F238E27FC236}">
                <a16:creationId xmlns:a16="http://schemas.microsoft.com/office/drawing/2014/main" id="{91253157-D079-42A1-8E3E-BD77CF014C71}"/>
              </a:ext>
            </a:extLst>
          </p:cNvPr>
          <p:cNvPicPr>
            <a:picLocks noChangeArrowheads="1"/>
          </p:cNvPicPr>
          <p:nvPr/>
        </p:nvPicPr>
        <p:blipFill>
          <a:blip r:embed="rId3" cstate="print"/>
          <a:stretch>
            <a:fillRect/>
          </a:stretch>
        </p:blipFill>
        <p:spPr bwMode="gray">
          <a:xfrm>
            <a:off x="4387801" y="4775782"/>
            <a:ext cx="528117" cy="399259"/>
          </a:xfrm>
          <a:prstGeom prst="rect">
            <a:avLst/>
          </a:prstGeom>
          <a:noFill/>
        </p:spPr>
      </p:pic>
      <p:pic>
        <p:nvPicPr>
          <p:cNvPr id="106" name="Picture 2" descr="G:\做的项目\公共\扁平图标切换\更新2015_01_21\oss扁平图标库2015_01_21更新-04.png">
            <a:extLst>
              <a:ext uri="{FF2B5EF4-FFF2-40B4-BE49-F238E27FC236}">
                <a16:creationId xmlns:a16="http://schemas.microsoft.com/office/drawing/2014/main" id="{0AEB9B6F-4375-430A-8CCE-F0453DF201B7}"/>
              </a:ext>
            </a:extLst>
          </p:cNvPr>
          <p:cNvPicPr>
            <a:picLocks noChangeArrowheads="1"/>
          </p:cNvPicPr>
          <p:nvPr/>
        </p:nvPicPr>
        <p:blipFill>
          <a:blip r:embed="rId3" cstate="print"/>
          <a:stretch>
            <a:fillRect/>
          </a:stretch>
        </p:blipFill>
        <p:spPr bwMode="gray">
          <a:xfrm>
            <a:off x="5892751" y="4159041"/>
            <a:ext cx="528117" cy="399259"/>
          </a:xfrm>
          <a:prstGeom prst="rect">
            <a:avLst/>
          </a:prstGeom>
          <a:noFill/>
        </p:spPr>
      </p:pic>
      <p:pic>
        <p:nvPicPr>
          <p:cNvPr id="107" name="Picture 2" descr="G:\做的项目\公共\扁平图标切换\更新2015_01_21\oss扁平图标库2015_01_21更新-04.png">
            <a:extLst>
              <a:ext uri="{FF2B5EF4-FFF2-40B4-BE49-F238E27FC236}">
                <a16:creationId xmlns:a16="http://schemas.microsoft.com/office/drawing/2014/main" id="{1AE6069B-1453-4318-968A-1E85948CA244}"/>
              </a:ext>
            </a:extLst>
          </p:cNvPr>
          <p:cNvPicPr>
            <a:picLocks noChangeArrowheads="1"/>
          </p:cNvPicPr>
          <p:nvPr/>
        </p:nvPicPr>
        <p:blipFill>
          <a:blip r:embed="rId3" cstate="print"/>
          <a:stretch>
            <a:fillRect/>
          </a:stretch>
        </p:blipFill>
        <p:spPr bwMode="gray">
          <a:xfrm>
            <a:off x="7385533" y="4159041"/>
            <a:ext cx="528117" cy="399259"/>
          </a:xfrm>
          <a:prstGeom prst="rect">
            <a:avLst/>
          </a:prstGeom>
          <a:noFill/>
        </p:spPr>
      </p:pic>
      <p:pic>
        <p:nvPicPr>
          <p:cNvPr id="108" name="图片 38" descr="PC.png">
            <a:extLst>
              <a:ext uri="{FF2B5EF4-FFF2-40B4-BE49-F238E27FC236}">
                <a16:creationId xmlns:a16="http://schemas.microsoft.com/office/drawing/2014/main" id="{4EBF1E68-1FB5-4109-B86F-6514560FBA3C}"/>
              </a:ext>
            </a:extLst>
          </p:cNvPr>
          <p:cNvPicPr>
            <a:picLocks noChangeAspect="1"/>
          </p:cNvPicPr>
          <p:nvPr/>
        </p:nvPicPr>
        <p:blipFill>
          <a:blip r:embed="rId5" cstate="print"/>
          <a:stretch>
            <a:fillRect/>
          </a:stretch>
        </p:blipFill>
        <p:spPr bwMode="gray">
          <a:xfrm>
            <a:off x="5886810" y="3174134"/>
            <a:ext cx="540000" cy="382353"/>
          </a:xfrm>
          <a:prstGeom prst="rect">
            <a:avLst/>
          </a:prstGeom>
        </p:spPr>
      </p:pic>
      <p:cxnSp>
        <p:nvCxnSpPr>
          <p:cNvPr id="109" name="直接连接符 12">
            <a:extLst>
              <a:ext uri="{FF2B5EF4-FFF2-40B4-BE49-F238E27FC236}">
                <a16:creationId xmlns:a16="http://schemas.microsoft.com/office/drawing/2014/main" id="{3366EC15-ECAC-4ECD-A42B-2B33F127CFC0}"/>
              </a:ext>
            </a:extLst>
          </p:cNvPr>
          <p:cNvCxnSpPr>
            <a:cxnSpLocks/>
            <a:stCxn id="104" idx="3"/>
            <a:endCxn id="93" idx="1"/>
          </p:cNvCxnSpPr>
          <p:nvPr/>
        </p:nvCxnSpPr>
        <p:spPr bwMode="gray">
          <a:xfrm>
            <a:off x="1909938" y="4356997"/>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2">
            <a:extLst>
              <a:ext uri="{FF2B5EF4-FFF2-40B4-BE49-F238E27FC236}">
                <a16:creationId xmlns:a16="http://schemas.microsoft.com/office/drawing/2014/main" id="{FFE158B3-E9AA-4455-81EB-306B01FC3674}"/>
              </a:ext>
            </a:extLst>
          </p:cNvPr>
          <p:cNvCxnSpPr>
            <a:cxnSpLocks/>
            <a:stCxn id="103" idx="1"/>
            <a:endCxn id="93" idx="0"/>
          </p:cNvCxnSpPr>
          <p:nvPr/>
        </p:nvCxnSpPr>
        <p:spPr bwMode="gray">
          <a:xfrm flipH="1">
            <a:off x="3148870" y="3729458"/>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1" name="直接连接符 12">
            <a:extLst>
              <a:ext uri="{FF2B5EF4-FFF2-40B4-BE49-F238E27FC236}">
                <a16:creationId xmlns:a16="http://schemas.microsoft.com/office/drawing/2014/main" id="{F28B1E18-2102-434A-A989-0AB2AAD254C8}"/>
              </a:ext>
            </a:extLst>
          </p:cNvPr>
          <p:cNvCxnSpPr>
            <a:cxnSpLocks/>
            <a:stCxn id="105" idx="1"/>
            <a:endCxn id="93" idx="2"/>
          </p:cNvCxnSpPr>
          <p:nvPr/>
        </p:nvCxnSpPr>
        <p:spPr bwMode="gray">
          <a:xfrm flipH="1" flipV="1">
            <a:off x="3148870" y="4556707"/>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2" name="Connector: Elbow 111">
            <a:extLst>
              <a:ext uri="{FF2B5EF4-FFF2-40B4-BE49-F238E27FC236}">
                <a16:creationId xmlns:a16="http://schemas.microsoft.com/office/drawing/2014/main" id="{92A394D2-31D3-4E6E-957B-F95B7DF26C8B}"/>
              </a:ext>
            </a:extLst>
          </p:cNvPr>
          <p:cNvCxnSpPr>
            <a:cxnSpLocks/>
            <a:stCxn id="103" idx="3"/>
            <a:endCxn id="106" idx="1"/>
          </p:cNvCxnSpPr>
          <p:nvPr/>
        </p:nvCxnSpPr>
        <p:spPr bwMode="gray">
          <a:xfrm>
            <a:off x="4915918" y="3729458"/>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3" name="Connector: Elbow 112">
            <a:extLst>
              <a:ext uri="{FF2B5EF4-FFF2-40B4-BE49-F238E27FC236}">
                <a16:creationId xmlns:a16="http://schemas.microsoft.com/office/drawing/2014/main" id="{EF2191DF-8134-4482-841B-792A6EE9088F}"/>
              </a:ext>
            </a:extLst>
          </p:cNvPr>
          <p:cNvCxnSpPr>
            <a:cxnSpLocks/>
            <a:stCxn id="105" idx="3"/>
            <a:endCxn id="106" idx="1"/>
          </p:cNvCxnSpPr>
          <p:nvPr/>
        </p:nvCxnSpPr>
        <p:spPr bwMode="gray">
          <a:xfrm flipV="1">
            <a:off x="4915918" y="4358671"/>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4" name="直接连接符 12">
            <a:extLst>
              <a:ext uri="{FF2B5EF4-FFF2-40B4-BE49-F238E27FC236}">
                <a16:creationId xmlns:a16="http://schemas.microsoft.com/office/drawing/2014/main" id="{8CC3F059-BC89-4435-80CA-FF59AF6BB640}"/>
              </a:ext>
            </a:extLst>
          </p:cNvPr>
          <p:cNvCxnSpPr>
            <a:cxnSpLocks/>
            <a:stCxn id="107" idx="1"/>
            <a:endCxn id="106" idx="3"/>
          </p:cNvCxnSpPr>
          <p:nvPr/>
        </p:nvCxnSpPr>
        <p:spPr bwMode="gray">
          <a:xfrm flipH="1">
            <a:off x="6420868" y="4358671"/>
            <a:ext cx="96466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5" name="直接连接符 12">
            <a:extLst>
              <a:ext uri="{FF2B5EF4-FFF2-40B4-BE49-F238E27FC236}">
                <a16:creationId xmlns:a16="http://schemas.microsoft.com/office/drawing/2014/main" id="{33DA5750-406B-43ED-AE31-5594EE2781D0}"/>
              </a:ext>
            </a:extLst>
          </p:cNvPr>
          <p:cNvCxnSpPr>
            <a:cxnSpLocks/>
            <a:stCxn id="108" idx="2"/>
            <a:endCxn id="106" idx="0"/>
          </p:cNvCxnSpPr>
          <p:nvPr/>
        </p:nvCxnSpPr>
        <p:spPr bwMode="gray">
          <a:xfrm>
            <a:off x="6156810" y="3556487"/>
            <a:ext cx="0" cy="60255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6" name="Straight Arrow Connector 115">
            <a:extLst>
              <a:ext uri="{FF2B5EF4-FFF2-40B4-BE49-F238E27FC236}">
                <a16:creationId xmlns:a16="http://schemas.microsoft.com/office/drawing/2014/main" id="{921F5825-7808-4BDD-A472-3760FF9B078F}"/>
              </a:ext>
            </a:extLst>
          </p:cNvPr>
          <p:cNvCxnSpPr>
            <a:cxnSpLocks/>
          </p:cNvCxnSpPr>
          <p:nvPr/>
        </p:nvCxnSpPr>
        <p:spPr bwMode="gray">
          <a:xfrm flipH="1">
            <a:off x="2039979" y="4281070"/>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75CCFB4A-CB02-4495-ADEA-89E4A4F6C6C6}"/>
              </a:ext>
            </a:extLst>
          </p:cNvPr>
          <p:cNvCxnSpPr>
            <a:cxnSpLocks/>
          </p:cNvCxnSpPr>
          <p:nvPr/>
        </p:nvCxnSpPr>
        <p:spPr bwMode="gray">
          <a:xfrm flipH="1">
            <a:off x="3259310" y="3685341"/>
            <a:ext cx="1008098" cy="353286"/>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a:extLst>
              <a:ext uri="{FF2B5EF4-FFF2-40B4-BE49-F238E27FC236}">
                <a16:creationId xmlns:a16="http://schemas.microsoft.com/office/drawing/2014/main" id="{DD3C9597-3700-4E1F-B0A1-DACB50344102}"/>
              </a:ext>
            </a:extLst>
          </p:cNvPr>
          <p:cNvCxnSpPr>
            <a:cxnSpLocks/>
          </p:cNvCxnSpPr>
          <p:nvPr/>
        </p:nvCxnSpPr>
        <p:spPr bwMode="gray">
          <a:xfrm flipH="1" flipV="1">
            <a:off x="3259310" y="4669667"/>
            <a:ext cx="996461" cy="33536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25C92ECD-F898-45F3-AAE5-3834D7C3CCB8}"/>
              </a:ext>
            </a:extLst>
          </p:cNvPr>
          <p:cNvCxnSpPr>
            <a:cxnSpLocks/>
          </p:cNvCxnSpPr>
          <p:nvPr/>
        </p:nvCxnSpPr>
        <p:spPr bwMode="gray">
          <a:xfrm flipH="1">
            <a:off x="5055641" y="5055294"/>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1035A6D4-A3CE-4120-8CBA-2B9FCC525A41}"/>
              </a:ext>
            </a:extLst>
          </p:cNvPr>
          <p:cNvSpPr txBox="1"/>
          <p:nvPr/>
        </p:nvSpPr>
        <p:spPr bwMode="gray">
          <a:xfrm>
            <a:off x="5230457" y="2657351"/>
            <a:ext cx="1875127" cy="461665"/>
          </a:xfrm>
          <a:prstGeom prst="rect">
            <a:avLst/>
          </a:prstGeom>
          <a:noFill/>
        </p:spPr>
        <p:txBody>
          <a:bodyPr wrap="square" rtlCol="0">
            <a:spAutoFit/>
          </a:bodyPr>
          <a:lstStyle/>
          <a:p>
            <a:pPr algn="ctr"/>
            <a:r>
              <a:rPr lang="en-US" sz="1200" dirty="0"/>
              <a:t>The multicast group member joins group G1.</a:t>
            </a:r>
          </a:p>
          <a:p>
            <a:pPr algn="ctr"/>
            <a:endParaRPr lang="en-US" sz="1200" dirty="0"/>
          </a:p>
        </p:txBody>
      </p:sp>
      <p:sp>
        <p:nvSpPr>
          <p:cNvPr id="121" name="TextBox 120">
            <a:extLst>
              <a:ext uri="{FF2B5EF4-FFF2-40B4-BE49-F238E27FC236}">
                <a16:creationId xmlns:a16="http://schemas.microsoft.com/office/drawing/2014/main" id="{BCE00E5E-2BC0-4DC3-9FFF-12112A64649C}"/>
              </a:ext>
            </a:extLst>
          </p:cNvPr>
          <p:cNvSpPr txBox="1"/>
          <p:nvPr/>
        </p:nvSpPr>
        <p:spPr bwMode="gray">
          <a:xfrm>
            <a:off x="499811" y="4115230"/>
            <a:ext cx="931808" cy="646331"/>
          </a:xfrm>
          <a:prstGeom prst="rect">
            <a:avLst/>
          </a:prstGeom>
          <a:noFill/>
        </p:spPr>
        <p:txBody>
          <a:bodyPr wrap="square" rtlCol="0">
            <a:spAutoFit/>
          </a:bodyPr>
          <a:lstStyle/>
          <a:p>
            <a:pPr algn="ctr"/>
            <a:r>
              <a:rPr lang="en-US" sz="1200" dirty="0"/>
              <a:t>Multicast source</a:t>
            </a:r>
          </a:p>
          <a:p>
            <a:pPr algn="ctr"/>
            <a:r>
              <a:rPr lang="en-US" sz="1200" dirty="0"/>
              <a:t>S1</a:t>
            </a:r>
          </a:p>
        </p:txBody>
      </p:sp>
      <p:cxnSp>
        <p:nvCxnSpPr>
          <p:cNvPr id="123" name="Straight Arrow Connector 122">
            <a:extLst>
              <a:ext uri="{FF2B5EF4-FFF2-40B4-BE49-F238E27FC236}">
                <a16:creationId xmlns:a16="http://schemas.microsoft.com/office/drawing/2014/main" id="{50052B84-FD89-4BB2-8D63-371690664854}"/>
              </a:ext>
            </a:extLst>
          </p:cNvPr>
          <p:cNvCxnSpPr>
            <a:cxnSpLocks/>
          </p:cNvCxnSpPr>
          <p:nvPr/>
        </p:nvCxnSpPr>
        <p:spPr bwMode="gray">
          <a:xfrm flipH="1">
            <a:off x="5038003" y="3651240"/>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8AAEA125-73EC-42EC-AA65-622B183EFD3B}"/>
              </a:ext>
            </a:extLst>
          </p:cNvPr>
          <p:cNvCxnSpPr>
            <a:cxnSpLocks/>
          </p:cNvCxnSpPr>
          <p:nvPr/>
        </p:nvCxnSpPr>
        <p:spPr bwMode="gray">
          <a:xfrm flipV="1">
            <a:off x="5465377" y="4419810"/>
            <a:ext cx="0" cy="595729"/>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5" name="Straight Arrow Connector 124">
            <a:extLst>
              <a:ext uri="{FF2B5EF4-FFF2-40B4-BE49-F238E27FC236}">
                <a16:creationId xmlns:a16="http://schemas.microsoft.com/office/drawing/2014/main" id="{B4E76F30-27CC-4A3A-AAC6-4EE8C63317BE}"/>
              </a:ext>
            </a:extLst>
          </p:cNvPr>
          <p:cNvCxnSpPr>
            <a:cxnSpLocks/>
          </p:cNvCxnSpPr>
          <p:nvPr/>
        </p:nvCxnSpPr>
        <p:spPr bwMode="gray">
          <a:xfrm flipH="1">
            <a:off x="5574855" y="4426364"/>
            <a:ext cx="224095"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D6EAEA5C-972B-41A8-888B-57F80DB58D9C}"/>
              </a:ext>
            </a:extLst>
          </p:cNvPr>
          <p:cNvCxnSpPr>
            <a:cxnSpLocks/>
          </p:cNvCxnSpPr>
          <p:nvPr/>
        </p:nvCxnSpPr>
        <p:spPr bwMode="gray">
          <a:xfrm flipV="1">
            <a:off x="6236902" y="3604519"/>
            <a:ext cx="0" cy="497764"/>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TextBox 126">
            <a:extLst>
              <a:ext uri="{FF2B5EF4-FFF2-40B4-BE49-F238E27FC236}">
                <a16:creationId xmlns:a16="http://schemas.microsoft.com/office/drawing/2014/main" id="{7AC293C1-DBD6-4110-A743-E48248959BAA}"/>
              </a:ext>
            </a:extLst>
          </p:cNvPr>
          <p:cNvSpPr txBox="1"/>
          <p:nvPr/>
        </p:nvSpPr>
        <p:spPr bwMode="gray">
          <a:xfrm rot="1123806">
            <a:off x="3112294" y="4861080"/>
            <a:ext cx="1091313" cy="276999"/>
          </a:xfrm>
          <a:prstGeom prst="rect">
            <a:avLst/>
          </a:prstGeom>
          <a:noFill/>
        </p:spPr>
        <p:txBody>
          <a:bodyPr wrap="square" rtlCol="0">
            <a:spAutoFit/>
          </a:bodyPr>
          <a:lstStyle/>
          <a:p>
            <a:pPr algn="ctr"/>
            <a:r>
              <a:rPr lang="en-US" sz="1200" dirty="0"/>
              <a:t>Flooding mechanism</a:t>
            </a:r>
          </a:p>
        </p:txBody>
      </p:sp>
      <p:sp>
        <p:nvSpPr>
          <p:cNvPr id="128" name="TextBox 127">
            <a:extLst>
              <a:ext uri="{FF2B5EF4-FFF2-40B4-BE49-F238E27FC236}">
                <a16:creationId xmlns:a16="http://schemas.microsoft.com/office/drawing/2014/main" id="{92A7B4C6-BBC4-4C8A-B910-FBD90BB9F2C6}"/>
              </a:ext>
            </a:extLst>
          </p:cNvPr>
          <p:cNvSpPr txBox="1"/>
          <p:nvPr/>
        </p:nvSpPr>
        <p:spPr bwMode="gray">
          <a:xfrm rot="20410980">
            <a:off x="3115436" y="3423057"/>
            <a:ext cx="1091313" cy="276999"/>
          </a:xfrm>
          <a:prstGeom prst="rect">
            <a:avLst/>
          </a:prstGeom>
          <a:noFill/>
        </p:spPr>
        <p:txBody>
          <a:bodyPr wrap="square" rtlCol="0">
            <a:spAutoFit/>
          </a:bodyPr>
          <a:lstStyle/>
          <a:p>
            <a:pPr algn="ctr"/>
            <a:r>
              <a:rPr lang="en-US" sz="1200" dirty="0"/>
              <a:t>Flooding mechanism</a:t>
            </a:r>
          </a:p>
        </p:txBody>
      </p:sp>
      <p:sp>
        <p:nvSpPr>
          <p:cNvPr id="129" name="Oval 128">
            <a:extLst>
              <a:ext uri="{FF2B5EF4-FFF2-40B4-BE49-F238E27FC236}">
                <a16:creationId xmlns:a16="http://schemas.microsoft.com/office/drawing/2014/main" id="{1A038BCB-C588-44E2-97CA-247EE0D528CF}"/>
              </a:ext>
            </a:extLst>
          </p:cNvPr>
          <p:cNvSpPr>
            <a:spLocks noChangeAspect="1"/>
          </p:cNvSpPr>
          <p:nvPr/>
        </p:nvSpPr>
        <p:spPr bwMode="gray">
          <a:xfrm>
            <a:off x="2807167" y="42810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0" name="Oval 129">
            <a:extLst>
              <a:ext uri="{FF2B5EF4-FFF2-40B4-BE49-F238E27FC236}">
                <a16:creationId xmlns:a16="http://schemas.microsoft.com/office/drawing/2014/main" id="{B0E67C18-EC6D-40C6-8A5E-85BBC6F724D7}"/>
              </a:ext>
            </a:extLst>
          </p:cNvPr>
          <p:cNvSpPr>
            <a:spLocks noChangeAspect="1"/>
          </p:cNvSpPr>
          <p:nvPr/>
        </p:nvSpPr>
        <p:spPr bwMode="gray">
          <a:xfrm>
            <a:off x="3069239" y="408630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1" name="Oval 130">
            <a:extLst>
              <a:ext uri="{FF2B5EF4-FFF2-40B4-BE49-F238E27FC236}">
                <a16:creationId xmlns:a16="http://schemas.microsoft.com/office/drawing/2014/main" id="{34457097-309F-4468-A1DC-EA23657496B5}"/>
              </a:ext>
            </a:extLst>
          </p:cNvPr>
          <p:cNvSpPr>
            <a:spLocks noChangeAspect="1"/>
          </p:cNvSpPr>
          <p:nvPr/>
        </p:nvSpPr>
        <p:spPr bwMode="gray">
          <a:xfrm>
            <a:off x="3069239" y="44768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2" name="Oval 131">
            <a:extLst>
              <a:ext uri="{FF2B5EF4-FFF2-40B4-BE49-F238E27FC236}">
                <a16:creationId xmlns:a16="http://schemas.microsoft.com/office/drawing/2014/main" id="{F2503E7F-AABE-469C-8DBA-816E0C58862B}"/>
              </a:ext>
            </a:extLst>
          </p:cNvPr>
          <p:cNvSpPr>
            <a:spLocks noChangeAspect="1"/>
          </p:cNvSpPr>
          <p:nvPr/>
        </p:nvSpPr>
        <p:spPr bwMode="gray">
          <a:xfrm>
            <a:off x="4310196" y="489603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3" name="Oval 132">
            <a:extLst>
              <a:ext uri="{FF2B5EF4-FFF2-40B4-BE49-F238E27FC236}">
                <a16:creationId xmlns:a16="http://schemas.microsoft.com/office/drawing/2014/main" id="{32101003-F6B9-4ADE-A11A-13E2365E9CDB}"/>
              </a:ext>
            </a:extLst>
          </p:cNvPr>
          <p:cNvSpPr>
            <a:spLocks noChangeAspect="1"/>
          </p:cNvSpPr>
          <p:nvPr/>
        </p:nvSpPr>
        <p:spPr bwMode="gray">
          <a:xfrm>
            <a:off x="4303335" y="364151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4" name="Oval 133">
            <a:extLst>
              <a:ext uri="{FF2B5EF4-FFF2-40B4-BE49-F238E27FC236}">
                <a16:creationId xmlns:a16="http://schemas.microsoft.com/office/drawing/2014/main" id="{E1A6B283-0EC6-4BAC-9D92-53623EB07B2F}"/>
              </a:ext>
            </a:extLst>
          </p:cNvPr>
          <p:cNvSpPr>
            <a:spLocks noChangeAspect="1"/>
          </p:cNvSpPr>
          <p:nvPr/>
        </p:nvSpPr>
        <p:spPr bwMode="gray">
          <a:xfrm>
            <a:off x="4836287" y="364151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5" name="Oval 134">
            <a:extLst>
              <a:ext uri="{FF2B5EF4-FFF2-40B4-BE49-F238E27FC236}">
                <a16:creationId xmlns:a16="http://schemas.microsoft.com/office/drawing/2014/main" id="{9BDD76A2-3EDE-4496-9630-1274BD07A230}"/>
              </a:ext>
            </a:extLst>
          </p:cNvPr>
          <p:cNvSpPr>
            <a:spLocks noChangeAspect="1"/>
          </p:cNvSpPr>
          <p:nvPr/>
        </p:nvSpPr>
        <p:spPr bwMode="gray">
          <a:xfrm>
            <a:off x="5813120" y="427236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6" name="Oval 135">
            <a:extLst>
              <a:ext uri="{FF2B5EF4-FFF2-40B4-BE49-F238E27FC236}">
                <a16:creationId xmlns:a16="http://schemas.microsoft.com/office/drawing/2014/main" id="{DB48E2E2-B6D4-46CB-B0B7-AAA58F7536A7}"/>
              </a:ext>
            </a:extLst>
          </p:cNvPr>
          <p:cNvSpPr>
            <a:spLocks noChangeAspect="1"/>
          </p:cNvSpPr>
          <p:nvPr/>
        </p:nvSpPr>
        <p:spPr bwMode="gray">
          <a:xfrm>
            <a:off x="6339212" y="426643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7" name="Oval 136">
            <a:extLst>
              <a:ext uri="{FF2B5EF4-FFF2-40B4-BE49-F238E27FC236}">
                <a16:creationId xmlns:a16="http://schemas.microsoft.com/office/drawing/2014/main" id="{68EBA67D-871C-423D-ABBF-2ACD3ADA7092}"/>
              </a:ext>
            </a:extLst>
          </p:cNvPr>
          <p:cNvSpPr>
            <a:spLocks noChangeAspect="1"/>
          </p:cNvSpPr>
          <p:nvPr/>
        </p:nvSpPr>
        <p:spPr bwMode="gray">
          <a:xfrm>
            <a:off x="7303877" y="426955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8" name="Oval 137">
            <a:extLst>
              <a:ext uri="{FF2B5EF4-FFF2-40B4-BE49-F238E27FC236}">
                <a16:creationId xmlns:a16="http://schemas.microsoft.com/office/drawing/2014/main" id="{D4939A36-1B7A-4A2C-A9BE-147DBB77F094}"/>
              </a:ext>
            </a:extLst>
          </p:cNvPr>
          <p:cNvSpPr>
            <a:spLocks noChangeAspect="1"/>
          </p:cNvSpPr>
          <p:nvPr/>
        </p:nvSpPr>
        <p:spPr bwMode="gray">
          <a:xfrm>
            <a:off x="4834262" y="489578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9" name="TextBox 120">
            <a:extLst>
              <a:ext uri="{FF2B5EF4-FFF2-40B4-BE49-F238E27FC236}">
                <a16:creationId xmlns:a16="http://schemas.microsoft.com/office/drawing/2014/main" id="{B599FCEB-8C79-4AC7-BFC3-4DD05567ECAD}"/>
              </a:ext>
            </a:extLst>
          </p:cNvPr>
          <p:cNvSpPr txBox="1"/>
          <p:nvPr/>
        </p:nvSpPr>
        <p:spPr bwMode="gray">
          <a:xfrm>
            <a:off x="800667" y="3808358"/>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140" name="TextBox 139">
            <a:extLst>
              <a:ext uri="{FF2B5EF4-FFF2-40B4-BE49-F238E27FC236}">
                <a16:creationId xmlns:a16="http://schemas.microsoft.com/office/drawing/2014/main" id="{1F5C10A3-0E63-4316-B28A-0B0102D920ED}"/>
              </a:ext>
            </a:extLst>
          </p:cNvPr>
          <p:cNvSpPr txBox="1"/>
          <p:nvPr/>
        </p:nvSpPr>
        <p:spPr bwMode="gray">
          <a:xfrm>
            <a:off x="4075891" y="3442661"/>
            <a:ext cx="396262" cy="276999"/>
          </a:xfrm>
          <a:prstGeom prst="rect">
            <a:avLst/>
          </a:prstGeom>
          <a:noFill/>
        </p:spPr>
        <p:txBody>
          <a:bodyPr wrap="none" rtlCol="0">
            <a:spAutoFit/>
          </a:bodyPr>
          <a:lstStyle/>
          <a:p>
            <a:r>
              <a:rPr lang="en-US" sz="1200"/>
              <a:t>IF1</a:t>
            </a:r>
          </a:p>
        </p:txBody>
      </p:sp>
      <p:sp>
        <p:nvSpPr>
          <p:cNvPr id="141" name="Oval 140">
            <a:extLst>
              <a:ext uri="{FF2B5EF4-FFF2-40B4-BE49-F238E27FC236}">
                <a16:creationId xmlns:a16="http://schemas.microsoft.com/office/drawing/2014/main" id="{5EA3D453-B3F6-4CB6-9519-429BEE2458F2}"/>
              </a:ext>
            </a:extLst>
          </p:cNvPr>
          <p:cNvSpPr>
            <a:spLocks noChangeAspect="1"/>
          </p:cNvSpPr>
          <p:nvPr/>
        </p:nvSpPr>
        <p:spPr bwMode="gray">
          <a:xfrm>
            <a:off x="6068275" y="406554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42" name="TextBox 141">
            <a:extLst>
              <a:ext uri="{FF2B5EF4-FFF2-40B4-BE49-F238E27FC236}">
                <a16:creationId xmlns:a16="http://schemas.microsoft.com/office/drawing/2014/main" id="{FC66CC7D-A9CF-415D-ACCD-D284A44053EC}"/>
              </a:ext>
            </a:extLst>
          </p:cNvPr>
          <p:cNvSpPr txBox="1"/>
          <p:nvPr/>
        </p:nvSpPr>
        <p:spPr bwMode="gray">
          <a:xfrm>
            <a:off x="3345963" y="4218578"/>
            <a:ext cx="452368" cy="276999"/>
          </a:xfrm>
          <a:prstGeom prst="rect">
            <a:avLst/>
          </a:prstGeom>
          <a:noFill/>
        </p:spPr>
        <p:txBody>
          <a:bodyPr wrap="none" rtlCol="0">
            <a:spAutoFit/>
          </a:bodyPr>
          <a:lstStyle/>
          <a:p>
            <a:r>
              <a:rPr lang="en-US" sz="1200"/>
              <a:t>RT1</a:t>
            </a:r>
          </a:p>
        </p:txBody>
      </p:sp>
      <p:sp>
        <p:nvSpPr>
          <p:cNvPr id="143" name="TextBox 142">
            <a:extLst>
              <a:ext uri="{FF2B5EF4-FFF2-40B4-BE49-F238E27FC236}">
                <a16:creationId xmlns:a16="http://schemas.microsoft.com/office/drawing/2014/main" id="{F930DB49-498A-4637-A448-E446A2157AB7}"/>
              </a:ext>
            </a:extLst>
          </p:cNvPr>
          <p:cNvSpPr txBox="1"/>
          <p:nvPr/>
        </p:nvSpPr>
        <p:spPr bwMode="gray">
          <a:xfrm>
            <a:off x="4434473" y="3883894"/>
            <a:ext cx="452368" cy="276999"/>
          </a:xfrm>
          <a:prstGeom prst="rect">
            <a:avLst/>
          </a:prstGeom>
          <a:noFill/>
        </p:spPr>
        <p:txBody>
          <a:bodyPr wrap="none" rtlCol="0">
            <a:spAutoFit/>
          </a:bodyPr>
          <a:lstStyle/>
          <a:p>
            <a:r>
              <a:rPr lang="en-US" sz="1200"/>
              <a:t>RT2</a:t>
            </a:r>
          </a:p>
        </p:txBody>
      </p:sp>
      <p:sp>
        <p:nvSpPr>
          <p:cNvPr id="144" name="TextBox 143">
            <a:extLst>
              <a:ext uri="{FF2B5EF4-FFF2-40B4-BE49-F238E27FC236}">
                <a16:creationId xmlns:a16="http://schemas.microsoft.com/office/drawing/2014/main" id="{FEFD01F5-D704-4DB8-890E-695DE0E47C43}"/>
              </a:ext>
            </a:extLst>
          </p:cNvPr>
          <p:cNvSpPr txBox="1"/>
          <p:nvPr/>
        </p:nvSpPr>
        <p:spPr bwMode="gray">
          <a:xfrm>
            <a:off x="4434473" y="4560348"/>
            <a:ext cx="452368" cy="276999"/>
          </a:xfrm>
          <a:prstGeom prst="rect">
            <a:avLst/>
          </a:prstGeom>
          <a:noFill/>
        </p:spPr>
        <p:txBody>
          <a:bodyPr wrap="none" rtlCol="0">
            <a:spAutoFit/>
          </a:bodyPr>
          <a:lstStyle/>
          <a:p>
            <a:r>
              <a:rPr lang="en-US" sz="1200"/>
              <a:t>RT3</a:t>
            </a:r>
          </a:p>
        </p:txBody>
      </p:sp>
      <p:sp>
        <p:nvSpPr>
          <p:cNvPr id="145" name="TextBox 144">
            <a:extLst>
              <a:ext uri="{FF2B5EF4-FFF2-40B4-BE49-F238E27FC236}">
                <a16:creationId xmlns:a16="http://schemas.microsoft.com/office/drawing/2014/main" id="{DF5977AF-97E4-4398-8C97-D36B4235A061}"/>
              </a:ext>
            </a:extLst>
          </p:cNvPr>
          <p:cNvSpPr txBox="1"/>
          <p:nvPr/>
        </p:nvSpPr>
        <p:spPr bwMode="gray">
          <a:xfrm>
            <a:off x="5898128" y="4520135"/>
            <a:ext cx="452368" cy="276999"/>
          </a:xfrm>
          <a:prstGeom prst="rect">
            <a:avLst/>
          </a:prstGeom>
          <a:noFill/>
        </p:spPr>
        <p:txBody>
          <a:bodyPr wrap="none" rtlCol="0">
            <a:spAutoFit/>
          </a:bodyPr>
          <a:lstStyle/>
          <a:p>
            <a:r>
              <a:rPr lang="en-US" sz="1200"/>
              <a:t>RT4</a:t>
            </a:r>
          </a:p>
        </p:txBody>
      </p:sp>
      <p:sp>
        <p:nvSpPr>
          <p:cNvPr id="146" name="TextBox 145">
            <a:extLst>
              <a:ext uri="{FF2B5EF4-FFF2-40B4-BE49-F238E27FC236}">
                <a16:creationId xmlns:a16="http://schemas.microsoft.com/office/drawing/2014/main" id="{43929452-51D9-4F47-B0D8-1B94B251DAB9}"/>
              </a:ext>
            </a:extLst>
          </p:cNvPr>
          <p:cNvSpPr txBox="1"/>
          <p:nvPr/>
        </p:nvSpPr>
        <p:spPr bwMode="gray">
          <a:xfrm>
            <a:off x="7436082" y="4539657"/>
            <a:ext cx="452368" cy="276999"/>
          </a:xfrm>
          <a:prstGeom prst="rect">
            <a:avLst/>
          </a:prstGeom>
          <a:noFill/>
        </p:spPr>
        <p:txBody>
          <a:bodyPr wrap="none" rtlCol="0">
            <a:spAutoFit/>
          </a:bodyPr>
          <a:lstStyle/>
          <a:p>
            <a:r>
              <a:rPr lang="en-US" sz="1200"/>
              <a:t>RT5</a:t>
            </a:r>
          </a:p>
        </p:txBody>
      </p:sp>
      <p:cxnSp>
        <p:nvCxnSpPr>
          <p:cNvPr id="147" name="直接连接符 12">
            <a:extLst>
              <a:ext uri="{FF2B5EF4-FFF2-40B4-BE49-F238E27FC236}">
                <a16:creationId xmlns:a16="http://schemas.microsoft.com/office/drawing/2014/main" id="{1EC45A74-4E78-43F8-81AC-1842560D5053}"/>
              </a:ext>
            </a:extLst>
          </p:cNvPr>
          <p:cNvCxnSpPr>
            <a:cxnSpLocks/>
            <a:stCxn id="129" idx="2"/>
            <a:endCxn id="104" idx="3"/>
          </p:cNvCxnSpPr>
          <p:nvPr/>
        </p:nvCxnSpPr>
        <p:spPr bwMode="gray">
          <a:xfrm flipH="1" flipV="1">
            <a:off x="1909938" y="4356997"/>
            <a:ext cx="897229" cy="370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49" name="直接连接符 12">
            <a:extLst>
              <a:ext uri="{FF2B5EF4-FFF2-40B4-BE49-F238E27FC236}">
                <a16:creationId xmlns:a16="http://schemas.microsoft.com/office/drawing/2014/main" id="{E61FC6C6-8443-4F28-8470-9C5B86AD13E1}"/>
              </a:ext>
            </a:extLst>
          </p:cNvPr>
          <p:cNvCxnSpPr>
            <a:cxnSpLocks/>
          </p:cNvCxnSpPr>
          <p:nvPr/>
        </p:nvCxnSpPr>
        <p:spPr bwMode="gray">
          <a:xfrm flipH="1" flipV="1">
            <a:off x="3227537" y="4589935"/>
            <a:ext cx="1105019" cy="36290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51" name="Connector: Elbow 150">
            <a:extLst>
              <a:ext uri="{FF2B5EF4-FFF2-40B4-BE49-F238E27FC236}">
                <a16:creationId xmlns:a16="http://schemas.microsoft.com/office/drawing/2014/main" id="{E78AACC8-DCE2-4E38-B037-D77CC2116E69}"/>
              </a:ext>
            </a:extLst>
          </p:cNvPr>
          <p:cNvCxnSpPr>
            <a:cxnSpLocks/>
            <a:stCxn id="138" idx="6"/>
            <a:endCxn id="135" idx="2"/>
          </p:cNvCxnSpPr>
          <p:nvPr/>
        </p:nvCxnSpPr>
        <p:spPr bwMode="gray">
          <a:xfrm flipV="1">
            <a:off x="4993523" y="4352000"/>
            <a:ext cx="819597" cy="623411"/>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152" name="组合 7">
            <a:extLst>
              <a:ext uri="{FF2B5EF4-FFF2-40B4-BE49-F238E27FC236}">
                <a16:creationId xmlns:a16="http://schemas.microsoft.com/office/drawing/2014/main" id="{D10F72B7-8862-41CD-9988-C74375284A84}"/>
              </a:ext>
            </a:extLst>
          </p:cNvPr>
          <p:cNvGrpSpPr/>
          <p:nvPr/>
        </p:nvGrpSpPr>
        <p:grpSpPr bwMode="gray">
          <a:xfrm>
            <a:off x="4995548" y="3565191"/>
            <a:ext cx="275544" cy="275544"/>
            <a:chOff x="856677" y="2615810"/>
            <a:chExt cx="288000" cy="288000"/>
          </a:xfrm>
        </p:grpSpPr>
        <p:sp>
          <p:nvSpPr>
            <p:cNvPr id="153" name="椭圆 84">
              <a:extLst>
                <a:ext uri="{FF2B5EF4-FFF2-40B4-BE49-F238E27FC236}">
                  <a16:creationId xmlns:a16="http://schemas.microsoft.com/office/drawing/2014/main" id="{D1F4B148-8EC2-4060-A8F4-53B3DC335DD2}"/>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4" name="组合 5">
              <a:extLst>
                <a:ext uri="{FF2B5EF4-FFF2-40B4-BE49-F238E27FC236}">
                  <a16:creationId xmlns:a16="http://schemas.microsoft.com/office/drawing/2014/main" id="{3CD95742-9405-4CF3-9BD4-52647C1F00A0}"/>
                </a:ext>
              </a:extLst>
            </p:cNvPr>
            <p:cNvGrpSpPr/>
            <p:nvPr/>
          </p:nvGrpSpPr>
          <p:grpSpPr bwMode="gray">
            <a:xfrm>
              <a:off x="923444" y="2692169"/>
              <a:ext cx="144001" cy="144002"/>
              <a:chOff x="898853" y="2657982"/>
              <a:chExt cx="203649" cy="203652"/>
            </a:xfrm>
          </p:grpSpPr>
          <p:cxnSp>
            <p:nvCxnSpPr>
              <p:cNvPr id="155" name="直接连接符 85">
                <a:extLst>
                  <a:ext uri="{FF2B5EF4-FFF2-40B4-BE49-F238E27FC236}">
                    <a16:creationId xmlns:a16="http://schemas.microsoft.com/office/drawing/2014/main" id="{42AB8600-27D8-4550-8DF4-E7B57A1DA27D}"/>
                  </a:ext>
                </a:extLst>
              </p:cNvPr>
              <p:cNvCxnSpPr>
                <a:stCxn id="153" idx="3"/>
                <a:endCxn id="15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6" name="直接连接符 86">
                <a:extLst>
                  <a:ext uri="{FF2B5EF4-FFF2-40B4-BE49-F238E27FC236}">
                    <a16:creationId xmlns:a16="http://schemas.microsoft.com/office/drawing/2014/main" id="{57630683-C371-4000-BB37-9D1E7B22DDA2}"/>
                  </a:ext>
                </a:extLst>
              </p:cNvPr>
              <p:cNvCxnSpPr>
                <a:stCxn id="153" idx="1"/>
                <a:endCxn id="15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57" name="Straight Arrow Connector 156">
            <a:extLst>
              <a:ext uri="{FF2B5EF4-FFF2-40B4-BE49-F238E27FC236}">
                <a16:creationId xmlns:a16="http://schemas.microsoft.com/office/drawing/2014/main" id="{58B590E7-B66F-4049-A05C-4054777733B1}"/>
              </a:ext>
            </a:extLst>
          </p:cNvPr>
          <p:cNvCxnSpPr>
            <a:cxnSpLocks/>
          </p:cNvCxnSpPr>
          <p:nvPr/>
        </p:nvCxnSpPr>
        <p:spPr bwMode="gray">
          <a:xfrm flipV="1">
            <a:off x="4964456" y="3849512"/>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662B122E-D34A-4BAE-86E1-13BF0C063DC9}"/>
              </a:ext>
            </a:extLst>
          </p:cNvPr>
          <p:cNvSpPr txBox="1"/>
          <p:nvPr/>
        </p:nvSpPr>
        <p:spPr bwMode="gray">
          <a:xfrm rot="16200000">
            <a:off x="4557301" y="4198238"/>
            <a:ext cx="1091313" cy="335169"/>
          </a:xfrm>
          <a:prstGeom prst="rect">
            <a:avLst/>
          </a:prstGeom>
          <a:noFill/>
        </p:spPr>
        <p:txBody>
          <a:bodyPr wrap="square" rtlCol="0">
            <a:spAutoFit/>
          </a:bodyPr>
          <a:lstStyle/>
          <a:p>
            <a:pPr algn="ctr"/>
            <a:r>
              <a:rPr lang="en-US" sz="1200" dirty="0"/>
              <a:t>Assert mechanism</a:t>
            </a:r>
          </a:p>
        </p:txBody>
      </p:sp>
      <p:cxnSp>
        <p:nvCxnSpPr>
          <p:cNvPr id="160" name="直接连接符 12">
            <a:extLst>
              <a:ext uri="{FF2B5EF4-FFF2-40B4-BE49-F238E27FC236}">
                <a16:creationId xmlns:a16="http://schemas.microsoft.com/office/drawing/2014/main" id="{4F3F317A-84EA-457A-8BCC-6B89039779F3}"/>
              </a:ext>
            </a:extLst>
          </p:cNvPr>
          <p:cNvCxnSpPr>
            <a:cxnSpLocks/>
          </p:cNvCxnSpPr>
          <p:nvPr/>
        </p:nvCxnSpPr>
        <p:spPr bwMode="gray">
          <a:xfrm>
            <a:off x="9929238" y="5514939"/>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161" name="TextBox 160">
            <a:extLst>
              <a:ext uri="{FF2B5EF4-FFF2-40B4-BE49-F238E27FC236}">
                <a16:creationId xmlns:a16="http://schemas.microsoft.com/office/drawing/2014/main" id="{B57D10DB-44B6-46E4-BE84-C606E48F5B15}"/>
              </a:ext>
            </a:extLst>
          </p:cNvPr>
          <p:cNvSpPr txBox="1"/>
          <p:nvPr/>
        </p:nvSpPr>
        <p:spPr bwMode="gray">
          <a:xfrm>
            <a:off x="10484046" y="5399830"/>
            <a:ext cx="1440000" cy="276999"/>
          </a:xfrm>
          <a:prstGeom prst="rect">
            <a:avLst/>
          </a:prstGeom>
          <a:noFill/>
        </p:spPr>
        <p:txBody>
          <a:bodyPr wrap="square" rtlCol="0">
            <a:spAutoFit/>
          </a:bodyPr>
          <a:lstStyle/>
          <a:p>
            <a:r>
              <a:rPr lang="en-US" sz="1200"/>
              <a:t>MDT</a:t>
            </a:r>
          </a:p>
        </p:txBody>
      </p:sp>
      <p:cxnSp>
        <p:nvCxnSpPr>
          <p:cNvPr id="162" name="Straight Arrow Connector 161">
            <a:extLst>
              <a:ext uri="{FF2B5EF4-FFF2-40B4-BE49-F238E27FC236}">
                <a16:creationId xmlns:a16="http://schemas.microsoft.com/office/drawing/2014/main" id="{E55C8BCD-942A-40D4-AE0B-8F89D672BACB}"/>
              </a:ext>
            </a:extLst>
          </p:cNvPr>
          <p:cNvCxnSpPr>
            <a:cxnSpLocks/>
          </p:cNvCxnSpPr>
          <p:nvPr/>
        </p:nvCxnSpPr>
        <p:spPr bwMode="gray">
          <a:xfrm flipH="1">
            <a:off x="9929239" y="5299578"/>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3" name="TextBox 162">
            <a:extLst>
              <a:ext uri="{FF2B5EF4-FFF2-40B4-BE49-F238E27FC236}">
                <a16:creationId xmlns:a16="http://schemas.microsoft.com/office/drawing/2014/main" id="{B71AC62D-B0AD-475D-80DE-1C13E6F4A1D9}"/>
              </a:ext>
            </a:extLst>
          </p:cNvPr>
          <p:cNvSpPr txBox="1"/>
          <p:nvPr/>
        </p:nvSpPr>
        <p:spPr bwMode="gray">
          <a:xfrm>
            <a:off x="10484046" y="5161078"/>
            <a:ext cx="1440000" cy="461665"/>
          </a:xfrm>
          <a:prstGeom prst="rect">
            <a:avLst/>
          </a:prstGeom>
          <a:noFill/>
        </p:spPr>
        <p:txBody>
          <a:bodyPr wrap="square" rtlCol="0">
            <a:spAutoFit/>
          </a:bodyPr>
          <a:lstStyle/>
          <a:p>
            <a:r>
              <a:rPr lang="en-US" sz="1200"/>
              <a:t>Multicast traffic</a:t>
            </a:r>
          </a:p>
        </p:txBody>
      </p:sp>
      <p:cxnSp>
        <p:nvCxnSpPr>
          <p:cNvPr id="164" name="Straight Arrow Connector 163">
            <a:extLst>
              <a:ext uri="{FF2B5EF4-FFF2-40B4-BE49-F238E27FC236}">
                <a16:creationId xmlns:a16="http://schemas.microsoft.com/office/drawing/2014/main" id="{40EAA46C-D62A-428C-A993-9B4ECCD6AE39}"/>
              </a:ext>
            </a:extLst>
          </p:cNvPr>
          <p:cNvCxnSpPr>
            <a:cxnSpLocks/>
          </p:cNvCxnSpPr>
          <p:nvPr/>
        </p:nvCxnSpPr>
        <p:spPr bwMode="gray">
          <a:xfrm>
            <a:off x="9929239" y="5050704"/>
            <a:ext cx="558652"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05706C1F-5F40-4642-8D60-D7EC6C791180}"/>
              </a:ext>
            </a:extLst>
          </p:cNvPr>
          <p:cNvSpPr txBox="1"/>
          <p:nvPr/>
        </p:nvSpPr>
        <p:spPr bwMode="gray">
          <a:xfrm>
            <a:off x="10484046" y="4927859"/>
            <a:ext cx="1440000" cy="461665"/>
          </a:xfrm>
          <a:prstGeom prst="rect">
            <a:avLst/>
          </a:prstGeom>
          <a:noFill/>
        </p:spPr>
        <p:txBody>
          <a:bodyPr wrap="square" rtlCol="0">
            <a:spAutoFit/>
          </a:bodyPr>
          <a:lstStyle/>
          <a:p>
            <a:r>
              <a:rPr lang="en-US" sz="1200"/>
              <a:t>Assert message</a:t>
            </a:r>
          </a:p>
        </p:txBody>
      </p:sp>
      <p:sp>
        <p:nvSpPr>
          <p:cNvPr id="166" name="Oval 165">
            <a:extLst>
              <a:ext uri="{FF2B5EF4-FFF2-40B4-BE49-F238E27FC236}">
                <a16:creationId xmlns:a16="http://schemas.microsoft.com/office/drawing/2014/main" id="{276D3423-4530-4454-A80E-5577F0C7547B}"/>
              </a:ext>
            </a:extLst>
          </p:cNvPr>
          <p:cNvSpPr/>
          <p:nvPr/>
        </p:nvSpPr>
        <p:spPr bwMode="gray">
          <a:xfrm>
            <a:off x="7925299" y="4022013"/>
            <a:ext cx="862483" cy="668839"/>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ular Callout 75">
            <a:extLst>
              <a:ext uri="{FF2B5EF4-FFF2-40B4-BE49-F238E27FC236}">
                <a16:creationId xmlns:a16="http://schemas.microsoft.com/office/drawing/2014/main" id="{FD5B8D09-0407-49D8-BA50-729D28578207}"/>
              </a:ext>
            </a:extLst>
          </p:cNvPr>
          <p:cNvSpPr/>
          <p:nvPr/>
        </p:nvSpPr>
        <p:spPr bwMode="gray">
          <a:xfrm>
            <a:off x="8643865" y="4136526"/>
            <a:ext cx="796793" cy="361765"/>
          </a:xfrm>
          <a:prstGeom prst="wedgeRectCallout">
            <a:avLst>
              <a:gd name="adj1" fmla="val -74231"/>
              <a:gd name="adj2" fmla="val 214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100" dirty="0">
                <a:solidFill>
                  <a:schemeClr val="tx1"/>
                </a:solidFill>
                <a:latin typeface="Huawei Sans" panose="020C0503030203020204" pitchFamily="34" charset="0"/>
                <a:ea typeface="方正兰亭黑简体" panose="02000000000000000000" pitchFamily="2" charset="-122"/>
              </a:rPr>
              <a:t>No group members</a:t>
            </a:r>
          </a:p>
        </p:txBody>
      </p:sp>
      <p:sp>
        <p:nvSpPr>
          <p:cNvPr id="168" name="Rectangular Callout 75">
            <a:extLst>
              <a:ext uri="{FF2B5EF4-FFF2-40B4-BE49-F238E27FC236}">
                <a16:creationId xmlns:a16="http://schemas.microsoft.com/office/drawing/2014/main" id="{D3607791-2492-477D-B8BC-D8A13C5AEDF8}"/>
              </a:ext>
            </a:extLst>
          </p:cNvPr>
          <p:cNvSpPr/>
          <p:nvPr/>
        </p:nvSpPr>
        <p:spPr bwMode="gray">
          <a:xfrm>
            <a:off x="3071935" y="5397500"/>
            <a:ext cx="1764000" cy="792000"/>
          </a:xfrm>
          <a:prstGeom prst="wedgeRectCallout">
            <a:avLst>
              <a:gd name="adj1" fmla="val 29436"/>
              <a:gd name="adj2" fmla="val -701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Floods multicast packets and generates a PIM multicast routing entry.</a:t>
            </a:r>
          </a:p>
        </p:txBody>
      </p:sp>
      <p:sp>
        <p:nvSpPr>
          <p:cNvPr id="169" name="椭圆 50">
            <a:extLst>
              <a:ext uri="{FF2B5EF4-FFF2-40B4-BE49-F238E27FC236}">
                <a16:creationId xmlns:a16="http://schemas.microsoft.com/office/drawing/2014/main" id="{11A92DFE-AA08-45CE-822E-3BBE82E3131B}"/>
              </a:ext>
            </a:extLst>
          </p:cNvPr>
          <p:cNvSpPr/>
          <p:nvPr/>
        </p:nvSpPr>
        <p:spPr bwMode="gray">
          <a:xfrm>
            <a:off x="3039134" y="526060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172" name="Straight Arrow Connector 171">
            <a:extLst>
              <a:ext uri="{FF2B5EF4-FFF2-40B4-BE49-F238E27FC236}">
                <a16:creationId xmlns:a16="http://schemas.microsoft.com/office/drawing/2014/main" id="{F6040F12-90CF-4032-A176-0D39FCED792C}"/>
              </a:ext>
            </a:extLst>
          </p:cNvPr>
          <p:cNvCxnSpPr>
            <a:cxnSpLocks/>
          </p:cNvCxnSpPr>
          <p:nvPr/>
        </p:nvCxnSpPr>
        <p:spPr bwMode="gray">
          <a:xfrm flipH="1">
            <a:off x="6563764" y="4286356"/>
            <a:ext cx="678871"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8E40A6C8-7810-4942-BA45-3DD23F7FFF3D}"/>
              </a:ext>
            </a:extLst>
          </p:cNvPr>
          <p:cNvCxnSpPr>
            <a:cxnSpLocks/>
          </p:cNvCxnSpPr>
          <p:nvPr/>
        </p:nvCxnSpPr>
        <p:spPr bwMode="gray">
          <a:xfrm>
            <a:off x="9929238" y="4815048"/>
            <a:ext cx="558652"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4" name="TextBox 173">
            <a:extLst>
              <a:ext uri="{FF2B5EF4-FFF2-40B4-BE49-F238E27FC236}">
                <a16:creationId xmlns:a16="http://schemas.microsoft.com/office/drawing/2014/main" id="{DD061FFC-584D-46E3-B2AB-E70A63DDFA3F}"/>
              </a:ext>
            </a:extLst>
          </p:cNvPr>
          <p:cNvSpPr txBox="1"/>
          <p:nvPr/>
        </p:nvSpPr>
        <p:spPr bwMode="gray">
          <a:xfrm>
            <a:off x="10484046" y="4680088"/>
            <a:ext cx="1440000" cy="461665"/>
          </a:xfrm>
          <a:prstGeom prst="rect">
            <a:avLst/>
          </a:prstGeom>
          <a:noFill/>
        </p:spPr>
        <p:txBody>
          <a:bodyPr wrap="square" rtlCol="0">
            <a:spAutoFit/>
          </a:bodyPr>
          <a:lstStyle/>
          <a:p>
            <a:r>
              <a:rPr lang="en-US" sz="1200" dirty="0"/>
              <a:t>Prune message</a:t>
            </a:r>
          </a:p>
        </p:txBody>
      </p:sp>
      <p:sp>
        <p:nvSpPr>
          <p:cNvPr id="175" name="TextBox 120">
            <a:extLst>
              <a:ext uri="{FF2B5EF4-FFF2-40B4-BE49-F238E27FC236}">
                <a16:creationId xmlns:a16="http://schemas.microsoft.com/office/drawing/2014/main" id="{14BF62F0-790E-4B68-826E-6511AC05E146}"/>
              </a:ext>
            </a:extLst>
          </p:cNvPr>
          <p:cNvSpPr txBox="1"/>
          <p:nvPr/>
        </p:nvSpPr>
        <p:spPr bwMode="gray">
          <a:xfrm>
            <a:off x="6337006" y="3920975"/>
            <a:ext cx="1116000" cy="251341"/>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Prune message</a:t>
            </a:r>
          </a:p>
        </p:txBody>
      </p:sp>
      <p:cxnSp>
        <p:nvCxnSpPr>
          <p:cNvPr id="176" name="Straight Arrow Connector 175">
            <a:extLst>
              <a:ext uri="{FF2B5EF4-FFF2-40B4-BE49-F238E27FC236}">
                <a16:creationId xmlns:a16="http://schemas.microsoft.com/office/drawing/2014/main" id="{5B122A9A-3F29-43B0-87E8-FB147F1EC33A}"/>
              </a:ext>
            </a:extLst>
          </p:cNvPr>
          <p:cNvCxnSpPr>
            <a:cxnSpLocks/>
          </p:cNvCxnSpPr>
          <p:nvPr/>
        </p:nvCxnSpPr>
        <p:spPr bwMode="gray">
          <a:xfrm flipV="1">
            <a:off x="5496859" y="3708090"/>
            <a:ext cx="692" cy="537479"/>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133E0059-C34D-4B4B-A19A-99E48A9F735A}"/>
              </a:ext>
            </a:extLst>
          </p:cNvPr>
          <p:cNvCxnSpPr>
            <a:cxnSpLocks/>
          </p:cNvCxnSpPr>
          <p:nvPr/>
        </p:nvCxnSpPr>
        <p:spPr bwMode="gray">
          <a:xfrm flipH="1">
            <a:off x="3480356" y="3857764"/>
            <a:ext cx="787052" cy="287339"/>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8" name="Rectangular Callout 75">
            <a:extLst>
              <a:ext uri="{FF2B5EF4-FFF2-40B4-BE49-F238E27FC236}">
                <a16:creationId xmlns:a16="http://schemas.microsoft.com/office/drawing/2014/main" id="{2F391D83-CC18-481A-97DF-8F78F9627B02}"/>
              </a:ext>
            </a:extLst>
          </p:cNvPr>
          <p:cNvSpPr/>
          <p:nvPr/>
        </p:nvSpPr>
        <p:spPr bwMode="gray">
          <a:xfrm>
            <a:off x="6470822" y="3152120"/>
            <a:ext cx="1008000" cy="625487"/>
          </a:xfrm>
          <a:prstGeom prst="wedgeRectCallout">
            <a:avLst>
              <a:gd name="adj1" fmla="val -24736"/>
              <a:gd name="adj2" fmla="val 724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auto"/>
            <a:r>
              <a:rPr lang="en-US" sz="900" dirty="0">
                <a:solidFill>
                  <a:schemeClr val="tx1"/>
                </a:solidFill>
                <a:latin typeface="Huawei Sans" panose="020C0503030203020204" pitchFamily="34" charset="0"/>
                <a:ea typeface="方正兰亭黑简体" panose="02000000000000000000" pitchFamily="2" charset="-122"/>
              </a:rPr>
              <a:t>Sends a Prune message through its </a:t>
            </a:r>
            <a:r>
              <a:rPr lang="en-US" sz="900" dirty="0">
                <a:solidFill>
                  <a:srgbClr val="EC7061"/>
                </a:solidFill>
                <a:latin typeface="Huawei Sans" panose="020C0503030203020204" pitchFamily="34" charset="0"/>
                <a:ea typeface="方正兰亭黑简体" panose="02000000000000000000" pitchFamily="2" charset="-122"/>
              </a:rPr>
              <a:t>upstream interface</a:t>
            </a:r>
            <a:r>
              <a:rPr lang="en-US" sz="900" dirty="0">
                <a:solidFill>
                  <a:schemeClr val="tx1"/>
                </a:solidFill>
                <a:latin typeface="Huawei Sans" panose="020C0503030203020204" pitchFamily="34" charset="0"/>
                <a:ea typeface="方正兰亭黑简体" panose="02000000000000000000" pitchFamily="2" charset="-122"/>
              </a:rPr>
              <a:t>.</a:t>
            </a:r>
          </a:p>
        </p:txBody>
      </p:sp>
      <p:sp>
        <p:nvSpPr>
          <p:cNvPr id="179" name="椭圆 50">
            <a:extLst>
              <a:ext uri="{FF2B5EF4-FFF2-40B4-BE49-F238E27FC236}">
                <a16:creationId xmlns:a16="http://schemas.microsoft.com/office/drawing/2014/main" id="{54F95109-79D5-448F-AEFF-66C94445879F}"/>
              </a:ext>
            </a:extLst>
          </p:cNvPr>
          <p:cNvSpPr/>
          <p:nvPr/>
        </p:nvSpPr>
        <p:spPr bwMode="gray">
          <a:xfrm>
            <a:off x="7325640" y="307204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80" name="矩形: 圆角 52">
            <a:extLst>
              <a:ext uri="{FF2B5EF4-FFF2-40B4-BE49-F238E27FC236}">
                <a16:creationId xmlns:a16="http://schemas.microsoft.com/office/drawing/2014/main" id="{7164F1D8-6A05-4A4F-9F24-E3B0C4B0B6AE}"/>
              </a:ext>
            </a:extLst>
          </p:cNvPr>
          <p:cNvSpPr/>
          <p:nvPr/>
        </p:nvSpPr>
        <p:spPr bwMode="gray">
          <a:xfrm>
            <a:off x="7576610" y="2878523"/>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181" name="Table 38">
            <a:extLst>
              <a:ext uri="{FF2B5EF4-FFF2-40B4-BE49-F238E27FC236}">
                <a16:creationId xmlns:a16="http://schemas.microsoft.com/office/drawing/2014/main" id="{592E5C22-F528-468B-8F69-8C2CBA64DFC9}"/>
              </a:ext>
            </a:extLst>
          </p:cNvPr>
          <p:cNvGraphicFramePr>
            <a:graphicFrameLocks noGrp="1"/>
          </p:cNvGraphicFramePr>
          <p:nvPr>
            <p:extLst>
              <p:ext uri="{D42A27DB-BD31-4B8C-83A1-F6EECF244321}">
                <p14:modId xmlns:p14="http://schemas.microsoft.com/office/powerpoint/2010/main" val="3924415275"/>
              </p:ext>
            </p:extLst>
          </p:nvPr>
        </p:nvGraphicFramePr>
        <p:xfrm>
          <a:off x="7609822" y="3121085"/>
          <a:ext cx="2354860" cy="646920"/>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23900">
                  <a:extLst>
                    <a:ext uri="{9D8B030D-6E8A-4147-A177-3AD203B41FA5}">
                      <a16:colId xmlns:a16="http://schemas.microsoft.com/office/drawing/2014/main" val="3317129549"/>
                    </a:ext>
                  </a:extLst>
                </a:gridCol>
                <a:gridCol w="706789">
                  <a:extLst>
                    <a:ext uri="{9D8B030D-6E8A-4147-A177-3AD203B41FA5}">
                      <a16:colId xmlns:a16="http://schemas.microsoft.com/office/drawing/2014/main" val="1892022959"/>
                    </a:ext>
                  </a:extLst>
                </a:gridCol>
              </a:tblGrid>
              <a:tr h="184301">
                <a:tc>
                  <a:txBody>
                    <a:bodyPr/>
                    <a:lstStyle/>
                    <a:p>
                      <a:pPr algn="ctr"/>
                      <a:r>
                        <a:rPr lang="en-US" sz="110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41187">
                <a:tc>
                  <a:txBody>
                    <a:bodyPr/>
                    <a:lstStyle/>
                    <a:p>
                      <a:pPr algn="ctr"/>
                      <a:r>
                        <a:rPr lang="en-US" sz="1100"/>
                        <a:t>S1, G1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b="1" dirty="0">
                          <a:solidFill>
                            <a:srgbClr val="EC7061"/>
                          </a:solidFill>
                        </a:rPr>
                        <a:t>Null</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82" name="Trapezoid 181">
            <a:extLst>
              <a:ext uri="{FF2B5EF4-FFF2-40B4-BE49-F238E27FC236}">
                <a16:creationId xmlns:a16="http://schemas.microsoft.com/office/drawing/2014/main" id="{400A1FFC-E20C-425D-9AE3-A07ABA8B7FF8}"/>
              </a:ext>
            </a:extLst>
          </p:cNvPr>
          <p:cNvSpPr/>
          <p:nvPr/>
        </p:nvSpPr>
        <p:spPr bwMode="gray">
          <a:xfrm flipV="1">
            <a:off x="7520874" y="3799699"/>
            <a:ext cx="2467253" cy="356840"/>
          </a:xfrm>
          <a:custGeom>
            <a:avLst/>
            <a:gdLst>
              <a:gd name="connsiteX0" fmla="*/ 0 w 2411517"/>
              <a:gd name="connsiteY0" fmla="*/ 352077 h 352077"/>
              <a:gd name="connsiteX1" fmla="*/ 882477 w 2411517"/>
              <a:gd name="connsiteY1" fmla="*/ 0 h 352077"/>
              <a:gd name="connsiteX2" fmla="*/ 1529040 w 2411517"/>
              <a:gd name="connsiteY2" fmla="*/ 0 h 352077"/>
              <a:gd name="connsiteX3" fmla="*/ 2411517 w 2411517"/>
              <a:gd name="connsiteY3" fmla="*/ 352077 h 352077"/>
              <a:gd name="connsiteX4" fmla="*/ 0 w 2411517"/>
              <a:gd name="connsiteY4" fmla="*/ 352077 h 352077"/>
              <a:gd name="connsiteX0" fmla="*/ 55736 w 2467253"/>
              <a:gd name="connsiteY0" fmla="*/ 356840 h 356840"/>
              <a:gd name="connsiteX1" fmla="*/ 0 w 2467253"/>
              <a:gd name="connsiteY1" fmla="*/ 0 h 356840"/>
              <a:gd name="connsiteX2" fmla="*/ 1584776 w 2467253"/>
              <a:gd name="connsiteY2" fmla="*/ 4763 h 356840"/>
              <a:gd name="connsiteX3" fmla="*/ 2467253 w 2467253"/>
              <a:gd name="connsiteY3" fmla="*/ 356840 h 356840"/>
              <a:gd name="connsiteX4" fmla="*/ 55736 w 2467253"/>
              <a:gd name="connsiteY4" fmla="*/ 356840 h 356840"/>
              <a:gd name="connsiteX0" fmla="*/ 55736 w 2467253"/>
              <a:gd name="connsiteY0" fmla="*/ 356840 h 356840"/>
              <a:gd name="connsiteX1" fmla="*/ 0 w 2467253"/>
              <a:gd name="connsiteY1" fmla="*/ 0 h 356840"/>
              <a:gd name="connsiteX2" fmla="*/ 356051 w 2467253"/>
              <a:gd name="connsiteY2" fmla="*/ 4763 h 356840"/>
              <a:gd name="connsiteX3" fmla="*/ 2467253 w 2467253"/>
              <a:gd name="connsiteY3" fmla="*/ 356840 h 356840"/>
              <a:gd name="connsiteX4" fmla="*/ 55736 w 2467253"/>
              <a:gd name="connsiteY4" fmla="*/ 356840 h 356840"/>
              <a:gd name="connsiteX0" fmla="*/ 55736 w 2467253"/>
              <a:gd name="connsiteY0" fmla="*/ 366364 h 366364"/>
              <a:gd name="connsiteX1" fmla="*/ 0 w 2467253"/>
              <a:gd name="connsiteY1" fmla="*/ 9524 h 366364"/>
              <a:gd name="connsiteX2" fmla="*/ 341764 w 2467253"/>
              <a:gd name="connsiteY2" fmla="*/ 0 h 366364"/>
              <a:gd name="connsiteX3" fmla="*/ 2467253 w 2467253"/>
              <a:gd name="connsiteY3" fmla="*/ 366364 h 366364"/>
              <a:gd name="connsiteX4" fmla="*/ 55736 w 2467253"/>
              <a:gd name="connsiteY4" fmla="*/ 366364 h 366364"/>
              <a:gd name="connsiteX0" fmla="*/ 55736 w 2467253"/>
              <a:gd name="connsiteY0" fmla="*/ 356840 h 356840"/>
              <a:gd name="connsiteX1" fmla="*/ 0 w 2467253"/>
              <a:gd name="connsiteY1" fmla="*/ 0 h 356840"/>
              <a:gd name="connsiteX2" fmla="*/ 341764 w 2467253"/>
              <a:gd name="connsiteY2" fmla="*/ 2382 h 356840"/>
              <a:gd name="connsiteX3" fmla="*/ 2467253 w 2467253"/>
              <a:gd name="connsiteY3" fmla="*/ 356840 h 356840"/>
              <a:gd name="connsiteX4" fmla="*/ 55736 w 2467253"/>
              <a:gd name="connsiteY4" fmla="*/ 356840 h 356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253" h="356840">
                <a:moveTo>
                  <a:pt x="55736" y="356840"/>
                </a:moveTo>
                <a:lnTo>
                  <a:pt x="0" y="0"/>
                </a:lnTo>
                <a:lnTo>
                  <a:pt x="341764" y="2382"/>
                </a:lnTo>
                <a:lnTo>
                  <a:pt x="2467253" y="356840"/>
                </a:lnTo>
                <a:lnTo>
                  <a:pt x="55736" y="356840"/>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ular Callout 75">
            <a:extLst>
              <a:ext uri="{FF2B5EF4-FFF2-40B4-BE49-F238E27FC236}">
                <a16:creationId xmlns:a16="http://schemas.microsoft.com/office/drawing/2014/main" id="{644B84CE-FD44-4369-B8D4-9BABB0AFC81B}"/>
              </a:ext>
            </a:extLst>
          </p:cNvPr>
          <p:cNvSpPr/>
          <p:nvPr/>
        </p:nvSpPr>
        <p:spPr bwMode="gray">
          <a:xfrm>
            <a:off x="7576609" y="2072512"/>
            <a:ext cx="3109863" cy="715552"/>
          </a:xfrm>
          <a:prstGeom prst="wedgeRectCallout">
            <a:avLst>
              <a:gd name="adj1" fmla="val 18879"/>
              <a:gd name="adj2" fmla="val 714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multicast router still </a:t>
            </a:r>
            <a:r>
              <a:rPr lang="en-US" sz="1200" b="1" dirty="0">
                <a:solidFill>
                  <a:srgbClr val="EC7061"/>
                </a:solidFill>
                <a:latin typeface="Huawei Sans" panose="020C0503030203020204" pitchFamily="34" charset="0"/>
                <a:ea typeface="方正兰亭黑简体" panose="02000000000000000000" pitchFamily="2" charset="-122"/>
              </a:rPr>
              <a:t>retains the multicast routing entry</a:t>
            </a:r>
            <a:r>
              <a:rPr lang="en-US" sz="1200" dirty="0">
                <a:latin typeface="Huawei Sans" panose="020C0503030203020204" pitchFamily="34" charset="0"/>
                <a:ea typeface="方正兰亭黑简体" panose="02000000000000000000" pitchFamily="2" charset="-122"/>
              </a:rPr>
              <a:t>. </a:t>
            </a:r>
            <a:r>
              <a:rPr lang="en-US" sz="1200" b="1" dirty="0">
                <a:solidFill>
                  <a:srgbClr val="EC7061"/>
                </a:solidFill>
                <a:latin typeface="Huawei Sans" panose="020C0503030203020204" pitchFamily="34" charset="0"/>
                <a:ea typeface="方正兰亭黑简体" panose="02000000000000000000" pitchFamily="2" charset="-122"/>
              </a:rPr>
              <a:t>After a new member joins the group, the multicast router updates the outbound interface</a:t>
            </a:r>
            <a:r>
              <a:rPr lang="en-US" sz="1200" dirty="0">
                <a:latin typeface="Huawei Sans" panose="020C0503030203020204" pitchFamily="34" charset="0"/>
                <a:ea typeface="方正兰亭黑简体" panose="02000000000000000000" pitchFamily="2" charset="-122"/>
              </a:rPr>
              <a:t>.</a:t>
            </a:r>
          </a:p>
        </p:txBody>
      </p:sp>
      <p:sp>
        <p:nvSpPr>
          <p:cNvPr id="184" name="椭圆 50">
            <a:extLst>
              <a:ext uri="{FF2B5EF4-FFF2-40B4-BE49-F238E27FC236}">
                <a16:creationId xmlns:a16="http://schemas.microsoft.com/office/drawing/2014/main" id="{AD2F54B1-D6AD-4613-BA04-5CBBD23DF482}"/>
              </a:ext>
            </a:extLst>
          </p:cNvPr>
          <p:cNvSpPr/>
          <p:nvPr/>
        </p:nvSpPr>
        <p:spPr bwMode="gray">
          <a:xfrm>
            <a:off x="7469591" y="199787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85" name="矩形: 圆角 52">
            <a:extLst>
              <a:ext uri="{FF2B5EF4-FFF2-40B4-BE49-F238E27FC236}">
                <a16:creationId xmlns:a16="http://schemas.microsoft.com/office/drawing/2014/main" id="{AE063F94-279C-40FC-9553-E4C548CCC585}"/>
              </a:ext>
            </a:extLst>
          </p:cNvPr>
          <p:cNvSpPr/>
          <p:nvPr/>
        </p:nvSpPr>
        <p:spPr bwMode="gray">
          <a:xfrm>
            <a:off x="4976738" y="5150156"/>
            <a:ext cx="2555684"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186" name="Table 38">
            <a:extLst>
              <a:ext uri="{FF2B5EF4-FFF2-40B4-BE49-F238E27FC236}">
                <a16:creationId xmlns:a16="http://schemas.microsoft.com/office/drawing/2014/main" id="{DE64562B-7338-4790-81B6-D484D60DE5EA}"/>
              </a:ext>
            </a:extLst>
          </p:cNvPr>
          <p:cNvGraphicFramePr>
            <a:graphicFrameLocks noGrp="1"/>
          </p:cNvGraphicFramePr>
          <p:nvPr>
            <p:extLst>
              <p:ext uri="{D42A27DB-BD31-4B8C-83A1-F6EECF244321}">
                <p14:modId xmlns:p14="http://schemas.microsoft.com/office/powerpoint/2010/main" val="3598060550"/>
              </p:ext>
            </p:extLst>
          </p:nvPr>
        </p:nvGraphicFramePr>
        <p:xfrm>
          <a:off x="5028807" y="5392718"/>
          <a:ext cx="2451546" cy="646920"/>
        </p:xfrm>
        <a:graphic>
          <a:graphicData uri="http://schemas.openxmlformats.org/drawingml/2006/table">
            <a:tbl>
              <a:tblPr firstRow="1" bandRow="1">
                <a:tableStyleId>{72833802-FEF1-4C79-8D5D-14CF1EAF98D9}</a:tableStyleId>
              </a:tblPr>
              <a:tblGrid>
                <a:gridCol w="962116">
                  <a:extLst>
                    <a:ext uri="{9D8B030D-6E8A-4147-A177-3AD203B41FA5}">
                      <a16:colId xmlns:a16="http://schemas.microsoft.com/office/drawing/2014/main" val="2036062193"/>
                    </a:ext>
                  </a:extLst>
                </a:gridCol>
                <a:gridCol w="705063">
                  <a:extLst>
                    <a:ext uri="{9D8B030D-6E8A-4147-A177-3AD203B41FA5}">
                      <a16:colId xmlns:a16="http://schemas.microsoft.com/office/drawing/2014/main" val="3317129549"/>
                    </a:ext>
                  </a:extLst>
                </a:gridCol>
                <a:gridCol w="784367">
                  <a:extLst>
                    <a:ext uri="{9D8B030D-6E8A-4147-A177-3AD203B41FA5}">
                      <a16:colId xmlns:a16="http://schemas.microsoft.com/office/drawing/2014/main" val="1892022959"/>
                    </a:ext>
                  </a:extLst>
                </a:gridCol>
              </a:tblGrid>
              <a:tr h="208100">
                <a:tc>
                  <a:txBody>
                    <a:bodyPr/>
                    <a:lstStyle/>
                    <a:p>
                      <a:pPr algn="ctr"/>
                      <a:r>
                        <a:rPr lang="en-US" sz="110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59419">
                <a:tc>
                  <a:txBody>
                    <a:bodyPr/>
                    <a:lstStyle/>
                    <a:p>
                      <a:pPr algn="ctr"/>
                      <a:r>
                        <a:rPr lang="en-US" sz="1100"/>
                        <a:t>S1, G1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a:solidFill>
                            <a:schemeClr val="tx1"/>
                          </a:solidFill>
                        </a:rPr>
                        <a:t>IF2, </a:t>
                      </a:r>
                      <a:r>
                        <a:rPr lang="en-US" sz="1100">
                          <a:solidFill>
                            <a:srgbClr val="EC7061"/>
                          </a:solidFill>
                        </a:rPr>
                        <a:t>IF3</a:t>
                      </a:r>
                      <a:endParaRPr lang="en-US" sz="1100" dirty="0">
                        <a:solidFill>
                          <a:srgbClr val="EC7061"/>
                        </a:solidFill>
                      </a:endParaRP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cxnSp>
        <p:nvCxnSpPr>
          <p:cNvPr id="187" name="直接连接符 12">
            <a:extLst>
              <a:ext uri="{FF2B5EF4-FFF2-40B4-BE49-F238E27FC236}">
                <a16:creationId xmlns:a16="http://schemas.microsoft.com/office/drawing/2014/main" id="{3A64F49B-EB56-4FE4-8DD8-F3DDF4D23E47}"/>
              </a:ext>
            </a:extLst>
          </p:cNvPr>
          <p:cNvCxnSpPr>
            <a:cxnSpLocks/>
          </p:cNvCxnSpPr>
          <p:nvPr/>
        </p:nvCxnSpPr>
        <p:spPr bwMode="gray">
          <a:xfrm flipH="1">
            <a:off x="7109410" y="5913713"/>
            <a:ext cx="282783" cy="1"/>
          </a:xfrm>
          <a:prstGeom prst="line">
            <a:avLst/>
          </a:prstGeom>
          <a:solidFill>
            <a:schemeClr val="accent1"/>
          </a:solidFill>
          <a:ln w="19050" cap="flat" cmpd="sng" algn="ctr">
            <a:solidFill>
              <a:srgbClr val="EC7061"/>
            </a:solidFill>
            <a:prstDash val="solid"/>
            <a:round/>
            <a:headEnd type="none" w="med" len="med"/>
            <a:tailEnd type="none" w="med" len="med"/>
          </a:ln>
          <a:effectLst/>
        </p:spPr>
      </p:cxnSp>
      <p:sp>
        <p:nvSpPr>
          <p:cNvPr id="188" name="TextBox 187">
            <a:extLst>
              <a:ext uri="{FF2B5EF4-FFF2-40B4-BE49-F238E27FC236}">
                <a16:creationId xmlns:a16="http://schemas.microsoft.com/office/drawing/2014/main" id="{900076F4-9AE6-4159-BFA8-0F651FEB97BE}"/>
              </a:ext>
            </a:extLst>
          </p:cNvPr>
          <p:cNvSpPr txBox="1"/>
          <p:nvPr/>
        </p:nvSpPr>
        <p:spPr bwMode="gray">
          <a:xfrm>
            <a:off x="7071922" y="4386706"/>
            <a:ext cx="396262" cy="276999"/>
          </a:xfrm>
          <a:prstGeom prst="rect">
            <a:avLst/>
          </a:prstGeom>
          <a:noFill/>
        </p:spPr>
        <p:txBody>
          <a:bodyPr wrap="none" rtlCol="0">
            <a:spAutoFit/>
          </a:bodyPr>
          <a:lstStyle/>
          <a:p>
            <a:r>
              <a:rPr lang="en-US" sz="1200"/>
              <a:t>IF1</a:t>
            </a:r>
          </a:p>
        </p:txBody>
      </p:sp>
      <p:sp>
        <p:nvSpPr>
          <p:cNvPr id="189" name="TextBox 188">
            <a:extLst>
              <a:ext uri="{FF2B5EF4-FFF2-40B4-BE49-F238E27FC236}">
                <a16:creationId xmlns:a16="http://schemas.microsoft.com/office/drawing/2014/main" id="{9E3765E0-913E-4769-8ACF-F7975C45F331}"/>
              </a:ext>
            </a:extLst>
          </p:cNvPr>
          <p:cNvSpPr txBox="1"/>
          <p:nvPr/>
        </p:nvSpPr>
        <p:spPr bwMode="gray">
          <a:xfrm>
            <a:off x="6352438" y="4382055"/>
            <a:ext cx="396262" cy="276999"/>
          </a:xfrm>
          <a:prstGeom prst="rect">
            <a:avLst/>
          </a:prstGeom>
          <a:noFill/>
        </p:spPr>
        <p:txBody>
          <a:bodyPr wrap="none" rtlCol="0">
            <a:spAutoFit/>
          </a:bodyPr>
          <a:lstStyle/>
          <a:p>
            <a:r>
              <a:rPr lang="en-US" sz="1200"/>
              <a:t>IF3</a:t>
            </a:r>
          </a:p>
        </p:txBody>
      </p:sp>
      <p:sp>
        <p:nvSpPr>
          <p:cNvPr id="190" name="Trapezoid 181">
            <a:extLst>
              <a:ext uri="{FF2B5EF4-FFF2-40B4-BE49-F238E27FC236}">
                <a16:creationId xmlns:a16="http://schemas.microsoft.com/office/drawing/2014/main" id="{09515B89-9232-4330-A34B-2CB73857C023}"/>
              </a:ext>
            </a:extLst>
          </p:cNvPr>
          <p:cNvSpPr/>
          <p:nvPr/>
        </p:nvSpPr>
        <p:spPr bwMode="gray">
          <a:xfrm>
            <a:off x="5004478" y="4563524"/>
            <a:ext cx="2461083" cy="572592"/>
          </a:xfrm>
          <a:custGeom>
            <a:avLst/>
            <a:gdLst>
              <a:gd name="connsiteX0" fmla="*/ 0 w 2411517"/>
              <a:gd name="connsiteY0" fmla="*/ 352077 h 352077"/>
              <a:gd name="connsiteX1" fmla="*/ 882477 w 2411517"/>
              <a:gd name="connsiteY1" fmla="*/ 0 h 352077"/>
              <a:gd name="connsiteX2" fmla="*/ 1529040 w 2411517"/>
              <a:gd name="connsiteY2" fmla="*/ 0 h 352077"/>
              <a:gd name="connsiteX3" fmla="*/ 2411517 w 2411517"/>
              <a:gd name="connsiteY3" fmla="*/ 352077 h 352077"/>
              <a:gd name="connsiteX4" fmla="*/ 0 w 2411517"/>
              <a:gd name="connsiteY4" fmla="*/ 352077 h 352077"/>
              <a:gd name="connsiteX0" fmla="*/ 55736 w 2467253"/>
              <a:gd name="connsiteY0" fmla="*/ 356840 h 356840"/>
              <a:gd name="connsiteX1" fmla="*/ 0 w 2467253"/>
              <a:gd name="connsiteY1" fmla="*/ 0 h 356840"/>
              <a:gd name="connsiteX2" fmla="*/ 1584776 w 2467253"/>
              <a:gd name="connsiteY2" fmla="*/ 4763 h 356840"/>
              <a:gd name="connsiteX3" fmla="*/ 2467253 w 2467253"/>
              <a:gd name="connsiteY3" fmla="*/ 356840 h 356840"/>
              <a:gd name="connsiteX4" fmla="*/ 55736 w 2467253"/>
              <a:gd name="connsiteY4" fmla="*/ 356840 h 356840"/>
              <a:gd name="connsiteX0" fmla="*/ 55736 w 2467253"/>
              <a:gd name="connsiteY0" fmla="*/ 356840 h 356840"/>
              <a:gd name="connsiteX1" fmla="*/ 0 w 2467253"/>
              <a:gd name="connsiteY1" fmla="*/ 0 h 356840"/>
              <a:gd name="connsiteX2" fmla="*/ 356051 w 2467253"/>
              <a:gd name="connsiteY2" fmla="*/ 4763 h 356840"/>
              <a:gd name="connsiteX3" fmla="*/ 2467253 w 2467253"/>
              <a:gd name="connsiteY3" fmla="*/ 356840 h 356840"/>
              <a:gd name="connsiteX4" fmla="*/ 55736 w 2467253"/>
              <a:gd name="connsiteY4" fmla="*/ 356840 h 356840"/>
              <a:gd name="connsiteX0" fmla="*/ 55736 w 2467253"/>
              <a:gd name="connsiteY0" fmla="*/ 366364 h 366364"/>
              <a:gd name="connsiteX1" fmla="*/ 0 w 2467253"/>
              <a:gd name="connsiteY1" fmla="*/ 9524 h 366364"/>
              <a:gd name="connsiteX2" fmla="*/ 341764 w 2467253"/>
              <a:gd name="connsiteY2" fmla="*/ 0 h 366364"/>
              <a:gd name="connsiteX3" fmla="*/ 2467253 w 2467253"/>
              <a:gd name="connsiteY3" fmla="*/ 366364 h 366364"/>
              <a:gd name="connsiteX4" fmla="*/ 55736 w 2467253"/>
              <a:gd name="connsiteY4" fmla="*/ 366364 h 366364"/>
              <a:gd name="connsiteX0" fmla="*/ 55736 w 2467253"/>
              <a:gd name="connsiteY0" fmla="*/ 356840 h 356840"/>
              <a:gd name="connsiteX1" fmla="*/ 0 w 2467253"/>
              <a:gd name="connsiteY1" fmla="*/ 0 h 356840"/>
              <a:gd name="connsiteX2" fmla="*/ 341764 w 2467253"/>
              <a:gd name="connsiteY2" fmla="*/ 2382 h 356840"/>
              <a:gd name="connsiteX3" fmla="*/ 2467253 w 2467253"/>
              <a:gd name="connsiteY3" fmla="*/ 356840 h 356840"/>
              <a:gd name="connsiteX4" fmla="*/ 55736 w 2467253"/>
              <a:gd name="connsiteY4" fmla="*/ 356840 h 356840"/>
              <a:gd name="connsiteX0" fmla="*/ 55736 w 2467253"/>
              <a:gd name="connsiteY0" fmla="*/ 356840 h 356840"/>
              <a:gd name="connsiteX1" fmla="*/ 0 w 2467253"/>
              <a:gd name="connsiteY1" fmla="*/ 0 h 356840"/>
              <a:gd name="connsiteX2" fmla="*/ 1405745 w 2467253"/>
              <a:gd name="connsiteY2" fmla="*/ 2382 h 356840"/>
              <a:gd name="connsiteX3" fmla="*/ 2467253 w 2467253"/>
              <a:gd name="connsiteY3" fmla="*/ 356840 h 356840"/>
              <a:gd name="connsiteX4" fmla="*/ 55736 w 2467253"/>
              <a:gd name="connsiteY4" fmla="*/ 356840 h 356840"/>
              <a:gd name="connsiteX0" fmla="*/ 0 w 2411517"/>
              <a:gd name="connsiteY0" fmla="*/ 354872 h 354872"/>
              <a:gd name="connsiteX1" fmla="*/ 908691 w 2411517"/>
              <a:gd name="connsiteY1" fmla="*/ 0 h 354872"/>
              <a:gd name="connsiteX2" fmla="*/ 1350009 w 2411517"/>
              <a:gd name="connsiteY2" fmla="*/ 414 h 354872"/>
              <a:gd name="connsiteX3" fmla="*/ 2411517 w 2411517"/>
              <a:gd name="connsiteY3" fmla="*/ 354872 h 354872"/>
              <a:gd name="connsiteX4" fmla="*/ 0 w 2411517"/>
              <a:gd name="connsiteY4" fmla="*/ 354872 h 354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1517" h="354872">
                <a:moveTo>
                  <a:pt x="0" y="354872"/>
                </a:moveTo>
                <a:lnTo>
                  <a:pt x="908691" y="0"/>
                </a:lnTo>
                <a:lnTo>
                  <a:pt x="1350009" y="414"/>
                </a:lnTo>
                <a:lnTo>
                  <a:pt x="2411517" y="354872"/>
                </a:lnTo>
                <a:lnTo>
                  <a:pt x="0" y="354872"/>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Rectangular Callout 75">
            <a:extLst>
              <a:ext uri="{FF2B5EF4-FFF2-40B4-BE49-F238E27FC236}">
                <a16:creationId xmlns:a16="http://schemas.microsoft.com/office/drawing/2014/main" id="{F522921D-906D-4EE5-B10C-6860CB811CD8}"/>
              </a:ext>
            </a:extLst>
          </p:cNvPr>
          <p:cNvSpPr/>
          <p:nvPr/>
        </p:nvSpPr>
        <p:spPr bwMode="gray">
          <a:xfrm>
            <a:off x="7513122" y="5665508"/>
            <a:ext cx="2164852" cy="727754"/>
          </a:xfrm>
          <a:prstGeom prst="wedgeRectCallout">
            <a:avLst>
              <a:gd name="adj1" fmla="val -54468"/>
              <a:gd name="adj2" fmla="val -186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a:t>
            </a:r>
            <a:r>
              <a:rPr lang="en-US" sz="1200" dirty="0">
                <a:solidFill>
                  <a:srgbClr val="EC7061"/>
                </a:solidFill>
                <a:latin typeface="Huawei Sans" panose="020C0503030203020204" pitchFamily="34" charset="0"/>
                <a:ea typeface="方正兰亭黑简体" panose="02000000000000000000" pitchFamily="2" charset="-122"/>
              </a:rPr>
              <a:t>interface that received the Prune message </a:t>
            </a:r>
            <a:r>
              <a:rPr lang="en-US" sz="1200" dirty="0">
                <a:solidFill>
                  <a:schemeClr val="tx1"/>
                </a:solidFill>
                <a:latin typeface="Huawei Sans" panose="020C0503030203020204" pitchFamily="34" charset="0"/>
                <a:ea typeface="方正兰亭黑简体" panose="02000000000000000000" pitchFamily="2" charset="-122"/>
              </a:rPr>
              <a:t>is </a:t>
            </a:r>
            <a:r>
              <a:rPr lang="en-US" sz="1200" dirty="0">
                <a:solidFill>
                  <a:srgbClr val="EC7061"/>
                </a:solidFill>
                <a:latin typeface="Huawei Sans" panose="020C0503030203020204" pitchFamily="34" charset="0"/>
                <a:ea typeface="方正兰亭黑简体" panose="02000000000000000000" pitchFamily="2" charset="-122"/>
              </a:rPr>
              <a:t>deleted</a:t>
            </a:r>
            <a:r>
              <a:rPr lang="en-US" sz="1200" dirty="0">
                <a:solidFill>
                  <a:schemeClr val="tx1"/>
                </a:solidFill>
                <a:latin typeface="Huawei Sans" panose="020C0503030203020204" pitchFamily="34" charset="0"/>
                <a:ea typeface="方正兰亭黑简体" panose="02000000000000000000" pitchFamily="2" charset="-122"/>
              </a:rPr>
              <a:t> from the multicast routing entry.</a:t>
            </a:r>
          </a:p>
        </p:txBody>
      </p:sp>
      <p:sp>
        <p:nvSpPr>
          <p:cNvPr id="192" name="椭圆 50">
            <a:extLst>
              <a:ext uri="{FF2B5EF4-FFF2-40B4-BE49-F238E27FC236}">
                <a16:creationId xmlns:a16="http://schemas.microsoft.com/office/drawing/2014/main" id="{3ED8B650-9E79-4298-AFDC-CA004C73F830}"/>
              </a:ext>
            </a:extLst>
          </p:cNvPr>
          <p:cNvSpPr/>
          <p:nvPr/>
        </p:nvSpPr>
        <p:spPr bwMode="gray">
          <a:xfrm>
            <a:off x="9618238" y="557550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cxnSp>
        <p:nvCxnSpPr>
          <p:cNvPr id="193" name="直接连接符 12">
            <a:extLst>
              <a:ext uri="{FF2B5EF4-FFF2-40B4-BE49-F238E27FC236}">
                <a16:creationId xmlns:a16="http://schemas.microsoft.com/office/drawing/2014/main" id="{877461D4-71EA-4DA5-9D89-23D2878A573B}"/>
              </a:ext>
            </a:extLst>
          </p:cNvPr>
          <p:cNvCxnSpPr>
            <a:cxnSpLocks/>
          </p:cNvCxnSpPr>
          <p:nvPr/>
        </p:nvCxnSpPr>
        <p:spPr bwMode="gray">
          <a:xfrm flipV="1">
            <a:off x="6163680" y="3547667"/>
            <a:ext cx="1" cy="521381"/>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cxnSp>
        <p:nvCxnSpPr>
          <p:cNvPr id="194" name="Straight Arrow Connector 193">
            <a:extLst>
              <a:ext uri="{FF2B5EF4-FFF2-40B4-BE49-F238E27FC236}">
                <a16:creationId xmlns:a16="http://schemas.microsoft.com/office/drawing/2014/main" id="{2A94E1F4-6F76-495F-B5BD-4CFAF223D715}"/>
              </a:ext>
            </a:extLst>
          </p:cNvPr>
          <p:cNvCxnSpPr>
            <a:cxnSpLocks/>
          </p:cNvCxnSpPr>
          <p:nvPr/>
        </p:nvCxnSpPr>
        <p:spPr bwMode="gray">
          <a:xfrm flipH="1">
            <a:off x="6591246" y="4419810"/>
            <a:ext cx="60050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7" name="Group 96">
            <a:extLst>
              <a:ext uri="{FF2B5EF4-FFF2-40B4-BE49-F238E27FC236}">
                <a16:creationId xmlns:a16="http://schemas.microsoft.com/office/drawing/2014/main" id="{88045CBA-5A6B-48BC-A4F3-917F963B1453}"/>
              </a:ext>
            </a:extLst>
          </p:cNvPr>
          <p:cNvGrpSpPr/>
          <p:nvPr/>
        </p:nvGrpSpPr>
        <p:grpSpPr bwMode="gray">
          <a:xfrm>
            <a:off x="7428147" y="71577"/>
            <a:ext cx="4680000" cy="213120"/>
            <a:chOff x="7788188" y="106136"/>
            <a:chExt cx="4472949" cy="213120"/>
          </a:xfrm>
        </p:grpSpPr>
        <p:sp>
          <p:nvSpPr>
            <p:cNvPr id="98" name="五边形 24">
              <a:extLst>
                <a:ext uri="{FF2B5EF4-FFF2-40B4-BE49-F238E27FC236}">
                  <a16:creationId xmlns:a16="http://schemas.microsoft.com/office/drawing/2014/main" id="{7F3B8756-225C-4610-A274-19A634F74E9A}"/>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99" name="燕尾形 25">
              <a:extLst>
                <a:ext uri="{FF2B5EF4-FFF2-40B4-BE49-F238E27FC236}">
                  <a16:creationId xmlns:a16="http://schemas.microsoft.com/office/drawing/2014/main" id="{35398D12-7F84-4F06-99ED-BCB91E66F44B}"/>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Maintenance</a:t>
              </a:r>
            </a:p>
          </p:txBody>
        </p:sp>
        <p:sp>
          <p:nvSpPr>
            <p:cNvPr id="100" name="燕尾形 25">
              <a:extLst>
                <a:ext uri="{FF2B5EF4-FFF2-40B4-BE49-F238E27FC236}">
                  <a16:creationId xmlns:a16="http://schemas.microsoft.com/office/drawing/2014/main" id="{32B265E3-D39A-4B5F-A847-20767779EEF7}"/>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sp>
        <p:nvSpPr>
          <p:cNvPr id="170" name="Rectangular Callout 75">
            <a:extLst>
              <a:ext uri="{FF2B5EF4-FFF2-40B4-BE49-F238E27FC236}">
                <a16:creationId xmlns:a16="http://schemas.microsoft.com/office/drawing/2014/main" id="{26B113CB-8A11-45DF-8F19-187A839D22FC}"/>
              </a:ext>
            </a:extLst>
          </p:cNvPr>
          <p:cNvSpPr/>
          <p:nvPr/>
        </p:nvSpPr>
        <p:spPr bwMode="gray">
          <a:xfrm>
            <a:off x="7515385" y="4811951"/>
            <a:ext cx="2346992" cy="727754"/>
          </a:xfrm>
          <a:prstGeom prst="wedgeRectCallout">
            <a:avLst>
              <a:gd name="adj1" fmla="val -31924"/>
              <a:gd name="adj2" fmla="val -7718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After receiving a multicast packet, the device finds that it has no group members and </a:t>
            </a:r>
            <a:r>
              <a:rPr lang="en-US" sz="1200" dirty="0">
                <a:solidFill>
                  <a:srgbClr val="EC7061"/>
                </a:solidFill>
                <a:latin typeface="Huawei Sans" panose="020C0503030203020204" pitchFamily="34" charset="0"/>
                <a:ea typeface="方正兰亭黑简体" panose="02000000000000000000" pitchFamily="2" charset="-122"/>
              </a:rPr>
              <a:t>triggers the prune mechanism</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71" name="椭圆 50">
            <a:extLst>
              <a:ext uri="{FF2B5EF4-FFF2-40B4-BE49-F238E27FC236}">
                <a16:creationId xmlns:a16="http://schemas.microsoft.com/office/drawing/2014/main" id="{0DED2771-E8FD-4A33-A9D0-5AEB9D211854}"/>
              </a:ext>
            </a:extLst>
          </p:cNvPr>
          <p:cNvSpPr/>
          <p:nvPr/>
        </p:nvSpPr>
        <p:spPr bwMode="gray">
          <a:xfrm>
            <a:off x="7425385" y="476683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Tree>
    <p:extLst>
      <p:ext uri="{BB962C8B-B14F-4D97-AF65-F5344CB8AC3E}">
        <p14:creationId xmlns:p14="http://schemas.microsoft.com/office/powerpoint/2010/main" val="3058558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a:extLst>
              <a:ext uri="{FF2B5EF4-FFF2-40B4-BE49-F238E27FC236}">
                <a16:creationId xmlns:a16="http://schemas.microsoft.com/office/drawing/2014/main" id="{16D4E8C3-9EC4-4221-BEA5-5D63FBA7711D}"/>
              </a:ext>
            </a:extLst>
          </p:cNvPr>
          <p:cNvSpPr txBox="1"/>
          <p:nvPr/>
        </p:nvSpPr>
        <p:spPr bwMode="gray">
          <a:xfrm>
            <a:off x="5952707" y="4115973"/>
            <a:ext cx="452368" cy="276999"/>
          </a:xfrm>
          <a:prstGeom prst="rect">
            <a:avLst/>
          </a:prstGeom>
          <a:noFill/>
        </p:spPr>
        <p:txBody>
          <a:bodyPr wrap="none" rtlCol="0">
            <a:spAutoFit/>
          </a:bodyPr>
          <a:lstStyle/>
          <a:p>
            <a:r>
              <a:rPr lang="en-US" sz="1200" dirty="0"/>
              <a:t>RT4</a:t>
            </a:r>
          </a:p>
        </p:txBody>
      </p:sp>
      <p:sp>
        <p:nvSpPr>
          <p:cNvPr id="3" name="Text Placeholder 2">
            <a:extLst>
              <a:ext uri="{FF2B5EF4-FFF2-40B4-BE49-F238E27FC236}">
                <a16:creationId xmlns:a16="http://schemas.microsoft.com/office/drawing/2014/main" id="{0992B745-2186-43E2-B9EC-BDD3843D37F7}"/>
              </a:ext>
            </a:extLst>
          </p:cNvPr>
          <p:cNvSpPr>
            <a:spLocks noGrp="1"/>
          </p:cNvSpPr>
          <p:nvPr>
            <p:ph type="body" sz="quarter" idx="10"/>
          </p:nvPr>
        </p:nvSpPr>
        <p:spPr bwMode="gray"/>
        <p:txBody>
          <a:bodyPr/>
          <a:lstStyle/>
          <a:p>
            <a:pPr>
              <a:spcBef>
                <a:spcPts val="0"/>
              </a:spcBef>
            </a:pPr>
            <a:r>
              <a:rPr lang="en-US" sz="1600" dirty="0"/>
              <a:t>An MDT may be updated or even removed.</a:t>
            </a:r>
          </a:p>
          <a:p>
            <a:pPr>
              <a:spcBef>
                <a:spcPts val="0"/>
              </a:spcBef>
            </a:pPr>
            <a:r>
              <a:rPr lang="en-US" sz="1600" dirty="0"/>
              <a:t>When PIM neighbor relationships are stable and group memberships remain unchanged, MDTs can be maintained in either of the following ways:</a:t>
            </a:r>
          </a:p>
          <a:p>
            <a:pPr lvl="1">
              <a:spcBef>
                <a:spcPts val="0"/>
              </a:spcBef>
            </a:pPr>
            <a:r>
              <a:rPr lang="en-US" sz="1400" dirty="0"/>
              <a:t>Multicast packets are continuously sent to ensure that multicast routing entries always exist.</a:t>
            </a:r>
          </a:p>
          <a:p>
            <a:pPr lvl="1">
              <a:spcBef>
                <a:spcPts val="0"/>
              </a:spcBef>
            </a:pPr>
            <a:r>
              <a:rPr lang="en-US" sz="1400" dirty="0"/>
              <a:t>State-Refresh messages are sent to ensure that the downstream interface status in multicast routing entries remains unchanged.</a:t>
            </a:r>
          </a:p>
        </p:txBody>
      </p:sp>
      <p:sp>
        <p:nvSpPr>
          <p:cNvPr id="2" name="Title 1">
            <a:extLst>
              <a:ext uri="{FF2B5EF4-FFF2-40B4-BE49-F238E27FC236}">
                <a16:creationId xmlns:a16="http://schemas.microsoft.com/office/drawing/2014/main" id="{14627558-3EDF-4F70-BF1C-22F9E972BBD1}"/>
              </a:ext>
            </a:extLst>
          </p:cNvPr>
          <p:cNvSpPr>
            <a:spLocks noGrp="1"/>
          </p:cNvSpPr>
          <p:nvPr>
            <p:ph type="title"/>
          </p:nvPr>
        </p:nvSpPr>
        <p:spPr bwMode="gray"/>
        <p:txBody>
          <a:bodyPr/>
          <a:lstStyle/>
          <a:p>
            <a:r>
              <a:rPr lang="en-US"/>
              <a:t>MDT Maintenance</a:t>
            </a:r>
          </a:p>
        </p:txBody>
      </p:sp>
      <p:pic>
        <p:nvPicPr>
          <p:cNvPr id="4" name="Picture 2" descr="G:\做的项目\公共\扁平图标切换\更新2015_01_21\oss扁平图标库2015_01_21更新-04.png">
            <a:extLst>
              <a:ext uri="{FF2B5EF4-FFF2-40B4-BE49-F238E27FC236}">
                <a16:creationId xmlns:a16="http://schemas.microsoft.com/office/drawing/2014/main" id="{52499FA6-F961-4D3C-B717-6E98EC9247B7}"/>
              </a:ext>
            </a:extLst>
          </p:cNvPr>
          <p:cNvPicPr>
            <a:picLocks noChangeArrowheads="1"/>
          </p:cNvPicPr>
          <p:nvPr/>
        </p:nvPicPr>
        <p:blipFill>
          <a:blip r:embed="rId3" cstate="print"/>
          <a:stretch>
            <a:fillRect/>
          </a:stretch>
        </p:blipFill>
        <p:spPr bwMode="gray">
          <a:xfrm>
            <a:off x="2923880" y="4318418"/>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F2642876-6968-4BE7-8CF8-A4400B674118}"/>
              </a:ext>
            </a:extLst>
          </p:cNvPr>
          <p:cNvPicPr>
            <a:picLocks noChangeArrowheads="1"/>
          </p:cNvPicPr>
          <p:nvPr/>
        </p:nvPicPr>
        <p:blipFill>
          <a:blip r:embed="rId3" cstate="print"/>
          <a:stretch>
            <a:fillRect/>
          </a:stretch>
        </p:blipFill>
        <p:spPr bwMode="gray">
          <a:xfrm>
            <a:off x="4426870" y="3690798"/>
            <a:ext cx="528117" cy="399259"/>
          </a:xfrm>
          <a:prstGeom prst="rect">
            <a:avLst/>
          </a:prstGeom>
          <a:noFill/>
        </p:spPr>
      </p:pic>
      <p:pic>
        <p:nvPicPr>
          <p:cNvPr id="6" name="图片 37" descr="交换机.png">
            <a:extLst>
              <a:ext uri="{FF2B5EF4-FFF2-40B4-BE49-F238E27FC236}">
                <a16:creationId xmlns:a16="http://schemas.microsoft.com/office/drawing/2014/main" id="{F97BE4B0-0BFF-43B9-BA1E-9CEC75449FCC}"/>
              </a:ext>
            </a:extLst>
          </p:cNvPr>
          <p:cNvPicPr preferRelativeResize="0">
            <a:picLocks/>
          </p:cNvPicPr>
          <p:nvPr/>
        </p:nvPicPr>
        <p:blipFill>
          <a:blip r:embed="rId4" cstate="print"/>
          <a:stretch>
            <a:fillRect/>
          </a:stretch>
        </p:blipFill>
        <p:spPr bwMode="gray">
          <a:xfrm>
            <a:off x="1420889" y="4318256"/>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2B7E1D50-1556-4D37-9BBF-B149193403E2}"/>
              </a:ext>
            </a:extLst>
          </p:cNvPr>
          <p:cNvPicPr>
            <a:picLocks noChangeArrowheads="1"/>
          </p:cNvPicPr>
          <p:nvPr/>
        </p:nvPicPr>
        <p:blipFill>
          <a:blip r:embed="rId3" cstate="print"/>
          <a:stretch>
            <a:fillRect/>
          </a:stretch>
        </p:blipFill>
        <p:spPr bwMode="gray">
          <a:xfrm>
            <a:off x="4426870" y="4936752"/>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725C661D-70A5-49F2-88BD-A1E17A799D73}"/>
              </a:ext>
            </a:extLst>
          </p:cNvPr>
          <p:cNvPicPr>
            <a:picLocks noChangeArrowheads="1"/>
          </p:cNvPicPr>
          <p:nvPr/>
        </p:nvPicPr>
        <p:blipFill>
          <a:blip r:embed="rId3" cstate="print"/>
          <a:stretch>
            <a:fillRect/>
          </a:stretch>
        </p:blipFill>
        <p:spPr bwMode="gray">
          <a:xfrm>
            <a:off x="5931820" y="4320011"/>
            <a:ext cx="528117" cy="399259"/>
          </a:xfrm>
          <a:prstGeom prst="rect">
            <a:avLst/>
          </a:prstGeom>
          <a:noFill/>
        </p:spPr>
      </p:pic>
      <p:pic>
        <p:nvPicPr>
          <p:cNvPr id="9" name="图片 38" descr="PC.png">
            <a:extLst>
              <a:ext uri="{FF2B5EF4-FFF2-40B4-BE49-F238E27FC236}">
                <a16:creationId xmlns:a16="http://schemas.microsoft.com/office/drawing/2014/main" id="{83E326B7-945E-4FC1-BE3E-5B486766C0FC}"/>
              </a:ext>
            </a:extLst>
          </p:cNvPr>
          <p:cNvPicPr>
            <a:picLocks noChangeAspect="1"/>
          </p:cNvPicPr>
          <p:nvPr/>
        </p:nvPicPr>
        <p:blipFill>
          <a:blip r:embed="rId5" cstate="print"/>
          <a:stretch>
            <a:fillRect/>
          </a:stretch>
        </p:blipFill>
        <p:spPr bwMode="gray">
          <a:xfrm>
            <a:off x="5925879" y="5345654"/>
            <a:ext cx="540000" cy="382353"/>
          </a:xfrm>
          <a:prstGeom prst="rect">
            <a:avLst/>
          </a:prstGeom>
        </p:spPr>
      </p:pic>
      <p:cxnSp>
        <p:nvCxnSpPr>
          <p:cNvPr id="10" name="直接连接符 12">
            <a:extLst>
              <a:ext uri="{FF2B5EF4-FFF2-40B4-BE49-F238E27FC236}">
                <a16:creationId xmlns:a16="http://schemas.microsoft.com/office/drawing/2014/main" id="{6CA118AC-2509-41FE-BA28-9BEFCE7C71DD}"/>
              </a:ext>
            </a:extLst>
          </p:cNvPr>
          <p:cNvCxnSpPr>
            <a:cxnSpLocks/>
            <a:stCxn id="6" idx="3"/>
            <a:endCxn id="4" idx="1"/>
          </p:cNvCxnSpPr>
          <p:nvPr/>
        </p:nvCxnSpPr>
        <p:spPr bwMode="gray">
          <a:xfrm>
            <a:off x="1949007" y="4517967"/>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870FD7E5-1DD0-4550-A83E-F2BEDDBA5E4E}"/>
              </a:ext>
            </a:extLst>
          </p:cNvPr>
          <p:cNvCxnSpPr>
            <a:cxnSpLocks/>
            <a:stCxn id="5" idx="1"/>
            <a:endCxn id="4" idx="0"/>
          </p:cNvCxnSpPr>
          <p:nvPr/>
        </p:nvCxnSpPr>
        <p:spPr bwMode="gray">
          <a:xfrm flipH="1">
            <a:off x="3187939" y="3890428"/>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8477FA6F-DD67-4BCB-98A1-68C05C5A55B9}"/>
              </a:ext>
            </a:extLst>
          </p:cNvPr>
          <p:cNvCxnSpPr>
            <a:cxnSpLocks/>
            <a:stCxn id="7" idx="1"/>
            <a:endCxn id="4" idx="2"/>
          </p:cNvCxnSpPr>
          <p:nvPr/>
        </p:nvCxnSpPr>
        <p:spPr bwMode="gray">
          <a:xfrm flipH="1" flipV="1">
            <a:off x="3187939" y="4717677"/>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5E186B92-E32D-40F5-8DC8-29E0C3DD5510}"/>
              </a:ext>
            </a:extLst>
          </p:cNvPr>
          <p:cNvCxnSpPr>
            <a:cxnSpLocks/>
            <a:stCxn id="5" idx="3"/>
            <a:endCxn id="8" idx="1"/>
          </p:cNvCxnSpPr>
          <p:nvPr/>
        </p:nvCxnSpPr>
        <p:spPr bwMode="gray">
          <a:xfrm>
            <a:off x="4954987" y="3890428"/>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B104A541-96BB-44E4-960F-A8BAF0BA8F78}"/>
              </a:ext>
            </a:extLst>
          </p:cNvPr>
          <p:cNvCxnSpPr>
            <a:cxnSpLocks/>
            <a:stCxn id="7" idx="3"/>
            <a:endCxn id="8" idx="1"/>
          </p:cNvCxnSpPr>
          <p:nvPr/>
        </p:nvCxnSpPr>
        <p:spPr bwMode="gray">
          <a:xfrm flipV="1">
            <a:off x="4954987" y="4519641"/>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BFD9BEF4-7345-4E88-8547-ABC94BB04DD6}"/>
              </a:ext>
            </a:extLst>
          </p:cNvPr>
          <p:cNvCxnSpPr>
            <a:cxnSpLocks/>
            <a:stCxn id="9" idx="0"/>
            <a:endCxn id="8" idx="2"/>
          </p:cNvCxnSpPr>
          <p:nvPr/>
        </p:nvCxnSpPr>
        <p:spPr bwMode="gray">
          <a:xfrm flipV="1">
            <a:off x="6195879" y="4719270"/>
            <a:ext cx="0" cy="6263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Straight Arrow Connector 15">
            <a:extLst>
              <a:ext uri="{FF2B5EF4-FFF2-40B4-BE49-F238E27FC236}">
                <a16:creationId xmlns:a16="http://schemas.microsoft.com/office/drawing/2014/main" id="{0253C48D-F00A-4845-B390-7C267F1FCDB6}"/>
              </a:ext>
            </a:extLst>
          </p:cNvPr>
          <p:cNvCxnSpPr>
            <a:cxnSpLocks/>
          </p:cNvCxnSpPr>
          <p:nvPr/>
        </p:nvCxnSpPr>
        <p:spPr bwMode="gray">
          <a:xfrm flipH="1">
            <a:off x="2079048" y="4442040"/>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22BABE9-F633-4F16-AE49-25C3815E6214}"/>
              </a:ext>
            </a:extLst>
          </p:cNvPr>
          <p:cNvCxnSpPr>
            <a:cxnSpLocks/>
          </p:cNvCxnSpPr>
          <p:nvPr/>
        </p:nvCxnSpPr>
        <p:spPr bwMode="gray">
          <a:xfrm flipH="1" flipV="1">
            <a:off x="3280926" y="4859253"/>
            <a:ext cx="996461" cy="33536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40A6A6D-72E3-4C2F-97BA-889ED095C266}"/>
              </a:ext>
            </a:extLst>
          </p:cNvPr>
          <p:cNvSpPr txBox="1"/>
          <p:nvPr/>
        </p:nvSpPr>
        <p:spPr bwMode="gray">
          <a:xfrm>
            <a:off x="6453207" y="5314944"/>
            <a:ext cx="1997255" cy="461665"/>
          </a:xfrm>
          <a:prstGeom prst="rect">
            <a:avLst/>
          </a:prstGeom>
          <a:noFill/>
        </p:spPr>
        <p:txBody>
          <a:bodyPr wrap="square" rtlCol="0">
            <a:spAutoFit/>
          </a:bodyPr>
          <a:lstStyle/>
          <a:p>
            <a:pPr algn="ctr"/>
            <a:r>
              <a:rPr lang="en-US" sz="1200" dirty="0"/>
              <a:t>The multicast group member joins group G1.</a:t>
            </a:r>
          </a:p>
        </p:txBody>
      </p:sp>
      <p:sp>
        <p:nvSpPr>
          <p:cNvPr id="20" name="TextBox 19">
            <a:extLst>
              <a:ext uri="{FF2B5EF4-FFF2-40B4-BE49-F238E27FC236}">
                <a16:creationId xmlns:a16="http://schemas.microsoft.com/office/drawing/2014/main" id="{85E9A8BC-56C2-4703-B5D0-D817950D8698}"/>
              </a:ext>
            </a:extLst>
          </p:cNvPr>
          <p:cNvSpPr txBox="1"/>
          <p:nvPr/>
        </p:nvSpPr>
        <p:spPr bwMode="gray">
          <a:xfrm>
            <a:off x="437784" y="4266391"/>
            <a:ext cx="1057977" cy="646331"/>
          </a:xfrm>
          <a:prstGeom prst="rect">
            <a:avLst/>
          </a:prstGeom>
          <a:noFill/>
        </p:spPr>
        <p:txBody>
          <a:bodyPr wrap="square" rtlCol="0">
            <a:spAutoFit/>
          </a:bodyPr>
          <a:lstStyle/>
          <a:p>
            <a:pPr algn="ctr"/>
            <a:r>
              <a:rPr lang="en-US" sz="1200" dirty="0"/>
              <a:t>Multicast source</a:t>
            </a:r>
          </a:p>
          <a:p>
            <a:pPr algn="ctr"/>
            <a:r>
              <a:rPr lang="en-US" sz="1200" dirty="0"/>
              <a:t>S1</a:t>
            </a:r>
          </a:p>
        </p:txBody>
      </p:sp>
      <p:cxnSp>
        <p:nvCxnSpPr>
          <p:cNvPr id="21" name="Straight Arrow Connector 20">
            <a:extLst>
              <a:ext uri="{FF2B5EF4-FFF2-40B4-BE49-F238E27FC236}">
                <a16:creationId xmlns:a16="http://schemas.microsoft.com/office/drawing/2014/main" id="{3E2579BA-AB13-41AF-A896-3518FA38D823}"/>
              </a:ext>
            </a:extLst>
          </p:cNvPr>
          <p:cNvCxnSpPr>
            <a:cxnSpLocks/>
          </p:cNvCxnSpPr>
          <p:nvPr/>
        </p:nvCxnSpPr>
        <p:spPr bwMode="gray">
          <a:xfrm flipH="1">
            <a:off x="5077072" y="5220940"/>
            <a:ext cx="42737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FBAAB5C-BD37-4007-9757-E8737E7F237E}"/>
              </a:ext>
            </a:extLst>
          </p:cNvPr>
          <p:cNvCxnSpPr>
            <a:cxnSpLocks/>
          </p:cNvCxnSpPr>
          <p:nvPr/>
        </p:nvCxnSpPr>
        <p:spPr bwMode="gray">
          <a:xfrm flipH="1">
            <a:off x="5487412" y="4442040"/>
            <a:ext cx="288000"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51D6F4A-3259-45C6-BCD6-ABEFA1AD68D2}"/>
              </a:ext>
            </a:extLst>
          </p:cNvPr>
          <p:cNvCxnSpPr>
            <a:cxnSpLocks/>
          </p:cNvCxnSpPr>
          <p:nvPr/>
        </p:nvCxnSpPr>
        <p:spPr bwMode="gray">
          <a:xfrm flipV="1">
            <a:off x="5504446" y="4581745"/>
            <a:ext cx="0" cy="595729"/>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CCF02269-5C5E-4FC4-9E64-BD030A32B2D2}"/>
              </a:ext>
            </a:extLst>
          </p:cNvPr>
          <p:cNvSpPr>
            <a:spLocks noChangeAspect="1"/>
          </p:cNvSpPr>
          <p:nvPr/>
        </p:nvSpPr>
        <p:spPr bwMode="gray">
          <a:xfrm>
            <a:off x="2846236" y="44420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9A9D81DB-BB3D-4127-B4C7-41839A1DF489}"/>
              </a:ext>
            </a:extLst>
          </p:cNvPr>
          <p:cNvSpPr>
            <a:spLocks noChangeAspect="1"/>
          </p:cNvSpPr>
          <p:nvPr/>
        </p:nvSpPr>
        <p:spPr bwMode="gray">
          <a:xfrm>
            <a:off x="3108308" y="424727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A754BD4C-D17C-4644-86CA-FE2C519F8D82}"/>
              </a:ext>
            </a:extLst>
          </p:cNvPr>
          <p:cNvSpPr>
            <a:spLocks noChangeAspect="1"/>
          </p:cNvSpPr>
          <p:nvPr/>
        </p:nvSpPr>
        <p:spPr bwMode="gray">
          <a:xfrm>
            <a:off x="3108308" y="46377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89D4607D-705A-44FF-AA42-D25397529D40}"/>
              </a:ext>
            </a:extLst>
          </p:cNvPr>
          <p:cNvSpPr>
            <a:spLocks noChangeAspect="1"/>
          </p:cNvSpPr>
          <p:nvPr/>
        </p:nvSpPr>
        <p:spPr bwMode="gray">
          <a:xfrm>
            <a:off x="4349265" y="50570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20371E7B-8279-4327-879A-73FAB32EDCF0}"/>
              </a:ext>
            </a:extLst>
          </p:cNvPr>
          <p:cNvSpPr>
            <a:spLocks noChangeAspect="1"/>
          </p:cNvSpPr>
          <p:nvPr/>
        </p:nvSpPr>
        <p:spPr bwMode="gray">
          <a:xfrm>
            <a:off x="4342404" y="380248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F53127C0-6BEC-496D-834E-ED08FE3B9DBC}"/>
              </a:ext>
            </a:extLst>
          </p:cNvPr>
          <p:cNvSpPr>
            <a:spLocks noChangeAspect="1"/>
          </p:cNvSpPr>
          <p:nvPr/>
        </p:nvSpPr>
        <p:spPr bwMode="gray">
          <a:xfrm>
            <a:off x="4875356" y="380248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286E5924-E740-435F-841A-20332A3698FE}"/>
              </a:ext>
            </a:extLst>
          </p:cNvPr>
          <p:cNvSpPr>
            <a:spLocks noChangeAspect="1"/>
          </p:cNvSpPr>
          <p:nvPr/>
        </p:nvSpPr>
        <p:spPr bwMode="gray">
          <a:xfrm>
            <a:off x="5852189" y="44333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TextBox 120">
            <a:extLst>
              <a:ext uri="{FF2B5EF4-FFF2-40B4-BE49-F238E27FC236}">
                <a16:creationId xmlns:a16="http://schemas.microsoft.com/office/drawing/2014/main" id="{62D81EBA-C194-4F10-AD77-3E44899B5C32}"/>
              </a:ext>
            </a:extLst>
          </p:cNvPr>
          <p:cNvSpPr txBox="1"/>
          <p:nvPr/>
        </p:nvSpPr>
        <p:spPr bwMode="gray">
          <a:xfrm>
            <a:off x="878515" y="3969328"/>
            <a:ext cx="1244498" cy="287715"/>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33" name="Oval 32">
            <a:extLst>
              <a:ext uri="{FF2B5EF4-FFF2-40B4-BE49-F238E27FC236}">
                <a16:creationId xmlns:a16="http://schemas.microsoft.com/office/drawing/2014/main" id="{C0EF4991-7BD4-4C9C-83AF-8D42353F26FA}"/>
              </a:ext>
            </a:extLst>
          </p:cNvPr>
          <p:cNvSpPr>
            <a:spLocks noChangeAspect="1"/>
          </p:cNvSpPr>
          <p:nvPr/>
        </p:nvSpPr>
        <p:spPr bwMode="gray">
          <a:xfrm>
            <a:off x="6116248" y="463812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49" name="直接连接符 12">
            <a:extLst>
              <a:ext uri="{FF2B5EF4-FFF2-40B4-BE49-F238E27FC236}">
                <a16:creationId xmlns:a16="http://schemas.microsoft.com/office/drawing/2014/main" id="{96C4F639-4EDB-4653-ACBF-D56733B2D63D}"/>
              </a:ext>
            </a:extLst>
          </p:cNvPr>
          <p:cNvCxnSpPr>
            <a:cxnSpLocks/>
            <a:stCxn id="51" idx="0"/>
            <a:endCxn id="7" idx="2"/>
          </p:cNvCxnSpPr>
          <p:nvPr/>
        </p:nvCxnSpPr>
        <p:spPr bwMode="gray">
          <a:xfrm flipH="1" flipV="1">
            <a:off x="4690929" y="5336011"/>
            <a:ext cx="1105" cy="47926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1" name="图片 38" descr="PC.png">
            <a:extLst>
              <a:ext uri="{FF2B5EF4-FFF2-40B4-BE49-F238E27FC236}">
                <a16:creationId xmlns:a16="http://schemas.microsoft.com/office/drawing/2014/main" id="{F0BC9D96-0561-4121-9D19-76A55A89273B}"/>
              </a:ext>
            </a:extLst>
          </p:cNvPr>
          <p:cNvPicPr>
            <a:picLocks noChangeAspect="1"/>
          </p:cNvPicPr>
          <p:nvPr/>
        </p:nvPicPr>
        <p:blipFill>
          <a:blip r:embed="rId5" cstate="print"/>
          <a:stretch>
            <a:fillRect/>
          </a:stretch>
        </p:blipFill>
        <p:spPr bwMode="gray">
          <a:xfrm>
            <a:off x="4422034" y="5815277"/>
            <a:ext cx="540000" cy="382353"/>
          </a:xfrm>
          <a:prstGeom prst="rect">
            <a:avLst/>
          </a:prstGeom>
        </p:spPr>
      </p:pic>
      <p:sp>
        <p:nvSpPr>
          <p:cNvPr id="48" name="Oval 47">
            <a:extLst>
              <a:ext uri="{FF2B5EF4-FFF2-40B4-BE49-F238E27FC236}">
                <a16:creationId xmlns:a16="http://schemas.microsoft.com/office/drawing/2014/main" id="{CB771D12-C1D6-44B6-A520-BE4D8D566CB1}"/>
              </a:ext>
            </a:extLst>
          </p:cNvPr>
          <p:cNvSpPr>
            <a:spLocks noChangeAspect="1"/>
          </p:cNvSpPr>
          <p:nvPr/>
        </p:nvSpPr>
        <p:spPr bwMode="gray">
          <a:xfrm>
            <a:off x="4611297" y="525638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54" name="TextBox 53">
            <a:extLst>
              <a:ext uri="{FF2B5EF4-FFF2-40B4-BE49-F238E27FC236}">
                <a16:creationId xmlns:a16="http://schemas.microsoft.com/office/drawing/2014/main" id="{3E463948-2278-4014-B878-2F0B554732C9}"/>
              </a:ext>
            </a:extLst>
          </p:cNvPr>
          <p:cNvSpPr txBox="1"/>
          <p:nvPr/>
        </p:nvSpPr>
        <p:spPr bwMode="gray">
          <a:xfrm>
            <a:off x="4901837" y="5778592"/>
            <a:ext cx="1991331" cy="461665"/>
          </a:xfrm>
          <a:prstGeom prst="rect">
            <a:avLst/>
          </a:prstGeom>
          <a:noFill/>
        </p:spPr>
        <p:txBody>
          <a:bodyPr wrap="square" rtlCol="0">
            <a:spAutoFit/>
          </a:bodyPr>
          <a:lstStyle/>
          <a:p>
            <a:pPr algn="ctr"/>
            <a:r>
              <a:rPr lang="en-US" sz="1200" dirty="0"/>
              <a:t>The multicast group member joins group G1.</a:t>
            </a:r>
          </a:p>
        </p:txBody>
      </p:sp>
      <p:cxnSp>
        <p:nvCxnSpPr>
          <p:cNvPr id="56" name="Straight Arrow Connector 55">
            <a:extLst>
              <a:ext uri="{FF2B5EF4-FFF2-40B4-BE49-F238E27FC236}">
                <a16:creationId xmlns:a16="http://schemas.microsoft.com/office/drawing/2014/main" id="{826BB5DA-FFED-4797-BC1B-96BA63B30C3B}"/>
              </a:ext>
            </a:extLst>
          </p:cNvPr>
          <p:cNvCxnSpPr>
            <a:cxnSpLocks/>
          </p:cNvCxnSpPr>
          <p:nvPr/>
        </p:nvCxnSpPr>
        <p:spPr bwMode="gray">
          <a:xfrm flipV="1">
            <a:off x="4632728" y="5461377"/>
            <a:ext cx="0" cy="317215"/>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EEB6A0BD-004E-48DE-B79B-C954F9B7FA8A}"/>
              </a:ext>
            </a:extLst>
          </p:cNvPr>
          <p:cNvCxnSpPr>
            <a:cxnSpLocks/>
          </p:cNvCxnSpPr>
          <p:nvPr/>
        </p:nvCxnSpPr>
        <p:spPr bwMode="gray">
          <a:xfrm flipV="1">
            <a:off x="6289347" y="4857769"/>
            <a:ext cx="0" cy="418955"/>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12">
            <a:extLst>
              <a:ext uri="{FF2B5EF4-FFF2-40B4-BE49-F238E27FC236}">
                <a16:creationId xmlns:a16="http://schemas.microsoft.com/office/drawing/2014/main" id="{7C595B76-91DB-4A3C-B5FC-32519AFACEDE}"/>
              </a:ext>
            </a:extLst>
          </p:cNvPr>
          <p:cNvCxnSpPr>
            <a:cxnSpLocks/>
            <a:stCxn id="24" idx="2"/>
            <a:endCxn id="6" idx="3"/>
          </p:cNvCxnSpPr>
          <p:nvPr/>
        </p:nvCxnSpPr>
        <p:spPr bwMode="gray">
          <a:xfrm flipH="1" flipV="1">
            <a:off x="1949007" y="4517967"/>
            <a:ext cx="897229" cy="370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67" name="直接连接符 12">
            <a:extLst>
              <a:ext uri="{FF2B5EF4-FFF2-40B4-BE49-F238E27FC236}">
                <a16:creationId xmlns:a16="http://schemas.microsoft.com/office/drawing/2014/main" id="{E02AD622-04F9-474A-AD1F-4DFCE05F1CEC}"/>
              </a:ext>
            </a:extLst>
          </p:cNvPr>
          <p:cNvCxnSpPr>
            <a:cxnSpLocks/>
          </p:cNvCxnSpPr>
          <p:nvPr/>
        </p:nvCxnSpPr>
        <p:spPr bwMode="gray">
          <a:xfrm flipH="1" flipV="1">
            <a:off x="3267949" y="4748347"/>
            <a:ext cx="1105019" cy="36290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71" name="Connector: Elbow 70">
            <a:extLst>
              <a:ext uri="{FF2B5EF4-FFF2-40B4-BE49-F238E27FC236}">
                <a16:creationId xmlns:a16="http://schemas.microsoft.com/office/drawing/2014/main" id="{36FF3E8F-E244-4607-8FDA-70FA7FD4553A}"/>
              </a:ext>
            </a:extLst>
          </p:cNvPr>
          <p:cNvCxnSpPr>
            <a:cxnSpLocks/>
            <a:stCxn id="109" idx="6"/>
            <a:endCxn id="30" idx="2"/>
          </p:cNvCxnSpPr>
          <p:nvPr/>
        </p:nvCxnSpPr>
        <p:spPr bwMode="gray">
          <a:xfrm flipV="1">
            <a:off x="5032592" y="4512970"/>
            <a:ext cx="819597" cy="623664"/>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73" name="矩形: 圆角 52">
            <a:extLst>
              <a:ext uri="{FF2B5EF4-FFF2-40B4-BE49-F238E27FC236}">
                <a16:creationId xmlns:a16="http://schemas.microsoft.com/office/drawing/2014/main" id="{121BB5E9-608A-49F4-AA9E-4EF2AC8B4135}"/>
              </a:ext>
            </a:extLst>
          </p:cNvPr>
          <p:cNvSpPr/>
          <p:nvPr/>
        </p:nvSpPr>
        <p:spPr bwMode="gray">
          <a:xfrm>
            <a:off x="2150814" y="3747057"/>
            <a:ext cx="1200099" cy="45408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74" name="矩形: 圆角 52">
            <a:extLst>
              <a:ext uri="{FF2B5EF4-FFF2-40B4-BE49-F238E27FC236}">
                <a16:creationId xmlns:a16="http://schemas.microsoft.com/office/drawing/2014/main" id="{8419E85B-AEDF-487A-9432-BCFC79B1CF96}"/>
              </a:ext>
            </a:extLst>
          </p:cNvPr>
          <p:cNvSpPr/>
          <p:nvPr/>
        </p:nvSpPr>
        <p:spPr bwMode="gray">
          <a:xfrm>
            <a:off x="4091985" y="3192442"/>
            <a:ext cx="1200099" cy="45408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76" name="矩形: 圆角 52">
            <a:extLst>
              <a:ext uri="{FF2B5EF4-FFF2-40B4-BE49-F238E27FC236}">
                <a16:creationId xmlns:a16="http://schemas.microsoft.com/office/drawing/2014/main" id="{3D0CC846-841C-4335-B1C2-0590F540EB9D}"/>
              </a:ext>
            </a:extLst>
          </p:cNvPr>
          <p:cNvSpPr/>
          <p:nvPr/>
        </p:nvSpPr>
        <p:spPr bwMode="gray">
          <a:xfrm>
            <a:off x="3255846" y="5307174"/>
            <a:ext cx="1230712" cy="45408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pic>
        <p:nvPicPr>
          <p:cNvPr id="82" name="Picture 2" descr="G:\做的项目\公共\扁平图标切换\更新2015_01_21\oss扁平图标库2015_01_21更新-04.png">
            <a:extLst>
              <a:ext uri="{FF2B5EF4-FFF2-40B4-BE49-F238E27FC236}">
                <a16:creationId xmlns:a16="http://schemas.microsoft.com/office/drawing/2014/main" id="{4FD3AE0A-4A71-4A97-BBF5-F6DE74830959}"/>
              </a:ext>
            </a:extLst>
          </p:cNvPr>
          <p:cNvPicPr>
            <a:picLocks noChangeArrowheads="1"/>
          </p:cNvPicPr>
          <p:nvPr/>
        </p:nvPicPr>
        <p:blipFill>
          <a:blip r:embed="rId3" cstate="print"/>
          <a:stretch>
            <a:fillRect/>
          </a:stretch>
        </p:blipFill>
        <p:spPr bwMode="gray">
          <a:xfrm>
            <a:off x="7361927" y="4320011"/>
            <a:ext cx="528117" cy="399259"/>
          </a:xfrm>
          <a:prstGeom prst="rect">
            <a:avLst/>
          </a:prstGeom>
          <a:noFill/>
        </p:spPr>
      </p:pic>
      <p:cxnSp>
        <p:nvCxnSpPr>
          <p:cNvPr id="83" name="直接连接符 12">
            <a:extLst>
              <a:ext uri="{FF2B5EF4-FFF2-40B4-BE49-F238E27FC236}">
                <a16:creationId xmlns:a16="http://schemas.microsoft.com/office/drawing/2014/main" id="{5ADAB442-D76A-41E5-AE32-8B52EE990356}"/>
              </a:ext>
            </a:extLst>
          </p:cNvPr>
          <p:cNvCxnSpPr>
            <a:cxnSpLocks/>
            <a:stCxn id="8" idx="3"/>
            <a:endCxn id="82" idx="1"/>
          </p:cNvCxnSpPr>
          <p:nvPr/>
        </p:nvCxnSpPr>
        <p:spPr bwMode="gray">
          <a:xfrm>
            <a:off x="6459937" y="4519641"/>
            <a:ext cx="90199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7" name="Oval 86">
            <a:extLst>
              <a:ext uri="{FF2B5EF4-FFF2-40B4-BE49-F238E27FC236}">
                <a16:creationId xmlns:a16="http://schemas.microsoft.com/office/drawing/2014/main" id="{B36042E2-B6BE-4F84-8525-F128E266FDCE}"/>
              </a:ext>
            </a:extLst>
          </p:cNvPr>
          <p:cNvSpPr>
            <a:spLocks noChangeAspect="1"/>
          </p:cNvSpPr>
          <p:nvPr/>
        </p:nvSpPr>
        <p:spPr bwMode="gray">
          <a:xfrm>
            <a:off x="7284322" y="44400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grpSp>
        <p:nvGrpSpPr>
          <p:cNvPr id="94" name="Group 93">
            <a:extLst>
              <a:ext uri="{FF2B5EF4-FFF2-40B4-BE49-F238E27FC236}">
                <a16:creationId xmlns:a16="http://schemas.microsoft.com/office/drawing/2014/main" id="{21E62F42-C498-4A7C-935A-F012DD1A8FAE}"/>
              </a:ext>
            </a:extLst>
          </p:cNvPr>
          <p:cNvGrpSpPr/>
          <p:nvPr/>
        </p:nvGrpSpPr>
        <p:grpSpPr bwMode="gray">
          <a:xfrm>
            <a:off x="1969812" y="3572553"/>
            <a:ext cx="239925" cy="266494"/>
            <a:chOff x="3263014" y="3644985"/>
            <a:chExt cx="239925" cy="266494"/>
          </a:xfrm>
        </p:grpSpPr>
        <p:sp>
          <p:nvSpPr>
            <p:cNvPr id="92" name="Block Arc 91">
              <a:extLst>
                <a:ext uri="{FF2B5EF4-FFF2-40B4-BE49-F238E27FC236}">
                  <a16:creationId xmlns:a16="http://schemas.microsoft.com/office/drawing/2014/main" id="{D037BCFB-072F-451E-A1C3-CB0E47BBA745}"/>
                </a:ext>
              </a:extLst>
            </p:cNvPr>
            <p:cNvSpPr/>
            <p:nvPr/>
          </p:nvSpPr>
          <p:spPr bwMode="gray">
            <a:xfrm>
              <a:off x="3263014" y="3644985"/>
              <a:ext cx="239925" cy="244488"/>
            </a:xfrm>
            <a:prstGeom prst="blockArc">
              <a:avLst>
                <a:gd name="adj1" fmla="val 5499945"/>
                <a:gd name="adj2" fmla="val 1743281"/>
                <a:gd name="adj3" fmla="val 22920"/>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93" name="Right Arrow 13">
              <a:extLst>
                <a:ext uri="{FF2B5EF4-FFF2-40B4-BE49-F238E27FC236}">
                  <a16:creationId xmlns:a16="http://schemas.microsoft.com/office/drawing/2014/main" id="{993A6A5E-7050-403E-82B3-37437A78599D}"/>
                </a:ext>
              </a:extLst>
            </p:cNvPr>
            <p:cNvSpPr/>
            <p:nvPr/>
          </p:nvSpPr>
          <p:spPr bwMode="gray">
            <a:xfrm>
              <a:off x="3352986" y="3796130"/>
              <a:ext cx="71994" cy="115349"/>
            </a:xfrm>
            <a:prstGeom prst="rightArrow">
              <a:avLst>
                <a:gd name="adj1" fmla="val 45250"/>
                <a:gd name="adj2" fmla="val 80445"/>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grpSp>
      <p:sp>
        <p:nvSpPr>
          <p:cNvPr id="108" name="Rectangular Callout 75">
            <a:extLst>
              <a:ext uri="{FF2B5EF4-FFF2-40B4-BE49-F238E27FC236}">
                <a16:creationId xmlns:a16="http://schemas.microsoft.com/office/drawing/2014/main" id="{AB3BD064-35BE-40CB-989E-41411FD6E8A8}"/>
              </a:ext>
            </a:extLst>
          </p:cNvPr>
          <p:cNvSpPr/>
          <p:nvPr/>
        </p:nvSpPr>
        <p:spPr bwMode="gray">
          <a:xfrm>
            <a:off x="632359" y="3074442"/>
            <a:ext cx="1508049" cy="412109"/>
          </a:xfrm>
          <a:prstGeom prst="wedgeRectCallout">
            <a:avLst>
              <a:gd name="adj1" fmla="val 40977"/>
              <a:gd name="adj2" fmla="val 810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Updates multicast routing entries.</a:t>
            </a:r>
          </a:p>
        </p:txBody>
      </p:sp>
      <p:sp>
        <p:nvSpPr>
          <p:cNvPr id="109" name="Oval 108">
            <a:extLst>
              <a:ext uri="{FF2B5EF4-FFF2-40B4-BE49-F238E27FC236}">
                <a16:creationId xmlns:a16="http://schemas.microsoft.com/office/drawing/2014/main" id="{019D413D-C1DE-456B-8018-E8D6174331AF}"/>
              </a:ext>
            </a:extLst>
          </p:cNvPr>
          <p:cNvSpPr>
            <a:spLocks noChangeAspect="1"/>
          </p:cNvSpPr>
          <p:nvPr/>
        </p:nvSpPr>
        <p:spPr bwMode="gray">
          <a:xfrm>
            <a:off x="4873331" y="50570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0" name="Oval 109">
            <a:extLst>
              <a:ext uri="{FF2B5EF4-FFF2-40B4-BE49-F238E27FC236}">
                <a16:creationId xmlns:a16="http://schemas.microsoft.com/office/drawing/2014/main" id="{8AF29BF7-6313-4325-9269-57E115BF82C6}"/>
              </a:ext>
            </a:extLst>
          </p:cNvPr>
          <p:cNvSpPr>
            <a:spLocks noChangeAspect="1"/>
          </p:cNvSpPr>
          <p:nvPr/>
        </p:nvSpPr>
        <p:spPr bwMode="gray">
          <a:xfrm>
            <a:off x="6374514" y="44383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1" name="矩形: 圆角 52">
            <a:extLst>
              <a:ext uri="{FF2B5EF4-FFF2-40B4-BE49-F238E27FC236}">
                <a16:creationId xmlns:a16="http://schemas.microsoft.com/office/drawing/2014/main" id="{AF920C0D-F543-430D-B22F-146C0A970F93}"/>
              </a:ext>
            </a:extLst>
          </p:cNvPr>
          <p:cNvSpPr/>
          <p:nvPr/>
        </p:nvSpPr>
        <p:spPr bwMode="gray">
          <a:xfrm>
            <a:off x="5589126" y="3192443"/>
            <a:ext cx="2562189" cy="97754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112" name="Table 38">
            <a:extLst>
              <a:ext uri="{FF2B5EF4-FFF2-40B4-BE49-F238E27FC236}">
                <a16:creationId xmlns:a16="http://schemas.microsoft.com/office/drawing/2014/main" id="{70A5601B-8F2B-4564-AE5B-4C6CD7B63058}"/>
              </a:ext>
            </a:extLst>
          </p:cNvPr>
          <p:cNvGraphicFramePr>
            <a:graphicFrameLocks noGrp="1"/>
          </p:cNvGraphicFramePr>
          <p:nvPr>
            <p:extLst>
              <p:ext uri="{D42A27DB-BD31-4B8C-83A1-F6EECF244321}">
                <p14:modId xmlns:p14="http://schemas.microsoft.com/office/powerpoint/2010/main" val="4193375370"/>
              </p:ext>
            </p:extLst>
          </p:nvPr>
        </p:nvGraphicFramePr>
        <p:xfrm>
          <a:off x="5644447" y="3473885"/>
          <a:ext cx="2451546" cy="646920"/>
        </p:xfrm>
        <a:graphic>
          <a:graphicData uri="http://schemas.openxmlformats.org/drawingml/2006/table">
            <a:tbl>
              <a:tblPr firstRow="1" bandRow="1">
                <a:tableStyleId>{72833802-FEF1-4C79-8D5D-14CF1EAF98D9}</a:tableStyleId>
              </a:tblPr>
              <a:tblGrid>
                <a:gridCol w="962116">
                  <a:extLst>
                    <a:ext uri="{9D8B030D-6E8A-4147-A177-3AD203B41FA5}">
                      <a16:colId xmlns:a16="http://schemas.microsoft.com/office/drawing/2014/main" val="2036062193"/>
                    </a:ext>
                  </a:extLst>
                </a:gridCol>
                <a:gridCol w="709319">
                  <a:extLst>
                    <a:ext uri="{9D8B030D-6E8A-4147-A177-3AD203B41FA5}">
                      <a16:colId xmlns:a16="http://schemas.microsoft.com/office/drawing/2014/main" val="3317129549"/>
                    </a:ext>
                  </a:extLst>
                </a:gridCol>
                <a:gridCol w="780111">
                  <a:extLst>
                    <a:ext uri="{9D8B030D-6E8A-4147-A177-3AD203B41FA5}">
                      <a16:colId xmlns:a16="http://schemas.microsoft.com/office/drawing/2014/main" val="1892022959"/>
                    </a:ext>
                  </a:extLst>
                </a:gridCol>
              </a:tblGrid>
              <a:tr h="0">
                <a:tc>
                  <a:txBody>
                    <a:bodyPr/>
                    <a:lstStyle/>
                    <a:p>
                      <a:pPr algn="ctr"/>
                      <a:r>
                        <a:rPr lang="en-US" sz="110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0">
                <a:tc>
                  <a:txBody>
                    <a:bodyPr/>
                    <a:lstStyle/>
                    <a:p>
                      <a:pPr algn="ctr"/>
                      <a:r>
                        <a:rPr lang="en-US" sz="1100"/>
                        <a:t>S1, G1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t>IF2, IF3</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17" name="Trapezoid 116">
            <a:extLst>
              <a:ext uri="{FF2B5EF4-FFF2-40B4-BE49-F238E27FC236}">
                <a16:creationId xmlns:a16="http://schemas.microsoft.com/office/drawing/2014/main" id="{8754EA6B-B423-4C94-B958-E6BC4D51933F}"/>
              </a:ext>
            </a:extLst>
          </p:cNvPr>
          <p:cNvSpPr/>
          <p:nvPr/>
        </p:nvSpPr>
        <p:spPr bwMode="gray">
          <a:xfrm flipV="1">
            <a:off x="5589126" y="4175941"/>
            <a:ext cx="2451547" cy="145397"/>
          </a:xfrm>
          <a:custGeom>
            <a:avLst/>
            <a:gdLst>
              <a:gd name="connsiteX0" fmla="*/ 0 w 2451547"/>
              <a:gd name="connsiteY0" fmla="*/ 142222 h 142222"/>
              <a:gd name="connsiteX1" fmla="*/ 502789 w 2451547"/>
              <a:gd name="connsiteY1" fmla="*/ 0 h 142222"/>
              <a:gd name="connsiteX2" fmla="*/ 1948758 w 2451547"/>
              <a:gd name="connsiteY2" fmla="*/ 0 h 142222"/>
              <a:gd name="connsiteX3" fmla="*/ 2451547 w 2451547"/>
              <a:gd name="connsiteY3" fmla="*/ 142222 h 142222"/>
              <a:gd name="connsiteX4" fmla="*/ 0 w 2451547"/>
              <a:gd name="connsiteY4" fmla="*/ 142222 h 142222"/>
              <a:gd name="connsiteX0" fmla="*/ 0 w 2451547"/>
              <a:gd name="connsiteY0" fmla="*/ 145397 h 145397"/>
              <a:gd name="connsiteX1" fmla="*/ 388489 w 2451547"/>
              <a:gd name="connsiteY1" fmla="*/ 0 h 145397"/>
              <a:gd name="connsiteX2" fmla="*/ 1948758 w 2451547"/>
              <a:gd name="connsiteY2" fmla="*/ 3175 h 145397"/>
              <a:gd name="connsiteX3" fmla="*/ 2451547 w 2451547"/>
              <a:gd name="connsiteY3" fmla="*/ 145397 h 145397"/>
              <a:gd name="connsiteX4" fmla="*/ 0 w 2451547"/>
              <a:gd name="connsiteY4" fmla="*/ 145397 h 145397"/>
              <a:gd name="connsiteX0" fmla="*/ 0 w 2451547"/>
              <a:gd name="connsiteY0" fmla="*/ 145397 h 145397"/>
              <a:gd name="connsiteX1" fmla="*/ 388489 w 2451547"/>
              <a:gd name="connsiteY1" fmla="*/ 0 h 145397"/>
              <a:gd name="connsiteX2" fmla="*/ 831158 w 2451547"/>
              <a:gd name="connsiteY2" fmla="*/ 0 h 145397"/>
              <a:gd name="connsiteX3" fmla="*/ 2451547 w 2451547"/>
              <a:gd name="connsiteY3" fmla="*/ 145397 h 145397"/>
              <a:gd name="connsiteX4" fmla="*/ 0 w 2451547"/>
              <a:gd name="connsiteY4" fmla="*/ 145397 h 145397"/>
              <a:gd name="connsiteX0" fmla="*/ 0 w 2451547"/>
              <a:gd name="connsiteY0" fmla="*/ 145397 h 145397"/>
              <a:gd name="connsiteX1" fmla="*/ 388489 w 2451547"/>
              <a:gd name="connsiteY1" fmla="*/ 0 h 145397"/>
              <a:gd name="connsiteX2" fmla="*/ 831158 w 2451547"/>
              <a:gd name="connsiteY2" fmla="*/ 0 h 145397"/>
              <a:gd name="connsiteX3" fmla="*/ 2451547 w 2451547"/>
              <a:gd name="connsiteY3" fmla="*/ 145397 h 145397"/>
              <a:gd name="connsiteX4" fmla="*/ 0 w 2451547"/>
              <a:gd name="connsiteY4" fmla="*/ 145397 h 145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547" h="145397">
                <a:moveTo>
                  <a:pt x="0" y="145397"/>
                </a:moveTo>
                <a:lnTo>
                  <a:pt x="388489" y="0"/>
                </a:lnTo>
                <a:lnTo>
                  <a:pt x="831158" y="0"/>
                </a:lnTo>
                <a:lnTo>
                  <a:pt x="2451547" y="145397"/>
                </a:lnTo>
                <a:lnTo>
                  <a:pt x="0" y="145397"/>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TextBox 117">
            <a:extLst>
              <a:ext uri="{FF2B5EF4-FFF2-40B4-BE49-F238E27FC236}">
                <a16:creationId xmlns:a16="http://schemas.microsoft.com/office/drawing/2014/main" id="{28237284-20D8-4B9D-9F0D-49591EF96AAE}"/>
              </a:ext>
            </a:extLst>
          </p:cNvPr>
          <p:cNvSpPr txBox="1"/>
          <p:nvPr/>
        </p:nvSpPr>
        <p:spPr bwMode="gray">
          <a:xfrm>
            <a:off x="5640357" y="4547373"/>
            <a:ext cx="396262" cy="276999"/>
          </a:xfrm>
          <a:prstGeom prst="rect">
            <a:avLst/>
          </a:prstGeom>
          <a:noFill/>
        </p:spPr>
        <p:txBody>
          <a:bodyPr wrap="none" rtlCol="0">
            <a:spAutoFit/>
          </a:bodyPr>
          <a:lstStyle/>
          <a:p>
            <a:r>
              <a:rPr lang="en-US" sz="1200"/>
              <a:t>IF1</a:t>
            </a:r>
          </a:p>
        </p:txBody>
      </p:sp>
      <p:sp>
        <p:nvSpPr>
          <p:cNvPr id="119" name="TextBox 118">
            <a:extLst>
              <a:ext uri="{FF2B5EF4-FFF2-40B4-BE49-F238E27FC236}">
                <a16:creationId xmlns:a16="http://schemas.microsoft.com/office/drawing/2014/main" id="{12BE8356-EFF5-4A6F-9B23-EAE4FDB910BD}"/>
              </a:ext>
            </a:extLst>
          </p:cNvPr>
          <p:cNvSpPr txBox="1"/>
          <p:nvPr/>
        </p:nvSpPr>
        <p:spPr bwMode="gray">
          <a:xfrm>
            <a:off x="5829500" y="4692137"/>
            <a:ext cx="396262" cy="276999"/>
          </a:xfrm>
          <a:prstGeom prst="rect">
            <a:avLst/>
          </a:prstGeom>
          <a:noFill/>
        </p:spPr>
        <p:txBody>
          <a:bodyPr wrap="none" rtlCol="0">
            <a:spAutoFit/>
          </a:bodyPr>
          <a:lstStyle/>
          <a:p>
            <a:r>
              <a:rPr lang="en-US" sz="1200"/>
              <a:t>IF2</a:t>
            </a:r>
          </a:p>
        </p:txBody>
      </p:sp>
      <p:sp>
        <p:nvSpPr>
          <p:cNvPr id="120" name="TextBox 119">
            <a:extLst>
              <a:ext uri="{FF2B5EF4-FFF2-40B4-BE49-F238E27FC236}">
                <a16:creationId xmlns:a16="http://schemas.microsoft.com/office/drawing/2014/main" id="{E71FDC7E-FB77-451A-8AEE-96CE76532D2B}"/>
              </a:ext>
            </a:extLst>
          </p:cNvPr>
          <p:cNvSpPr txBox="1"/>
          <p:nvPr/>
        </p:nvSpPr>
        <p:spPr bwMode="gray">
          <a:xfrm>
            <a:off x="6387502" y="4547373"/>
            <a:ext cx="396262" cy="276999"/>
          </a:xfrm>
          <a:prstGeom prst="rect">
            <a:avLst/>
          </a:prstGeom>
          <a:noFill/>
        </p:spPr>
        <p:txBody>
          <a:bodyPr wrap="none" rtlCol="0">
            <a:spAutoFit/>
          </a:bodyPr>
          <a:lstStyle/>
          <a:p>
            <a:r>
              <a:rPr lang="en-US" sz="1200"/>
              <a:t>IF3</a:t>
            </a:r>
          </a:p>
        </p:txBody>
      </p:sp>
      <p:cxnSp>
        <p:nvCxnSpPr>
          <p:cNvPr id="121" name="直接连接符 12">
            <a:extLst>
              <a:ext uri="{FF2B5EF4-FFF2-40B4-BE49-F238E27FC236}">
                <a16:creationId xmlns:a16="http://schemas.microsoft.com/office/drawing/2014/main" id="{5CB8CE5D-69F6-462C-B003-62036F227D73}"/>
              </a:ext>
            </a:extLst>
          </p:cNvPr>
          <p:cNvCxnSpPr>
            <a:cxnSpLocks/>
          </p:cNvCxnSpPr>
          <p:nvPr/>
        </p:nvCxnSpPr>
        <p:spPr bwMode="gray">
          <a:xfrm>
            <a:off x="7720128" y="4003009"/>
            <a:ext cx="271230" cy="0"/>
          </a:xfrm>
          <a:prstGeom prst="line">
            <a:avLst/>
          </a:prstGeom>
          <a:solidFill>
            <a:schemeClr val="accent1"/>
          </a:solidFill>
          <a:ln w="19050" cap="flat" cmpd="sng" algn="ctr">
            <a:solidFill>
              <a:srgbClr val="EC7061"/>
            </a:solidFill>
            <a:prstDash val="solid"/>
            <a:round/>
            <a:headEnd type="none" w="med" len="med"/>
            <a:tailEnd type="none" w="med" len="med"/>
          </a:ln>
          <a:effectLst/>
        </p:spPr>
      </p:cxnSp>
      <p:pic>
        <p:nvPicPr>
          <p:cNvPr id="134" name="图片 38" descr="PC.png">
            <a:extLst>
              <a:ext uri="{FF2B5EF4-FFF2-40B4-BE49-F238E27FC236}">
                <a16:creationId xmlns:a16="http://schemas.microsoft.com/office/drawing/2014/main" id="{784D4724-B7D7-4EBA-8495-4596B768A486}"/>
              </a:ext>
            </a:extLst>
          </p:cNvPr>
          <p:cNvPicPr>
            <a:picLocks noChangeAspect="1"/>
          </p:cNvPicPr>
          <p:nvPr/>
        </p:nvPicPr>
        <p:blipFill>
          <a:blip r:embed="rId5" cstate="print"/>
          <a:stretch>
            <a:fillRect/>
          </a:stretch>
        </p:blipFill>
        <p:spPr bwMode="gray">
          <a:xfrm>
            <a:off x="8667875" y="4326790"/>
            <a:ext cx="540000" cy="382353"/>
          </a:xfrm>
          <a:prstGeom prst="rect">
            <a:avLst/>
          </a:prstGeom>
        </p:spPr>
      </p:pic>
      <p:cxnSp>
        <p:nvCxnSpPr>
          <p:cNvPr id="135" name="直接连接符 12">
            <a:extLst>
              <a:ext uri="{FF2B5EF4-FFF2-40B4-BE49-F238E27FC236}">
                <a16:creationId xmlns:a16="http://schemas.microsoft.com/office/drawing/2014/main" id="{1F0B0913-34DA-4494-8661-C488691663CB}"/>
              </a:ext>
            </a:extLst>
          </p:cNvPr>
          <p:cNvCxnSpPr>
            <a:cxnSpLocks/>
            <a:stCxn id="134" idx="1"/>
            <a:endCxn id="82" idx="3"/>
          </p:cNvCxnSpPr>
          <p:nvPr/>
        </p:nvCxnSpPr>
        <p:spPr bwMode="gray">
          <a:xfrm flipH="1">
            <a:off x="7890044" y="4517967"/>
            <a:ext cx="777831" cy="16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8" name="TextBox 137">
            <a:extLst>
              <a:ext uri="{FF2B5EF4-FFF2-40B4-BE49-F238E27FC236}">
                <a16:creationId xmlns:a16="http://schemas.microsoft.com/office/drawing/2014/main" id="{D100B2AC-619B-419D-9861-28CE6EB771D7}"/>
              </a:ext>
            </a:extLst>
          </p:cNvPr>
          <p:cNvSpPr txBox="1"/>
          <p:nvPr/>
        </p:nvSpPr>
        <p:spPr bwMode="gray">
          <a:xfrm>
            <a:off x="9197310" y="4280686"/>
            <a:ext cx="1098896" cy="461665"/>
          </a:xfrm>
          <a:prstGeom prst="rect">
            <a:avLst/>
          </a:prstGeom>
          <a:noFill/>
        </p:spPr>
        <p:txBody>
          <a:bodyPr wrap="square" rtlCol="0">
            <a:spAutoFit/>
          </a:bodyPr>
          <a:lstStyle/>
          <a:p>
            <a:pPr algn="ctr"/>
            <a:r>
              <a:rPr lang="en-US" sz="1200" dirty="0"/>
              <a:t>Non-group member</a:t>
            </a:r>
          </a:p>
        </p:txBody>
      </p:sp>
      <p:sp>
        <p:nvSpPr>
          <p:cNvPr id="139" name="TextBox 138">
            <a:extLst>
              <a:ext uri="{FF2B5EF4-FFF2-40B4-BE49-F238E27FC236}">
                <a16:creationId xmlns:a16="http://schemas.microsoft.com/office/drawing/2014/main" id="{0ECC7427-C43D-40AE-B4BF-0E9DE9BD5D02}"/>
              </a:ext>
            </a:extLst>
          </p:cNvPr>
          <p:cNvSpPr txBox="1"/>
          <p:nvPr/>
        </p:nvSpPr>
        <p:spPr bwMode="gray">
          <a:xfrm>
            <a:off x="7059261" y="4553638"/>
            <a:ext cx="396262" cy="276999"/>
          </a:xfrm>
          <a:prstGeom prst="rect">
            <a:avLst/>
          </a:prstGeom>
          <a:noFill/>
        </p:spPr>
        <p:txBody>
          <a:bodyPr wrap="none" rtlCol="0">
            <a:spAutoFit/>
          </a:bodyPr>
          <a:lstStyle/>
          <a:p>
            <a:r>
              <a:rPr lang="en-US" sz="1200"/>
              <a:t>IF1</a:t>
            </a:r>
          </a:p>
        </p:txBody>
      </p:sp>
      <p:sp>
        <p:nvSpPr>
          <p:cNvPr id="140" name="TextBox 139">
            <a:extLst>
              <a:ext uri="{FF2B5EF4-FFF2-40B4-BE49-F238E27FC236}">
                <a16:creationId xmlns:a16="http://schemas.microsoft.com/office/drawing/2014/main" id="{3B192391-BB4D-4512-9A97-9FBE5AE390A8}"/>
              </a:ext>
            </a:extLst>
          </p:cNvPr>
          <p:cNvSpPr txBox="1"/>
          <p:nvPr/>
        </p:nvSpPr>
        <p:spPr bwMode="gray">
          <a:xfrm>
            <a:off x="7817943" y="4521671"/>
            <a:ext cx="396262" cy="276999"/>
          </a:xfrm>
          <a:prstGeom prst="rect">
            <a:avLst/>
          </a:prstGeom>
          <a:noFill/>
        </p:spPr>
        <p:txBody>
          <a:bodyPr wrap="none" rtlCol="0">
            <a:spAutoFit/>
          </a:bodyPr>
          <a:lstStyle/>
          <a:p>
            <a:r>
              <a:rPr lang="en-US" sz="1200"/>
              <a:t>IF2</a:t>
            </a:r>
          </a:p>
        </p:txBody>
      </p:sp>
      <p:sp>
        <p:nvSpPr>
          <p:cNvPr id="141" name="Rectangular Callout 75">
            <a:extLst>
              <a:ext uri="{FF2B5EF4-FFF2-40B4-BE49-F238E27FC236}">
                <a16:creationId xmlns:a16="http://schemas.microsoft.com/office/drawing/2014/main" id="{FE6F865A-3017-484F-984A-B56132551E93}"/>
              </a:ext>
            </a:extLst>
          </p:cNvPr>
          <p:cNvSpPr/>
          <p:nvPr/>
        </p:nvSpPr>
        <p:spPr bwMode="gray">
          <a:xfrm>
            <a:off x="8235994" y="3407807"/>
            <a:ext cx="1754990" cy="803085"/>
          </a:xfrm>
          <a:prstGeom prst="wedgeRectCallout">
            <a:avLst>
              <a:gd name="adj1" fmla="val -61925"/>
              <a:gd name="adj2" fmla="val 238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Ensures that the status of the downstream interface remains unchanged.</a:t>
            </a:r>
          </a:p>
        </p:txBody>
      </p:sp>
      <p:cxnSp>
        <p:nvCxnSpPr>
          <p:cNvPr id="148" name="直接连接符 12">
            <a:extLst>
              <a:ext uri="{FF2B5EF4-FFF2-40B4-BE49-F238E27FC236}">
                <a16:creationId xmlns:a16="http://schemas.microsoft.com/office/drawing/2014/main" id="{A1337583-24AA-486F-9182-932E26002EA7}"/>
              </a:ext>
            </a:extLst>
          </p:cNvPr>
          <p:cNvCxnSpPr>
            <a:cxnSpLocks/>
            <a:stCxn id="51" idx="0"/>
            <a:endCxn id="48" idx="4"/>
          </p:cNvCxnSpPr>
          <p:nvPr/>
        </p:nvCxnSpPr>
        <p:spPr bwMode="gray">
          <a:xfrm flipH="1" flipV="1">
            <a:off x="4690928" y="5415641"/>
            <a:ext cx="1106" cy="399636"/>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52" name="直接连接符 12">
            <a:extLst>
              <a:ext uri="{FF2B5EF4-FFF2-40B4-BE49-F238E27FC236}">
                <a16:creationId xmlns:a16="http://schemas.microsoft.com/office/drawing/2014/main" id="{962DA914-B58E-4758-864B-008AF5807438}"/>
              </a:ext>
            </a:extLst>
          </p:cNvPr>
          <p:cNvCxnSpPr>
            <a:cxnSpLocks/>
            <a:stCxn id="9" idx="0"/>
            <a:endCxn id="33" idx="4"/>
          </p:cNvCxnSpPr>
          <p:nvPr/>
        </p:nvCxnSpPr>
        <p:spPr bwMode="gray">
          <a:xfrm flipV="1">
            <a:off x="6195879" y="4797384"/>
            <a:ext cx="0" cy="548270"/>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57" name="直接连接符 12">
            <a:extLst>
              <a:ext uri="{FF2B5EF4-FFF2-40B4-BE49-F238E27FC236}">
                <a16:creationId xmlns:a16="http://schemas.microsoft.com/office/drawing/2014/main" id="{65B3ABAE-2D4D-4C12-A2A7-C43F30E0536E}"/>
              </a:ext>
            </a:extLst>
          </p:cNvPr>
          <p:cNvCxnSpPr>
            <a:cxnSpLocks/>
          </p:cNvCxnSpPr>
          <p:nvPr/>
        </p:nvCxnSpPr>
        <p:spPr bwMode="gray">
          <a:xfrm>
            <a:off x="9593811" y="5682251"/>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158" name="TextBox 157">
            <a:extLst>
              <a:ext uri="{FF2B5EF4-FFF2-40B4-BE49-F238E27FC236}">
                <a16:creationId xmlns:a16="http://schemas.microsoft.com/office/drawing/2014/main" id="{1D393714-8247-4C29-8610-B8EE9B325E4F}"/>
              </a:ext>
            </a:extLst>
          </p:cNvPr>
          <p:cNvSpPr txBox="1"/>
          <p:nvPr/>
        </p:nvSpPr>
        <p:spPr bwMode="gray">
          <a:xfrm>
            <a:off x="10207235" y="5567142"/>
            <a:ext cx="1440000" cy="276999"/>
          </a:xfrm>
          <a:prstGeom prst="rect">
            <a:avLst/>
          </a:prstGeom>
          <a:noFill/>
        </p:spPr>
        <p:txBody>
          <a:bodyPr wrap="square" rtlCol="0">
            <a:spAutoFit/>
          </a:bodyPr>
          <a:lstStyle/>
          <a:p>
            <a:r>
              <a:rPr lang="en-US" sz="1200"/>
              <a:t>MDT</a:t>
            </a:r>
          </a:p>
        </p:txBody>
      </p:sp>
      <p:cxnSp>
        <p:nvCxnSpPr>
          <p:cNvPr id="159" name="Straight Arrow Connector 158">
            <a:extLst>
              <a:ext uri="{FF2B5EF4-FFF2-40B4-BE49-F238E27FC236}">
                <a16:creationId xmlns:a16="http://schemas.microsoft.com/office/drawing/2014/main" id="{D8515199-3946-4915-BAE4-D25FFE22C101}"/>
              </a:ext>
            </a:extLst>
          </p:cNvPr>
          <p:cNvCxnSpPr>
            <a:cxnSpLocks/>
          </p:cNvCxnSpPr>
          <p:nvPr/>
        </p:nvCxnSpPr>
        <p:spPr bwMode="gray">
          <a:xfrm flipH="1">
            <a:off x="9593812" y="5466890"/>
            <a:ext cx="558652" cy="0"/>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0" name="TextBox 159">
            <a:extLst>
              <a:ext uri="{FF2B5EF4-FFF2-40B4-BE49-F238E27FC236}">
                <a16:creationId xmlns:a16="http://schemas.microsoft.com/office/drawing/2014/main" id="{CAC8F1A2-FA0C-42D8-BDF9-1D16CDFF1BB8}"/>
              </a:ext>
            </a:extLst>
          </p:cNvPr>
          <p:cNvSpPr txBox="1"/>
          <p:nvPr/>
        </p:nvSpPr>
        <p:spPr bwMode="gray">
          <a:xfrm>
            <a:off x="10207234" y="5328390"/>
            <a:ext cx="1440000" cy="461665"/>
          </a:xfrm>
          <a:prstGeom prst="rect">
            <a:avLst/>
          </a:prstGeom>
          <a:noFill/>
        </p:spPr>
        <p:txBody>
          <a:bodyPr wrap="square" rtlCol="0">
            <a:spAutoFit/>
          </a:bodyPr>
          <a:lstStyle/>
          <a:p>
            <a:r>
              <a:rPr lang="en-US" sz="1200"/>
              <a:t>Multicast traffic</a:t>
            </a:r>
          </a:p>
        </p:txBody>
      </p:sp>
      <p:cxnSp>
        <p:nvCxnSpPr>
          <p:cNvPr id="77" name="Straight Arrow Connector 76">
            <a:extLst>
              <a:ext uri="{FF2B5EF4-FFF2-40B4-BE49-F238E27FC236}">
                <a16:creationId xmlns:a16="http://schemas.microsoft.com/office/drawing/2014/main" id="{08E2692B-A1F6-43BB-ABEA-A43884FCE435}"/>
              </a:ext>
            </a:extLst>
          </p:cNvPr>
          <p:cNvCxnSpPr>
            <a:cxnSpLocks/>
          </p:cNvCxnSpPr>
          <p:nvPr/>
        </p:nvCxnSpPr>
        <p:spPr bwMode="gray">
          <a:xfrm flipV="1">
            <a:off x="5017557" y="4034382"/>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B262D1BF-C705-4558-B90A-FBBA264623C9}"/>
              </a:ext>
            </a:extLst>
          </p:cNvPr>
          <p:cNvSpPr txBox="1"/>
          <p:nvPr/>
        </p:nvSpPr>
        <p:spPr bwMode="gray">
          <a:xfrm rot="16200000">
            <a:off x="4598679" y="4388747"/>
            <a:ext cx="1091313" cy="276999"/>
          </a:xfrm>
          <a:prstGeom prst="rect">
            <a:avLst/>
          </a:prstGeom>
          <a:noFill/>
        </p:spPr>
        <p:txBody>
          <a:bodyPr wrap="square" rtlCol="0">
            <a:spAutoFit/>
          </a:bodyPr>
          <a:lstStyle/>
          <a:p>
            <a:pPr algn="ctr"/>
            <a:r>
              <a:rPr lang="en-US" sz="1200" dirty="0"/>
              <a:t>Assert mechanism</a:t>
            </a:r>
          </a:p>
        </p:txBody>
      </p:sp>
      <p:grpSp>
        <p:nvGrpSpPr>
          <p:cNvPr id="79" name="Group 78">
            <a:extLst>
              <a:ext uri="{FF2B5EF4-FFF2-40B4-BE49-F238E27FC236}">
                <a16:creationId xmlns:a16="http://schemas.microsoft.com/office/drawing/2014/main" id="{7E87CA55-02F4-44B6-A1B6-66F830C44058}"/>
              </a:ext>
            </a:extLst>
          </p:cNvPr>
          <p:cNvGrpSpPr/>
          <p:nvPr/>
        </p:nvGrpSpPr>
        <p:grpSpPr bwMode="gray">
          <a:xfrm>
            <a:off x="7428147" y="71577"/>
            <a:ext cx="4680000" cy="213120"/>
            <a:chOff x="7788188" y="106136"/>
            <a:chExt cx="4472949" cy="213120"/>
          </a:xfrm>
        </p:grpSpPr>
        <p:sp>
          <p:nvSpPr>
            <p:cNvPr id="80" name="五边形 24">
              <a:extLst>
                <a:ext uri="{FF2B5EF4-FFF2-40B4-BE49-F238E27FC236}">
                  <a16:creationId xmlns:a16="http://schemas.microsoft.com/office/drawing/2014/main" id="{1E3435B1-8B9A-4C54-A129-D2AD59C04180}"/>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81" name="燕尾形 25">
              <a:extLst>
                <a:ext uri="{FF2B5EF4-FFF2-40B4-BE49-F238E27FC236}">
                  <a16:creationId xmlns:a16="http://schemas.microsoft.com/office/drawing/2014/main" id="{E58098C3-7F2C-4A9F-8693-F04C9A21009A}"/>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ea typeface="方正兰亭黑简体" panose="02000000000000000000" pitchFamily="2" charset="-122"/>
                </a:rPr>
                <a:t>MDT Maintenance</a:t>
              </a:r>
            </a:p>
          </p:txBody>
        </p:sp>
        <p:sp>
          <p:nvSpPr>
            <p:cNvPr id="84" name="燕尾形 25">
              <a:extLst>
                <a:ext uri="{FF2B5EF4-FFF2-40B4-BE49-F238E27FC236}">
                  <a16:creationId xmlns:a16="http://schemas.microsoft.com/office/drawing/2014/main" id="{287D5CED-5D81-4E27-9697-BA2C29C154ED}"/>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cxnSp>
        <p:nvCxnSpPr>
          <p:cNvPr id="85" name="Straight Arrow Connector 84">
            <a:extLst>
              <a:ext uri="{FF2B5EF4-FFF2-40B4-BE49-F238E27FC236}">
                <a16:creationId xmlns:a16="http://schemas.microsoft.com/office/drawing/2014/main" id="{6A82B177-E27E-46EE-A2AF-DCF30DAE4E80}"/>
              </a:ext>
            </a:extLst>
          </p:cNvPr>
          <p:cNvCxnSpPr>
            <a:cxnSpLocks/>
          </p:cNvCxnSpPr>
          <p:nvPr/>
        </p:nvCxnSpPr>
        <p:spPr bwMode="gray">
          <a:xfrm>
            <a:off x="9599774" y="5237666"/>
            <a:ext cx="558652"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A0646DA1-0019-4BD1-808B-BB65E5A065FA}"/>
              </a:ext>
            </a:extLst>
          </p:cNvPr>
          <p:cNvSpPr txBox="1"/>
          <p:nvPr/>
        </p:nvSpPr>
        <p:spPr bwMode="gray">
          <a:xfrm>
            <a:off x="10207234" y="5114821"/>
            <a:ext cx="1440000" cy="461665"/>
          </a:xfrm>
          <a:prstGeom prst="rect">
            <a:avLst/>
          </a:prstGeom>
          <a:noFill/>
        </p:spPr>
        <p:txBody>
          <a:bodyPr wrap="square" rtlCol="0">
            <a:spAutoFit/>
          </a:bodyPr>
          <a:lstStyle/>
          <a:p>
            <a:r>
              <a:rPr lang="en-US" sz="1200" dirty="0"/>
              <a:t>Assert message</a:t>
            </a:r>
          </a:p>
        </p:txBody>
      </p:sp>
      <p:sp>
        <p:nvSpPr>
          <p:cNvPr id="17" name="Oval 16">
            <a:extLst>
              <a:ext uri="{FF2B5EF4-FFF2-40B4-BE49-F238E27FC236}">
                <a16:creationId xmlns:a16="http://schemas.microsoft.com/office/drawing/2014/main" id="{A3285CB4-B3CA-4817-A6D8-D8A164CCF72D}"/>
              </a:ext>
            </a:extLst>
          </p:cNvPr>
          <p:cNvSpPr>
            <a:spLocks noChangeAspect="1"/>
          </p:cNvSpPr>
          <p:nvPr/>
        </p:nvSpPr>
        <p:spPr bwMode="gray">
          <a:xfrm>
            <a:off x="9752698" y="584453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TextBox 30">
            <a:extLst>
              <a:ext uri="{FF2B5EF4-FFF2-40B4-BE49-F238E27FC236}">
                <a16:creationId xmlns:a16="http://schemas.microsoft.com/office/drawing/2014/main" id="{04A3716C-08AB-475F-B0C5-BB670A27197D}"/>
              </a:ext>
            </a:extLst>
          </p:cNvPr>
          <p:cNvSpPr txBox="1"/>
          <p:nvPr/>
        </p:nvSpPr>
        <p:spPr bwMode="gray">
          <a:xfrm>
            <a:off x="9963832" y="5787520"/>
            <a:ext cx="1761064" cy="276999"/>
          </a:xfrm>
          <a:prstGeom prst="rect">
            <a:avLst/>
          </a:prstGeom>
          <a:noFill/>
        </p:spPr>
        <p:txBody>
          <a:bodyPr wrap="square" rtlCol="0">
            <a:spAutoFit/>
          </a:bodyPr>
          <a:lstStyle/>
          <a:p>
            <a:r>
              <a:rPr lang="en-US" sz="1200"/>
              <a:t>Active PIM interface</a:t>
            </a:r>
          </a:p>
        </p:txBody>
      </p:sp>
      <p:sp>
        <p:nvSpPr>
          <p:cNvPr id="34" name="Oval 33">
            <a:extLst>
              <a:ext uri="{FF2B5EF4-FFF2-40B4-BE49-F238E27FC236}">
                <a16:creationId xmlns:a16="http://schemas.microsoft.com/office/drawing/2014/main" id="{8E836D7D-83B0-4263-8A8A-9D7111324074}"/>
              </a:ext>
            </a:extLst>
          </p:cNvPr>
          <p:cNvSpPr>
            <a:spLocks noChangeAspect="1"/>
          </p:cNvSpPr>
          <p:nvPr/>
        </p:nvSpPr>
        <p:spPr bwMode="gray">
          <a:xfrm>
            <a:off x="9752697" y="6117205"/>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5" name="TextBox 34">
            <a:extLst>
              <a:ext uri="{FF2B5EF4-FFF2-40B4-BE49-F238E27FC236}">
                <a16:creationId xmlns:a16="http://schemas.microsoft.com/office/drawing/2014/main" id="{939A2677-BCDF-4B2A-BF3E-54FB79E4991C}"/>
              </a:ext>
            </a:extLst>
          </p:cNvPr>
          <p:cNvSpPr txBox="1"/>
          <p:nvPr/>
        </p:nvSpPr>
        <p:spPr bwMode="gray">
          <a:xfrm>
            <a:off x="9963832" y="6058335"/>
            <a:ext cx="1875685" cy="276999"/>
          </a:xfrm>
          <a:prstGeom prst="rect">
            <a:avLst/>
          </a:prstGeom>
          <a:noFill/>
        </p:spPr>
        <p:txBody>
          <a:bodyPr wrap="square" rtlCol="0">
            <a:spAutoFit/>
          </a:bodyPr>
          <a:lstStyle/>
          <a:p>
            <a:r>
              <a:rPr lang="en-US" sz="1200" dirty="0"/>
              <a:t>Active IGMP interface</a:t>
            </a:r>
          </a:p>
        </p:txBody>
      </p:sp>
      <p:sp>
        <p:nvSpPr>
          <p:cNvPr id="36" name="TextBox 35">
            <a:extLst>
              <a:ext uri="{FF2B5EF4-FFF2-40B4-BE49-F238E27FC236}">
                <a16:creationId xmlns:a16="http://schemas.microsoft.com/office/drawing/2014/main" id="{7CAB2DD8-8E5C-48B4-9D1B-5733324013BE}"/>
              </a:ext>
            </a:extLst>
          </p:cNvPr>
          <p:cNvSpPr txBox="1"/>
          <p:nvPr/>
        </p:nvSpPr>
        <p:spPr bwMode="gray">
          <a:xfrm>
            <a:off x="3387658" y="4377291"/>
            <a:ext cx="452368" cy="276999"/>
          </a:xfrm>
          <a:prstGeom prst="rect">
            <a:avLst/>
          </a:prstGeom>
          <a:noFill/>
        </p:spPr>
        <p:txBody>
          <a:bodyPr wrap="none" rtlCol="0">
            <a:spAutoFit/>
          </a:bodyPr>
          <a:lstStyle/>
          <a:p>
            <a:r>
              <a:rPr lang="en-US" sz="1200" dirty="0"/>
              <a:t>RT1</a:t>
            </a:r>
          </a:p>
        </p:txBody>
      </p:sp>
      <p:sp>
        <p:nvSpPr>
          <p:cNvPr id="37" name="TextBox 36">
            <a:extLst>
              <a:ext uri="{FF2B5EF4-FFF2-40B4-BE49-F238E27FC236}">
                <a16:creationId xmlns:a16="http://schemas.microsoft.com/office/drawing/2014/main" id="{A6E8DC8B-0D5E-426D-A572-F38F65001EBC}"/>
              </a:ext>
            </a:extLst>
          </p:cNvPr>
          <p:cNvSpPr txBox="1"/>
          <p:nvPr/>
        </p:nvSpPr>
        <p:spPr bwMode="gray">
          <a:xfrm>
            <a:off x="4476168" y="4042607"/>
            <a:ext cx="452368" cy="276999"/>
          </a:xfrm>
          <a:prstGeom prst="rect">
            <a:avLst/>
          </a:prstGeom>
          <a:noFill/>
        </p:spPr>
        <p:txBody>
          <a:bodyPr wrap="none" rtlCol="0">
            <a:spAutoFit/>
          </a:bodyPr>
          <a:lstStyle/>
          <a:p>
            <a:r>
              <a:rPr lang="en-US" sz="1200"/>
              <a:t>RT2</a:t>
            </a:r>
          </a:p>
        </p:txBody>
      </p:sp>
      <p:sp>
        <p:nvSpPr>
          <p:cNvPr id="38" name="TextBox 37">
            <a:extLst>
              <a:ext uri="{FF2B5EF4-FFF2-40B4-BE49-F238E27FC236}">
                <a16:creationId xmlns:a16="http://schemas.microsoft.com/office/drawing/2014/main" id="{8E3E789A-2D90-4F1C-85F9-46DAB0900296}"/>
              </a:ext>
            </a:extLst>
          </p:cNvPr>
          <p:cNvSpPr txBox="1"/>
          <p:nvPr/>
        </p:nvSpPr>
        <p:spPr bwMode="gray">
          <a:xfrm>
            <a:off x="4476168" y="4719061"/>
            <a:ext cx="452368" cy="276999"/>
          </a:xfrm>
          <a:prstGeom prst="rect">
            <a:avLst/>
          </a:prstGeom>
          <a:noFill/>
        </p:spPr>
        <p:txBody>
          <a:bodyPr wrap="none" rtlCol="0">
            <a:spAutoFit/>
          </a:bodyPr>
          <a:lstStyle/>
          <a:p>
            <a:r>
              <a:rPr lang="en-US" sz="1200"/>
              <a:t>RT3</a:t>
            </a:r>
          </a:p>
        </p:txBody>
      </p:sp>
      <p:sp>
        <p:nvSpPr>
          <p:cNvPr id="40" name="TextBox 39">
            <a:extLst>
              <a:ext uri="{FF2B5EF4-FFF2-40B4-BE49-F238E27FC236}">
                <a16:creationId xmlns:a16="http://schemas.microsoft.com/office/drawing/2014/main" id="{47262345-6CF8-4270-994B-4C451CB1D5B5}"/>
              </a:ext>
            </a:extLst>
          </p:cNvPr>
          <p:cNvSpPr txBox="1"/>
          <p:nvPr/>
        </p:nvSpPr>
        <p:spPr bwMode="gray">
          <a:xfrm>
            <a:off x="7477777" y="4698370"/>
            <a:ext cx="452368" cy="276999"/>
          </a:xfrm>
          <a:prstGeom prst="rect">
            <a:avLst/>
          </a:prstGeom>
          <a:noFill/>
        </p:spPr>
        <p:txBody>
          <a:bodyPr wrap="none" rtlCol="0">
            <a:spAutoFit/>
          </a:bodyPr>
          <a:lstStyle/>
          <a:p>
            <a:r>
              <a:rPr lang="en-US" sz="1200"/>
              <a:t>RT5</a:t>
            </a:r>
          </a:p>
        </p:txBody>
      </p:sp>
    </p:spTree>
    <p:extLst>
      <p:ext uri="{BB962C8B-B14F-4D97-AF65-F5344CB8AC3E}">
        <p14:creationId xmlns:p14="http://schemas.microsoft.com/office/powerpoint/2010/main" val="925312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3BF29C0-E4B5-424B-A460-DF47D548FCCE}"/>
              </a:ext>
            </a:extLst>
          </p:cNvPr>
          <p:cNvSpPr txBox="1"/>
          <p:nvPr/>
        </p:nvSpPr>
        <p:spPr bwMode="gray">
          <a:xfrm>
            <a:off x="5952707" y="4213222"/>
            <a:ext cx="452368" cy="276999"/>
          </a:xfrm>
          <a:prstGeom prst="rect">
            <a:avLst/>
          </a:prstGeom>
          <a:noFill/>
        </p:spPr>
        <p:txBody>
          <a:bodyPr wrap="none" rtlCol="0">
            <a:spAutoFit/>
          </a:bodyPr>
          <a:lstStyle/>
          <a:p>
            <a:r>
              <a:rPr lang="en-US" sz="1200" dirty="0"/>
              <a:t>RT4</a:t>
            </a:r>
          </a:p>
        </p:txBody>
      </p:sp>
      <p:sp>
        <p:nvSpPr>
          <p:cNvPr id="9" name="TextBox 8">
            <a:extLst>
              <a:ext uri="{FF2B5EF4-FFF2-40B4-BE49-F238E27FC236}">
                <a16:creationId xmlns:a16="http://schemas.microsoft.com/office/drawing/2014/main" id="{6AD4A8ED-1ABB-4B4A-8C23-CD2064910E3B}"/>
              </a:ext>
            </a:extLst>
          </p:cNvPr>
          <p:cNvSpPr txBox="1"/>
          <p:nvPr/>
        </p:nvSpPr>
        <p:spPr bwMode="gray">
          <a:xfrm>
            <a:off x="3387658" y="4474540"/>
            <a:ext cx="452368" cy="276999"/>
          </a:xfrm>
          <a:prstGeom prst="rect">
            <a:avLst/>
          </a:prstGeom>
          <a:noFill/>
        </p:spPr>
        <p:txBody>
          <a:bodyPr wrap="none" rtlCol="0">
            <a:spAutoFit/>
          </a:bodyPr>
          <a:lstStyle/>
          <a:p>
            <a:r>
              <a:rPr lang="en-US" sz="1200" dirty="0"/>
              <a:t>RT1</a:t>
            </a:r>
          </a:p>
        </p:txBody>
      </p:sp>
      <p:sp>
        <p:nvSpPr>
          <p:cNvPr id="10" name="TextBox 9">
            <a:extLst>
              <a:ext uri="{FF2B5EF4-FFF2-40B4-BE49-F238E27FC236}">
                <a16:creationId xmlns:a16="http://schemas.microsoft.com/office/drawing/2014/main" id="{6E8DBB7E-5D05-4BF7-A922-F1E883E3417C}"/>
              </a:ext>
            </a:extLst>
          </p:cNvPr>
          <p:cNvSpPr txBox="1"/>
          <p:nvPr/>
        </p:nvSpPr>
        <p:spPr bwMode="gray">
          <a:xfrm>
            <a:off x="4476168" y="4139856"/>
            <a:ext cx="452368" cy="276999"/>
          </a:xfrm>
          <a:prstGeom prst="rect">
            <a:avLst/>
          </a:prstGeom>
          <a:noFill/>
        </p:spPr>
        <p:txBody>
          <a:bodyPr wrap="none" rtlCol="0">
            <a:spAutoFit/>
          </a:bodyPr>
          <a:lstStyle/>
          <a:p>
            <a:r>
              <a:rPr lang="en-US" sz="1200"/>
              <a:t>RT2</a:t>
            </a:r>
          </a:p>
        </p:txBody>
      </p:sp>
      <p:sp>
        <p:nvSpPr>
          <p:cNvPr id="11" name="TextBox 10">
            <a:extLst>
              <a:ext uri="{FF2B5EF4-FFF2-40B4-BE49-F238E27FC236}">
                <a16:creationId xmlns:a16="http://schemas.microsoft.com/office/drawing/2014/main" id="{3DECA7A2-BE69-4B7A-89D8-6E486D7DC397}"/>
              </a:ext>
            </a:extLst>
          </p:cNvPr>
          <p:cNvSpPr txBox="1"/>
          <p:nvPr/>
        </p:nvSpPr>
        <p:spPr bwMode="gray">
          <a:xfrm>
            <a:off x="4476168" y="4816310"/>
            <a:ext cx="452368" cy="276999"/>
          </a:xfrm>
          <a:prstGeom prst="rect">
            <a:avLst/>
          </a:prstGeom>
          <a:noFill/>
        </p:spPr>
        <p:txBody>
          <a:bodyPr wrap="none" rtlCol="0">
            <a:spAutoFit/>
          </a:bodyPr>
          <a:lstStyle/>
          <a:p>
            <a:r>
              <a:rPr lang="en-US" sz="1200"/>
              <a:t>RT3</a:t>
            </a:r>
          </a:p>
        </p:txBody>
      </p:sp>
      <p:sp>
        <p:nvSpPr>
          <p:cNvPr id="12" name="TextBox 11">
            <a:extLst>
              <a:ext uri="{FF2B5EF4-FFF2-40B4-BE49-F238E27FC236}">
                <a16:creationId xmlns:a16="http://schemas.microsoft.com/office/drawing/2014/main" id="{F3B7DD20-D640-4FD5-88D5-3ABF8AF55967}"/>
              </a:ext>
            </a:extLst>
          </p:cNvPr>
          <p:cNvSpPr txBox="1"/>
          <p:nvPr/>
        </p:nvSpPr>
        <p:spPr bwMode="gray">
          <a:xfrm>
            <a:off x="7477777" y="4795619"/>
            <a:ext cx="452368" cy="276999"/>
          </a:xfrm>
          <a:prstGeom prst="rect">
            <a:avLst/>
          </a:prstGeom>
          <a:noFill/>
        </p:spPr>
        <p:txBody>
          <a:bodyPr wrap="none" rtlCol="0">
            <a:spAutoFit/>
          </a:bodyPr>
          <a:lstStyle/>
          <a:p>
            <a:r>
              <a:rPr lang="en-US" sz="1200"/>
              <a:t>RT5</a:t>
            </a:r>
          </a:p>
        </p:txBody>
      </p:sp>
      <p:sp>
        <p:nvSpPr>
          <p:cNvPr id="3" name="Text Placeholder 2">
            <a:extLst>
              <a:ext uri="{FF2B5EF4-FFF2-40B4-BE49-F238E27FC236}">
                <a16:creationId xmlns:a16="http://schemas.microsoft.com/office/drawing/2014/main" id="{4BADABBF-C199-403A-BE06-3F4DEA901B42}"/>
              </a:ext>
            </a:extLst>
          </p:cNvPr>
          <p:cNvSpPr>
            <a:spLocks noGrp="1"/>
          </p:cNvSpPr>
          <p:nvPr>
            <p:ph type="body" sz="quarter" idx="10"/>
          </p:nvPr>
        </p:nvSpPr>
        <p:spPr bwMode="gray"/>
        <p:txBody>
          <a:bodyPr>
            <a:spAutoFit/>
          </a:bodyPr>
          <a:lstStyle/>
          <a:p>
            <a:r>
              <a:rPr lang="en-US" sz="1600" dirty="0"/>
              <a:t>To prevent a pruned interface from resuming multicast packet forwarding on a PIM-DM network after the prune timer expires, the first-hop router nearest to the multicast source periodically sends State-Refresh messages throughout the entire PIM-DM network.</a:t>
            </a:r>
          </a:p>
          <a:p>
            <a:r>
              <a:rPr lang="en-US" sz="1600" dirty="0"/>
              <a:t>PIM routers receiving the State-Refresh messages reset the prune timer. If the pruned interface on a downstream leaf router keeps having no group members, the interface remains suppressed.</a:t>
            </a:r>
          </a:p>
        </p:txBody>
      </p:sp>
      <p:sp>
        <p:nvSpPr>
          <p:cNvPr id="2" name="Title 1">
            <a:extLst>
              <a:ext uri="{FF2B5EF4-FFF2-40B4-BE49-F238E27FC236}">
                <a16:creationId xmlns:a16="http://schemas.microsoft.com/office/drawing/2014/main" id="{78C2C63D-FFCE-410B-AB9E-9FB21FA71EB8}"/>
              </a:ext>
            </a:extLst>
          </p:cNvPr>
          <p:cNvSpPr>
            <a:spLocks noGrp="1"/>
          </p:cNvSpPr>
          <p:nvPr>
            <p:ph type="title"/>
          </p:nvPr>
        </p:nvSpPr>
        <p:spPr bwMode="gray"/>
        <p:txBody>
          <a:bodyPr/>
          <a:lstStyle/>
          <a:p>
            <a:r>
              <a:rPr lang="en-US"/>
              <a:t>State-Refresh Mechanism</a:t>
            </a:r>
          </a:p>
        </p:txBody>
      </p:sp>
      <p:pic>
        <p:nvPicPr>
          <p:cNvPr id="88" name="Picture 2" descr="G:\做的项目\公共\扁平图标切换\更新2015_01_21\oss扁平图标库2015_01_21更新-04.png">
            <a:extLst>
              <a:ext uri="{FF2B5EF4-FFF2-40B4-BE49-F238E27FC236}">
                <a16:creationId xmlns:a16="http://schemas.microsoft.com/office/drawing/2014/main" id="{3B2165DB-54DD-439D-B5C8-C66BB6B21497}"/>
              </a:ext>
            </a:extLst>
          </p:cNvPr>
          <p:cNvPicPr>
            <a:picLocks noChangeArrowheads="1"/>
          </p:cNvPicPr>
          <p:nvPr/>
        </p:nvPicPr>
        <p:blipFill>
          <a:blip r:embed="rId3" cstate="print"/>
          <a:stretch>
            <a:fillRect/>
          </a:stretch>
        </p:blipFill>
        <p:spPr bwMode="gray">
          <a:xfrm>
            <a:off x="2923880" y="4423925"/>
            <a:ext cx="528117" cy="399259"/>
          </a:xfrm>
          <a:prstGeom prst="rect">
            <a:avLst/>
          </a:prstGeom>
          <a:noFill/>
        </p:spPr>
      </p:pic>
      <p:pic>
        <p:nvPicPr>
          <p:cNvPr id="89" name="Picture 2" descr="G:\做的项目\公共\扁平图标切换\更新2015_01_21\oss扁平图标库2015_01_21更新-04.png">
            <a:extLst>
              <a:ext uri="{FF2B5EF4-FFF2-40B4-BE49-F238E27FC236}">
                <a16:creationId xmlns:a16="http://schemas.microsoft.com/office/drawing/2014/main" id="{ABB6E553-7724-424E-8963-1EAD2D022CB0}"/>
              </a:ext>
            </a:extLst>
          </p:cNvPr>
          <p:cNvPicPr>
            <a:picLocks noChangeArrowheads="1"/>
          </p:cNvPicPr>
          <p:nvPr/>
        </p:nvPicPr>
        <p:blipFill>
          <a:blip r:embed="rId3" cstate="print"/>
          <a:stretch>
            <a:fillRect/>
          </a:stretch>
        </p:blipFill>
        <p:spPr bwMode="gray">
          <a:xfrm>
            <a:off x="4426870" y="3796305"/>
            <a:ext cx="528117" cy="399259"/>
          </a:xfrm>
          <a:prstGeom prst="rect">
            <a:avLst/>
          </a:prstGeom>
          <a:noFill/>
        </p:spPr>
      </p:pic>
      <p:pic>
        <p:nvPicPr>
          <p:cNvPr id="90" name="图片 37" descr="交换机.png">
            <a:extLst>
              <a:ext uri="{FF2B5EF4-FFF2-40B4-BE49-F238E27FC236}">
                <a16:creationId xmlns:a16="http://schemas.microsoft.com/office/drawing/2014/main" id="{CB3790AA-8E56-4A65-BE11-7BBC3F8DF29F}"/>
              </a:ext>
            </a:extLst>
          </p:cNvPr>
          <p:cNvPicPr preferRelativeResize="0">
            <a:picLocks/>
          </p:cNvPicPr>
          <p:nvPr/>
        </p:nvPicPr>
        <p:blipFill>
          <a:blip r:embed="rId4" cstate="print"/>
          <a:stretch>
            <a:fillRect/>
          </a:stretch>
        </p:blipFill>
        <p:spPr bwMode="gray">
          <a:xfrm>
            <a:off x="1420889" y="4423763"/>
            <a:ext cx="528118" cy="399421"/>
          </a:xfrm>
          <a:prstGeom prst="rect">
            <a:avLst/>
          </a:prstGeom>
        </p:spPr>
      </p:pic>
      <p:pic>
        <p:nvPicPr>
          <p:cNvPr id="91" name="Picture 2" descr="G:\做的项目\公共\扁平图标切换\更新2015_01_21\oss扁平图标库2015_01_21更新-04.png">
            <a:extLst>
              <a:ext uri="{FF2B5EF4-FFF2-40B4-BE49-F238E27FC236}">
                <a16:creationId xmlns:a16="http://schemas.microsoft.com/office/drawing/2014/main" id="{FBCF3F29-43D1-480D-80E3-BDEADB9DF9CC}"/>
              </a:ext>
            </a:extLst>
          </p:cNvPr>
          <p:cNvPicPr>
            <a:picLocks noChangeArrowheads="1"/>
          </p:cNvPicPr>
          <p:nvPr/>
        </p:nvPicPr>
        <p:blipFill>
          <a:blip r:embed="rId3" cstate="print"/>
          <a:stretch>
            <a:fillRect/>
          </a:stretch>
        </p:blipFill>
        <p:spPr bwMode="gray">
          <a:xfrm>
            <a:off x="4426870" y="5042259"/>
            <a:ext cx="528117" cy="399259"/>
          </a:xfrm>
          <a:prstGeom prst="rect">
            <a:avLst/>
          </a:prstGeom>
          <a:noFill/>
        </p:spPr>
      </p:pic>
      <p:pic>
        <p:nvPicPr>
          <p:cNvPr id="92" name="Picture 2" descr="G:\做的项目\公共\扁平图标切换\更新2015_01_21\oss扁平图标库2015_01_21更新-04.png">
            <a:extLst>
              <a:ext uri="{FF2B5EF4-FFF2-40B4-BE49-F238E27FC236}">
                <a16:creationId xmlns:a16="http://schemas.microsoft.com/office/drawing/2014/main" id="{C0695B02-7019-4CBB-8C5B-5387C4CE3BC7}"/>
              </a:ext>
            </a:extLst>
          </p:cNvPr>
          <p:cNvPicPr>
            <a:picLocks noChangeArrowheads="1"/>
          </p:cNvPicPr>
          <p:nvPr/>
        </p:nvPicPr>
        <p:blipFill>
          <a:blip r:embed="rId3" cstate="print"/>
          <a:stretch>
            <a:fillRect/>
          </a:stretch>
        </p:blipFill>
        <p:spPr bwMode="gray">
          <a:xfrm>
            <a:off x="5931820" y="4425518"/>
            <a:ext cx="528117" cy="399259"/>
          </a:xfrm>
          <a:prstGeom prst="rect">
            <a:avLst/>
          </a:prstGeom>
          <a:noFill/>
        </p:spPr>
      </p:pic>
      <p:pic>
        <p:nvPicPr>
          <p:cNvPr id="93" name="图片 38" descr="PC.png">
            <a:extLst>
              <a:ext uri="{FF2B5EF4-FFF2-40B4-BE49-F238E27FC236}">
                <a16:creationId xmlns:a16="http://schemas.microsoft.com/office/drawing/2014/main" id="{E4A8953E-712B-4E00-95A2-DEE9429488BB}"/>
              </a:ext>
            </a:extLst>
          </p:cNvPr>
          <p:cNvPicPr>
            <a:picLocks noChangeAspect="1"/>
          </p:cNvPicPr>
          <p:nvPr/>
        </p:nvPicPr>
        <p:blipFill>
          <a:blip r:embed="rId5" cstate="print"/>
          <a:stretch>
            <a:fillRect/>
          </a:stretch>
        </p:blipFill>
        <p:spPr bwMode="gray">
          <a:xfrm>
            <a:off x="5925879" y="5451161"/>
            <a:ext cx="540000" cy="382353"/>
          </a:xfrm>
          <a:prstGeom prst="rect">
            <a:avLst/>
          </a:prstGeom>
        </p:spPr>
      </p:pic>
      <p:cxnSp>
        <p:nvCxnSpPr>
          <p:cNvPr id="94" name="直接连接符 12">
            <a:extLst>
              <a:ext uri="{FF2B5EF4-FFF2-40B4-BE49-F238E27FC236}">
                <a16:creationId xmlns:a16="http://schemas.microsoft.com/office/drawing/2014/main" id="{AF64C0D3-7826-406C-8BE0-425C71D523FD}"/>
              </a:ext>
            </a:extLst>
          </p:cNvPr>
          <p:cNvCxnSpPr>
            <a:cxnSpLocks/>
            <a:stCxn id="90" idx="3"/>
            <a:endCxn id="88" idx="1"/>
          </p:cNvCxnSpPr>
          <p:nvPr/>
        </p:nvCxnSpPr>
        <p:spPr bwMode="gray">
          <a:xfrm>
            <a:off x="1949007" y="4623474"/>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12">
            <a:extLst>
              <a:ext uri="{FF2B5EF4-FFF2-40B4-BE49-F238E27FC236}">
                <a16:creationId xmlns:a16="http://schemas.microsoft.com/office/drawing/2014/main" id="{09E917F8-6C43-412A-A605-63F1F846CC85}"/>
              </a:ext>
            </a:extLst>
          </p:cNvPr>
          <p:cNvCxnSpPr>
            <a:cxnSpLocks/>
            <a:stCxn id="89" idx="1"/>
            <a:endCxn id="88" idx="0"/>
          </p:cNvCxnSpPr>
          <p:nvPr/>
        </p:nvCxnSpPr>
        <p:spPr bwMode="gray">
          <a:xfrm flipH="1">
            <a:off x="3187939" y="3995935"/>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6" name="直接连接符 12">
            <a:extLst>
              <a:ext uri="{FF2B5EF4-FFF2-40B4-BE49-F238E27FC236}">
                <a16:creationId xmlns:a16="http://schemas.microsoft.com/office/drawing/2014/main" id="{971BBBC4-D76F-4FE5-B683-9C7C40D0DCCD}"/>
              </a:ext>
            </a:extLst>
          </p:cNvPr>
          <p:cNvCxnSpPr>
            <a:cxnSpLocks/>
            <a:stCxn id="91" idx="1"/>
            <a:endCxn id="88" idx="2"/>
          </p:cNvCxnSpPr>
          <p:nvPr/>
        </p:nvCxnSpPr>
        <p:spPr bwMode="gray">
          <a:xfrm flipH="1" flipV="1">
            <a:off x="3187939" y="4823184"/>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Connector: Elbow 96">
            <a:extLst>
              <a:ext uri="{FF2B5EF4-FFF2-40B4-BE49-F238E27FC236}">
                <a16:creationId xmlns:a16="http://schemas.microsoft.com/office/drawing/2014/main" id="{F7C32256-E7D3-4161-87A7-AE6041FC9CB8}"/>
              </a:ext>
            </a:extLst>
          </p:cNvPr>
          <p:cNvCxnSpPr>
            <a:cxnSpLocks/>
            <a:stCxn id="89" idx="3"/>
            <a:endCxn id="92" idx="1"/>
          </p:cNvCxnSpPr>
          <p:nvPr/>
        </p:nvCxnSpPr>
        <p:spPr bwMode="gray">
          <a:xfrm>
            <a:off x="4954987" y="3995935"/>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98" name="Connector: Elbow 97">
            <a:extLst>
              <a:ext uri="{FF2B5EF4-FFF2-40B4-BE49-F238E27FC236}">
                <a16:creationId xmlns:a16="http://schemas.microsoft.com/office/drawing/2014/main" id="{4F32EF1A-87CC-421E-A2AB-A2B9E3015D3C}"/>
              </a:ext>
            </a:extLst>
          </p:cNvPr>
          <p:cNvCxnSpPr>
            <a:cxnSpLocks/>
            <a:stCxn id="91" idx="3"/>
            <a:endCxn id="92" idx="1"/>
          </p:cNvCxnSpPr>
          <p:nvPr/>
        </p:nvCxnSpPr>
        <p:spPr bwMode="gray">
          <a:xfrm flipV="1">
            <a:off x="4954987" y="4625148"/>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99" name="直接连接符 12">
            <a:extLst>
              <a:ext uri="{FF2B5EF4-FFF2-40B4-BE49-F238E27FC236}">
                <a16:creationId xmlns:a16="http://schemas.microsoft.com/office/drawing/2014/main" id="{2090DDBB-F17F-44F2-B5D2-655CE03B7ED5}"/>
              </a:ext>
            </a:extLst>
          </p:cNvPr>
          <p:cNvCxnSpPr>
            <a:cxnSpLocks/>
            <a:stCxn id="93" idx="0"/>
            <a:endCxn id="92" idx="2"/>
          </p:cNvCxnSpPr>
          <p:nvPr/>
        </p:nvCxnSpPr>
        <p:spPr bwMode="gray">
          <a:xfrm flipV="1">
            <a:off x="6195879" y="4824777"/>
            <a:ext cx="0" cy="6263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1" name="Straight Arrow Connector 100">
            <a:extLst>
              <a:ext uri="{FF2B5EF4-FFF2-40B4-BE49-F238E27FC236}">
                <a16:creationId xmlns:a16="http://schemas.microsoft.com/office/drawing/2014/main" id="{541FFA0E-EF58-4DB2-8599-7493E8E46B4D}"/>
              </a:ext>
            </a:extLst>
          </p:cNvPr>
          <p:cNvCxnSpPr>
            <a:cxnSpLocks/>
          </p:cNvCxnSpPr>
          <p:nvPr/>
        </p:nvCxnSpPr>
        <p:spPr bwMode="gray">
          <a:xfrm flipH="1">
            <a:off x="3298379" y="3951818"/>
            <a:ext cx="1008098" cy="353286"/>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C742A963-B884-41DF-A8E3-55E23F820791}"/>
              </a:ext>
            </a:extLst>
          </p:cNvPr>
          <p:cNvCxnSpPr>
            <a:cxnSpLocks/>
          </p:cNvCxnSpPr>
          <p:nvPr/>
        </p:nvCxnSpPr>
        <p:spPr bwMode="gray">
          <a:xfrm flipH="1" flipV="1">
            <a:off x="3280926" y="4964760"/>
            <a:ext cx="996461" cy="335361"/>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9506CFFE-4DC1-4145-ACE3-A4549B165D04}"/>
              </a:ext>
            </a:extLst>
          </p:cNvPr>
          <p:cNvSpPr txBox="1"/>
          <p:nvPr/>
        </p:nvSpPr>
        <p:spPr bwMode="gray">
          <a:xfrm>
            <a:off x="6441485" y="5432174"/>
            <a:ext cx="1925696" cy="461665"/>
          </a:xfrm>
          <a:prstGeom prst="rect">
            <a:avLst/>
          </a:prstGeom>
          <a:noFill/>
        </p:spPr>
        <p:txBody>
          <a:bodyPr wrap="square" rtlCol="0">
            <a:spAutoFit/>
          </a:bodyPr>
          <a:lstStyle/>
          <a:p>
            <a:pPr algn="ctr"/>
            <a:r>
              <a:rPr lang="en-US" sz="1200" dirty="0"/>
              <a:t>The multicast group member joins group G1.</a:t>
            </a:r>
          </a:p>
        </p:txBody>
      </p:sp>
      <p:sp>
        <p:nvSpPr>
          <p:cNvPr id="104" name="TextBox 103">
            <a:extLst>
              <a:ext uri="{FF2B5EF4-FFF2-40B4-BE49-F238E27FC236}">
                <a16:creationId xmlns:a16="http://schemas.microsoft.com/office/drawing/2014/main" id="{A772BE5B-2CD1-4186-A6CE-115C35AA644E}"/>
              </a:ext>
            </a:extLst>
          </p:cNvPr>
          <p:cNvSpPr txBox="1"/>
          <p:nvPr/>
        </p:nvSpPr>
        <p:spPr bwMode="gray">
          <a:xfrm>
            <a:off x="511050" y="4301560"/>
            <a:ext cx="948985" cy="646331"/>
          </a:xfrm>
          <a:prstGeom prst="rect">
            <a:avLst/>
          </a:prstGeom>
          <a:noFill/>
        </p:spPr>
        <p:txBody>
          <a:bodyPr wrap="square" rtlCol="0">
            <a:spAutoFit/>
          </a:bodyPr>
          <a:lstStyle/>
          <a:p>
            <a:pPr algn="ctr"/>
            <a:r>
              <a:rPr lang="en-US" sz="1200" dirty="0"/>
              <a:t>Multicast source</a:t>
            </a:r>
          </a:p>
          <a:p>
            <a:pPr algn="ctr"/>
            <a:r>
              <a:rPr lang="en-US" sz="1200" dirty="0"/>
              <a:t>S1</a:t>
            </a:r>
          </a:p>
        </p:txBody>
      </p:sp>
      <p:cxnSp>
        <p:nvCxnSpPr>
          <p:cNvPr id="105" name="Straight Arrow Connector 104">
            <a:extLst>
              <a:ext uri="{FF2B5EF4-FFF2-40B4-BE49-F238E27FC236}">
                <a16:creationId xmlns:a16="http://schemas.microsoft.com/office/drawing/2014/main" id="{7D50E608-B8E7-4EF7-AD40-54B3C0D93B52}"/>
              </a:ext>
            </a:extLst>
          </p:cNvPr>
          <p:cNvCxnSpPr>
            <a:cxnSpLocks/>
          </p:cNvCxnSpPr>
          <p:nvPr/>
        </p:nvCxnSpPr>
        <p:spPr bwMode="gray">
          <a:xfrm flipH="1">
            <a:off x="5077072" y="5326447"/>
            <a:ext cx="427374"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5F90E85F-1CB0-4094-B08C-D2FF6BD5DF67}"/>
              </a:ext>
            </a:extLst>
          </p:cNvPr>
          <p:cNvCxnSpPr>
            <a:cxnSpLocks/>
          </p:cNvCxnSpPr>
          <p:nvPr/>
        </p:nvCxnSpPr>
        <p:spPr bwMode="gray">
          <a:xfrm flipH="1">
            <a:off x="5569474" y="4547547"/>
            <a:ext cx="224095"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98CF337E-EEBE-4BE6-8FA1-9C0780AAF3F0}"/>
              </a:ext>
            </a:extLst>
          </p:cNvPr>
          <p:cNvCxnSpPr>
            <a:cxnSpLocks/>
          </p:cNvCxnSpPr>
          <p:nvPr/>
        </p:nvCxnSpPr>
        <p:spPr bwMode="gray">
          <a:xfrm flipV="1">
            <a:off x="5504446" y="4687252"/>
            <a:ext cx="0" cy="595729"/>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Oval 107">
            <a:extLst>
              <a:ext uri="{FF2B5EF4-FFF2-40B4-BE49-F238E27FC236}">
                <a16:creationId xmlns:a16="http://schemas.microsoft.com/office/drawing/2014/main" id="{FC923493-440D-4D09-B125-3F33E08E1DA3}"/>
              </a:ext>
            </a:extLst>
          </p:cNvPr>
          <p:cNvSpPr>
            <a:spLocks noChangeAspect="1"/>
          </p:cNvSpPr>
          <p:nvPr/>
        </p:nvSpPr>
        <p:spPr bwMode="gray">
          <a:xfrm>
            <a:off x="2846236" y="454754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09" name="Oval 108">
            <a:extLst>
              <a:ext uri="{FF2B5EF4-FFF2-40B4-BE49-F238E27FC236}">
                <a16:creationId xmlns:a16="http://schemas.microsoft.com/office/drawing/2014/main" id="{1C0B63A7-29EC-482F-88AE-65E80C2C0325}"/>
              </a:ext>
            </a:extLst>
          </p:cNvPr>
          <p:cNvSpPr>
            <a:spLocks noChangeAspect="1"/>
          </p:cNvSpPr>
          <p:nvPr/>
        </p:nvSpPr>
        <p:spPr bwMode="gray">
          <a:xfrm>
            <a:off x="3108308" y="435278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0" name="Oval 109">
            <a:extLst>
              <a:ext uri="{FF2B5EF4-FFF2-40B4-BE49-F238E27FC236}">
                <a16:creationId xmlns:a16="http://schemas.microsoft.com/office/drawing/2014/main" id="{41110294-FB74-4493-B88D-6C7173B9537D}"/>
              </a:ext>
            </a:extLst>
          </p:cNvPr>
          <p:cNvSpPr>
            <a:spLocks noChangeAspect="1"/>
          </p:cNvSpPr>
          <p:nvPr/>
        </p:nvSpPr>
        <p:spPr bwMode="gray">
          <a:xfrm>
            <a:off x="3108308" y="47433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1" name="Oval 110">
            <a:extLst>
              <a:ext uri="{FF2B5EF4-FFF2-40B4-BE49-F238E27FC236}">
                <a16:creationId xmlns:a16="http://schemas.microsoft.com/office/drawing/2014/main" id="{0598B26F-0E7F-4844-A4AC-18B001931B3F}"/>
              </a:ext>
            </a:extLst>
          </p:cNvPr>
          <p:cNvSpPr>
            <a:spLocks noChangeAspect="1"/>
          </p:cNvSpPr>
          <p:nvPr/>
        </p:nvSpPr>
        <p:spPr bwMode="gray">
          <a:xfrm>
            <a:off x="4349265" y="51625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2" name="Oval 111">
            <a:extLst>
              <a:ext uri="{FF2B5EF4-FFF2-40B4-BE49-F238E27FC236}">
                <a16:creationId xmlns:a16="http://schemas.microsoft.com/office/drawing/2014/main" id="{670F7C7F-C21D-4CC4-92F8-2316527957FE}"/>
              </a:ext>
            </a:extLst>
          </p:cNvPr>
          <p:cNvSpPr>
            <a:spLocks noChangeAspect="1"/>
          </p:cNvSpPr>
          <p:nvPr/>
        </p:nvSpPr>
        <p:spPr bwMode="gray">
          <a:xfrm>
            <a:off x="4342404" y="39079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3" name="Oval 112">
            <a:extLst>
              <a:ext uri="{FF2B5EF4-FFF2-40B4-BE49-F238E27FC236}">
                <a16:creationId xmlns:a16="http://schemas.microsoft.com/office/drawing/2014/main" id="{6B4B4E94-B692-488C-9108-91659E6E6259}"/>
              </a:ext>
            </a:extLst>
          </p:cNvPr>
          <p:cNvSpPr>
            <a:spLocks noChangeAspect="1"/>
          </p:cNvSpPr>
          <p:nvPr/>
        </p:nvSpPr>
        <p:spPr bwMode="gray">
          <a:xfrm>
            <a:off x="4875356" y="39079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4" name="Oval 113">
            <a:extLst>
              <a:ext uri="{FF2B5EF4-FFF2-40B4-BE49-F238E27FC236}">
                <a16:creationId xmlns:a16="http://schemas.microsoft.com/office/drawing/2014/main" id="{E6D6F0F3-2C6C-4E28-8167-9A67408B0BFA}"/>
              </a:ext>
            </a:extLst>
          </p:cNvPr>
          <p:cNvSpPr>
            <a:spLocks noChangeAspect="1"/>
          </p:cNvSpPr>
          <p:nvPr/>
        </p:nvSpPr>
        <p:spPr bwMode="gray">
          <a:xfrm>
            <a:off x="5852189" y="453884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16" name="Oval 115">
            <a:extLst>
              <a:ext uri="{FF2B5EF4-FFF2-40B4-BE49-F238E27FC236}">
                <a16:creationId xmlns:a16="http://schemas.microsoft.com/office/drawing/2014/main" id="{20EE509E-7F10-4919-B98E-23D2E2AE6A36}"/>
              </a:ext>
            </a:extLst>
          </p:cNvPr>
          <p:cNvSpPr>
            <a:spLocks noChangeAspect="1"/>
          </p:cNvSpPr>
          <p:nvPr/>
        </p:nvSpPr>
        <p:spPr bwMode="gray">
          <a:xfrm>
            <a:off x="6116248" y="474363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117" name="直接连接符 12">
            <a:extLst>
              <a:ext uri="{FF2B5EF4-FFF2-40B4-BE49-F238E27FC236}">
                <a16:creationId xmlns:a16="http://schemas.microsoft.com/office/drawing/2014/main" id="{6360F094-8E10-4001-8883-165516AF6025}"/>
              </a:ext>
            </a:extLst>
          </p:cNvPr>
          <p:cNvCxnSpPr>
            <a:cxnSpLocks/>
            <a:stCxn id="118" idx="0"/>
            <a:endCxn id="91" idx="2"/>
          </p:cNvCxnSpPr>
          <p:nvPr/>
        </p:nvCxnSpPr>
        <p:spPr bwMode="gray">
          <a:xfrm flipH="1" flipV="1">
            <a:off x="4690929" y="5441518"/>
            <a:ext cx="1105" cy="47926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8" name="图片 38" descr="PC.png">
            <a:extLst>
              <a:ext uri="{FF2B5EF4-FFF2-40B4-BE49-F238E27FC236}">
                <a16:creationId xmlns:a16="http://schemas.microsoft.com/office/drawing/2014/main" id="{86176EF2-96E4-4568-992D-3CDE4BD8C40A}"/>
              </a:ext>
            </a:extLst>
          </p:cNvPr>
          <p:cNvPicPr>
            <a:picLocks noChangeAspect="1"/>
          </p:cNvPicPr>
          <p:nvPr/>
        </p:nvPicPr>
        <p:blipFill>
          <a:blip r:embed="rId5" cstate="print"/>
          <a:stretch>
            <a:fillRect/>
          </a:stretch>
        </p:blipFill>
        <p:spPr bwMode="gray">
          <a:xfrm>
            <a:off x="4422034" y="5920784"/>
            <a:ext cx="540000" cy="382353"/>
          </a:xfrm>
          <a:prstGeom prst="rect">
            <a:avLst/>
          </a:prstGeom>
        </p:spPr>
      </p:pic>
      <p:sp>
        <p:nvSpPr>
          <p:cNvPr id="119" name="Oval 118">
            <a:extLst>
              <a:ext uri="{FF2B5EF4-FFF2-40B4-BE49-F238E27FC236}">
                <a16:creationId xmlns:a16="http://schemas.microsoft.com/office/drawing/2014/main" id="{DA69BF2F-A9C9-4287-8129-5EBC9D3C6429}"/>
              </a:ext>
            </a:extLst>
          </p:cNvPr>
          <p:cNvSpPr>
            <a:spLocks noChangeAspect="1"/>
          </p:cNvSpPr>
          <p:nvPr/>
        </p:nvSpPr>
        <p:spPr bwMode="gray">
          <a:xfrm>
            <a:off x="4611297" y="5361887"/>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0" name="TextBox 119">
            <a:extLst>
              <a:ext uri="{FF2B5EF4-FFF2-40B4-BE49-F238E27FC236}">
                <a16:creationId xmlns:a16="http://schemas.microsoft.com/office/drawing/2014/main" id="{E612E18A-B491-479C-9581-CB9C01679ADC}"/>
              </a:ext>
            </a:extLst>
          </p:cNvPr>
          <p:cNvSpPr txBox="1"/>
          <p:nvPr/>
        </p:nvSpPr>
        <p:spPr bwMode="gray">
          <a:xfrm>
            <a:off x="4972176" y="5884099"/>
            <a:ext cx="1881926" cy="461665"/>
          </a:xfrm>
          <a:prstGeom prst="rect">
            <a:avLst/>
          </a:prstGeom>
          <a:noFill/>
        </p:spPr>
        <p:txBody>
          <a:bodyPr wrap="square" rtlCol="0">
            <a:spAutoFit/>
          </a:bodyPr>
          <a:lstStyle/>
          <a:p>
            <a:pPr algn="ctr"/>
            <a:r>
              <a:rPr lang="en-US" sz="1200" dirty="0"/>
              <a:t>The multicast group member joins group G1.</a:t>
            </a:r>
          </a:p>
        </p:txBody>
      </p:sp>
      <p:cxnSp>
        <p:nvCxnSpPr>
          <p:cNvPr id="123" name="直接连接符 12">
            <a:extLst>
              <a:ext uri="{FF2B5EF4-FFF2-40B4-BE49-F238E27FC236}">
                <a16:creationId xmlns:a16="http://schemas.microsoft.com/office/drawing/2014/main" id="{822037E1-7F48-4356-979C-1CBEC340BC0A}"/>
              </a:ext>
            </a:extLst>
          </p:cNvPr>
          <p:cNvCxnSpPr>
            <a:cxnSpLocks/>
            <a:stCxn id="108" idx="2"/>
            <a:endCxn id="90" idx="3"/>
          </p:cNvCxnSpPr>
          <p:nvPr/>
        </p:nvCxnSpPr>
        <p:spPr bwMode="gray">
          <a:xfrm flipH="1" flipV="1">
            <a:off x="1949007" y="4623474"/>
            <a:ext cx="897229" cy="370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24" name="直接连接符 12">
            <a:extLst>
              <a:ext uri="{FF2B5EF4-FFF2-40B4-BE49-F238E27FC236}">
                <a16:creationId xmlns:a16="http://schemas.microsoft.com/office/drawing/2014/main" id="{788149EC-DDC3-4D8D-8116-57D46C752B5A}"/>
              </a:ext>
            </a:extLst>
          </p:cNvPr>
          <p:cNvCxnSpPr>
            <a:cxnSpLocks/>
          </p:cNvCxnSpPr>
          <p:nvPr/>
        </p:nvCxnSpPr>
        <p:spPr bwMode="gray">
          <a:xfrm flipH="1" flipV="1">
            <a:off x="3267949" y="4853854"/>
            <a:ext cx="1105019" cy="36290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25" name="Connector: Elbow 124">
            <a:extLst>
              <a:ext uri="{FF2B5EF4-FFF2-40B4-BE49-F238E27FC236}">
                <a16:creationId xmlns:a16="http://schemas.microsoft.com/office/drawing/2014/main" id="{5CBCCDC7-FC08-4088-A6C3-A2BC36B9D5F8}"/>
              </a:ext>
            </a:extLst>
          </p:cNvPr>
          <p:cNvCxnSpPr>
            <a:cxnSpLocks/>
            <a:stCxn id="136" idx="6"/>
            <a:endCxn id="114" idx="2"/>
          </p:cNvCxnSpPr>
          <p:nvPr/>
        </p:nvCxnSpPr>
        <p:spPr bwMode="gray">
          <a:xfrm flipV="1">
            <a:off x="5032592" y="4618477"/>
            <a:ext cx="819597" cy="623664"/>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129" name="Picture 2" descr="G:\做的项目\公共\扁平图标切换\更新2015_01_21\oss扁平图标库2015_01_21更新-04.png">
            <a:extLst>
              <a:ext uri="{FF2B5EF4-FFF2-40B4-BE49-F238E27FC236}">
                <a16:creationId xmlns:a16="http://schemas.microsoft.com/office/drawing/2014/main" id="{BB289ACC-89C4-4121-850D-CBEA787D0143}"/>
              </a:ext>
            </a:extLst>
          </p:cNvPr>
          <p:cNvPicPr>
            <a:picLocks noChangeArrowheads="1"/>
          </p:cNvPicPr>
          <p:nvPr/>
        </p:nvPicPr>
        <p:blipFill>
          <a:blip r:embed="rId3" cstate="print"/>
          <a:stretch>
            <a:fillRect/>
          </a:stretch>
        </p:blipFill>
        <p:spPr bwMode="gray">
          <a:xfrm>
            <a:off x="7361927" y="4425518"/>
            <a:ext cx="528117" cy="399259"/>
          </a:xfrm>
          <a:prstGeom prst="rect">
            <a:avLst/>
          </a:prstGeom>
          <a:noFill/>
        </p:spPr>
      </p:pic>
      <p:cxnSp>
        <p:nvCxnSpPr>
          <p:cNvPr id="130" name="直接连接符 12">
            <a:extLst>
              <a:ext uri="{FF2B5EF4-FFF2-40B4-BE49-F238E27FC236}">
                <a16:creationId xmlns:a16="http://schemas.microsoft.com/office/drawing/2014/main" id="{93F7F975-9297-4311-9FB9-D52B143AB1C5}"/>
              </a:ext>
            </a:extLst>
          </p:cNvPr>
          <p:cNvCxnSpPr>
            <a:cxnSpLocks/>
            <a:stCxn id="92" idx="3"/>
            <a:endCxn id="129" idx="1"/>
          </p:cNvCxnSpPr>
          <p:nvPr/>
        </p:nvCxnSpPr>
        <p:spPr bwMode="gray">
          <a:xfrm>
            <a:off x="6459937" y="4625148"/>
            <a:ext cx="90199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1" name="Oval 130">
            <a:extLst>
              <a:ext uri="{FF2B5EF4-FFF2-40B4-BE49-F238E27FC236}">
                <a16:creationId xmlns:a16="http://schemas.microsoft.com/office/drawing/2014/main" id="{91B4C29D-724D-44C7-B034-6442B6A77282}"/>
              </a:ext>
            </a:extLst>
          </p:cNvPr>
          <p:cNvSpPr>
            <a:spLocks noChangeAspect="1"/>
          </p:cNvSpPr>
          <p:nvPr/>
        </p:nvSpPr>
        <p:spPr bwMode="gray">
          <a:xfrm>
            <a:off x="7284322" y="45455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6" name="Oval 135">
            <a:extLst>
              <a:ext uri="{FF2B5EF4-FFF2-40B4-BE49-F238E27FC236}">
                <a16:creationId xmlns:a16="http://schemas.microsoft.com/office/drawing/2014/main" id="{DB8B4154-8F45-4BDF-B383-3A38E45DA049}"/>
              </a:ext>
            </a:extLst>
          </p:cNvPr>
          <p:cNvSpPr>
            <a:spLocks noChangeAspect="1"/>
          </p:cNvSpPr>
          <p:nvPr/>
        </p:nvSpPr>
        <p:spPr bwMode="gray">
          <a:xfrm>
            <a:off x="4873331" y="51625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7" name="Oval 136">
            <a:extLst>
              <a:ext uri="{FF2B5EF4-FFF2-40B4-BE49-F238E27FC236}">
                <a16:creationId xmlns:a16="http://schemas.microsoft.com/office/drawing/2014/main" id="{6E8225CC-DF32-4285-B8C1-81FCCD463B23}"/>
              </a:ext>
            </a:extLst>
          </p:cNvPr>
          <p:cNvSpPr>
            <a:spLocks noChangeAspect="1"/>
          </p:cNvSpPr>
          <p:nvPr/>
        </p:nvSpPr>
        <p:spPr bwMode="gray">
          <a:xfrm>
            <a:off x="6374514" y="45438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38" name="矩形: 圆角 52">
            <a:extLst>
              <a:ext uri="{FF2B5EF4-FFF2-40B4-BE49-F238E27FC236}">
                <a16:creationId xmlns:a16="http://schemas.microsoft.com/office/drawing/2014/main" id="{86B89260-8530-4686-A94E-79CB3AF05304}"/>
              </a:ext>
            </a:extLst>
          </p:cNvPr>
          <p:cNvSpPr/>
          <p:nvPr/>
        </p:nvSpPr>
        <p:spPr bwMode="gray">
          <a:xfrm>
            <a:off x="5589126" y="3360276"/>
            <a:ext cx="2562189"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139" name="Table 38">
            <a:extLst>
              <a:ext uri="{FF2B5EF4-FFF2-40B4-BE49-F238E27FC236}">
                <a16:creationId xmlns:a16="http://schemas.microsoft.com/office/drawing/2014/main" id="{8550774A-A49B-4773-BA8E-C1BB0ED45092}"/>
              </a:ext>
            </a:extLst>
          </p:cNvPr>
          <p:cNvGraphicFramePr>
            <a:graphicFrameLocks noGrp="1"/>
          </p:cNvGraphicFramePr>
          <p:nvPr>
            <p:extLst>
              <p:ext uri="{D42A27DB-BD31-4B8C-83A1-F6EECF244321}">
                <p14:modId xmlns:p14="http://schemas.microsoft.com/office/powerpoint/2010/main" val="1583699733"/>
              </p:ext>
            </p:extLst>
          </p:nvPr>
        </p:nvGraphicFramePr>
        <p:xfrm>
          <a:off x="5644447" y="3673176"/>
          <a:ext cx="2451546" cy="548640"/>
        </p:xfrm>
        <a:graphic>
          <a:graphicData uri="http://schemas.openxmlformats.org/drawingml/2006/table">
            <a:tbl>
              <a:tblPr firstRow="1" bandRow="1">
                <a:tableStyleId>{72833802-FEF1-4C79-8D5D-14CF1EAF98D9}</a:tableStyleId>
              </a:tblPr>
              <a:tblGrid>
                <a:gridCol w="962116">
                  <a:extLst>
                    <a:ext uri="{9D8B030D-6E8A-4147-A177-3AD203B41FA5}">
                      <a16:colId xmlns:a16="http://schemas.microsoft.com/office/drawing/2014/main" val="2036062193"/>
                    </a:ext>
                  </a:extLst>
                </a:gridCol>
                <a:gridCol w="709319">
                  <a:extLst>
                    <a:ext uri="{9D8B030D-6E8A-4147-A177-3AD203B41FA5}">
                      <a16:colId xmlns:a16="http://schemas.microsoft.com/office/drawing/2014/main" val="3317129549"/>
                    </a:ext>
                  </a:extLst>
                </a:gridCol>
                <a:gridCol w="780111">
                  <a:extLst>
                    <a:ext uri="{9D8B030D-6E8A-4147-A177-3AD203B41FA5}">
                      <a16:colId xmlns:a16="http://schemas.microsoft.com/office/drawing/2014/main" val="1892022959"/>
                    </a:ext>
                  </a:extLst>
                </a:gridCol>
              </a:tblGrid>
              <a:tr h="97238">
                <a:tc>
                  <a:txBody>
                    <a:bodyPr/>
                    <a:lstStyle/>
                    <a:p>
                      <a:pPr algn="ctr"/>
                      <a:r>
                        <a:rPr lang="en-US" sz="1200" dirty="0"/>
                        <a:t>Multicast Information</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dirty="0"/>
                        <a:t>Inbound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a:t>Outbound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82947">
                <a:tc>
                  <a:txBody>
                    <a:bodyPr/>
                    <a:lstStyle/>
                    <a:p>
                      <a:pPr algn="ctr"/>
                      <a:r>
                        <a:rPr lang="en-US" sz="1200"/>
                        <a:t>S1, G1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200" dirty="0">
                          <a:solidFill>
                            <a:schemeClr val="tx1"/>
                          </a:solidFill>
                        </a:rPr>
                        <a:t>IF1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200" dirty="0"/>
                        <a:t>IF2, IF3</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40" name="Trapezoid 116">
            <a:extLst>
              <a:ext uri="{FF2B5EF4-FFF2-40B4-BE49-F238E27FC236}">
                <a16:creationId xmlns:a16="http://schemas.microsoft.com/office/drawing/2014/main" id="{60D56AA3-591D-4DD1-8E11-B40343FFEEF1}"/>
              </a:ext>
            </a:extLst>
          </p:cNvPr>
          <p:cNvSpPr/>
          <p:nvPr/>
        </p:nvSpPr>
        <p:spPr bwMode="gray">
          <a:xfrm flipV="1">
            <a:off x="5589126" y="4281448"/>
            <a:ext cx="2451547" cy="145397"/>
          </a:xfrm>
          <a:custGeom>
            <a:avLst/>
            <a:gdLst>
              <a:gd name="connsiteX0" fmla="*/ 0 w 2451547"/>
              <a:gd name="connsiteY0" fmla="*/ 142222 h 142222"/>
              <a:gd name="connsiteX1" fmla="*/ 502789 w 2451547"/>
              <a:gd name="connsiteY1" fmla="*/ 0 h 142222"/>
              <a:gd name="connsiteX2" fmla="*/ 1948758 w 2451547"/>
              <a:gd name="connsiteY2" fmla="*/ 0 h 142222"/>
              <a:gd name="connsiteX3" fmla="*/ 2451547 w 2451547"/>
              <a:gd name="connsiteY3" fmla="*/ 142222 h 142222"/>
              <a:gd name="connsiteX4" fmla="*/ 0 w 2451547"/>
              <a:gd name="connsiteY4" fmla="*/ 142222 h 142222"/>
              <a:gd name="connsiteX0" fmla="*/ 0 w 2451547"/>
              <a:gd name="connsiteY0" fmla="*/ 145397 h 145397"/>
              <a:gd name="connsiteX1" fmla="*/ 388489 w 2451547"/>
              <a:gd name="connsiteY1" fmla="*/ 0 h 145397"/>
              <a:gd name="connsiteX2" fmla="*/ 1948758 w 2451547"/>
              <a:gd name="connsiteY2" fmla="*/ 3175 h 145397"/>
              <a:gd name="connsiteX3" fmla="*/ 2451547 w 2451547"/>
              <a:gd name="connsiteY3" fmla="*/ 145397 h 145397"/>
              <a:gd name="connsiteX4" fmla="*/ 0 w 2451547"/>
              <a:gd name="connsiteY4" fmla="*/ 145397 h 145397"/>
              <a:gd name="connsiteX0" fmla="*/ 0 w 2451547"/>
              <a:gd name="connsiteY0" fmla="*/ 145397 h 145397"/>
              <a:gd name="connsiteX1" fmla="*/ 388489 w 2451547"/>
              <a:gd name="connsiteY1" fmla="*/ 0 h 145397"/>
              <a:gd name="connsiteX2" fmla="*/ 831158 w 2451547"/>
              <a:gd name="connsiteY2" fmla="*/ 0 h 145397"/>
              <a:gd name="connsiteX3" fmla="*/ 2451547 w 2451547"/>
              <a:gd name="connsiteY3" fmla="*/ 145397 h 145397"/>
              <a:gd name="connsiteX4" fmla="*/ 0 w 2451547"/>
              <a:gd name="connsiteY4" fmla="*/ 145397 h 145397"/>
              <a:gd name="connsiteX0" fmla="*/ 0 w 2451547"/>
              <a:gd name="connsiteY0" fmla="*/ 145397 h 145397"/>
              <a:gd name="connsiteX1" fmla="*/ 388489 w 2451547"/>
              <a:gd name="connsiteY1" fmla="*/ 0 h 145397"/>
              <a:gd name="connsiteX2" fmla="*/ 831158 w 2451547"/>
              <a:gd name="connsiteY2" fmla="*/ 0 h 145397"/>
              <a:gd name="connsiteX3" fmla="*/ 2451547 w 2451547"/>
              <a:gd name="connsiteY3" fmla="*/ 145397 h 145397"/>
              <a:gd name="connsiteX4" fmla="*/ 0 w 2451547"/>
              <a:gd name="connsiteY4" fmla="*/ 145397 h 145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547" h="145397">
                <a:moveTo>
                  <a:pt x="0" y="145397"/>
                </a:moveTo>
                <a:lnTo>
                  <a:pt x="388489" y="0"/>
                </a:lnTo>
                <a:lnTo>
                  <a:pt x="831158" y="0"/>
                </a:lnTo>
                <a:lnTo>
                  <a:pt x="2451547" y="145397"/>
                </a:lnTo>
                <a:lnTo>
                  <a:pt x="0" y="145397"/>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TextBox 140">
            <a:extLst>
              <a:ext uri="{FF2B5EF4-FFF2-40B4-BE49-F238E27FC236}">
                <a16:creationId xmlns:a16="http://schemas.microsoft.com/office/drawing/2014/main" id="{E94847C1-6C75-458A-8553-3EDABBB8CDC6}"/>
              </a:ext>
            </a:extLst>
          </p:cNvPr>
          <p:cNvSpPr txBox="1"/>
          <p:nvPr/>
        </p:nvSpPr>
        <p:spPr bwMode="gray">
          <a:xfrm>
            <a:off x="5640357" y="4652880"/>
            <a:ext cx="396262" cy="276999"/>
          </a:xfrm>
          <a:prstGeom prst="rect">
            <a:avLst/>
          </a:prstGeom>
          <a:noFill/>
        </p:spPr>
        <p:txBody>
          <a:bodyPr wrap="none" rtlCol="0">
            <a:spAutoFit/>
          </a:bodyPr>
          <a:lstStyle/>
          <a:p>
            <a:r>
              <a:rPr lang="en-US" sz="1200"/>
              <a:t>IF1</a:t>
            </a:r>
          </a:p>
        </p:txBody>
      </p:sp>
      <p:sp>
        <p:nvSpPr>
          <p:cNvPr id="142" name="TextBox 141">
            <a:extLst>
              <a:ext uri="{FF2B5EF4-FFF2-40B4-BE49-F238E27FC236}">
                <a16:creationId xmlns:a16="http://schemas.microsoft.com/office/drawing/2014/main" id="{7B7B45D7-8E9D-4BF0-A7AB-A0B826DEC3A4}"/>
              </a:ext>
            </a:extLst>
          </p:cNvPr>
          <p:cNvSpPr txBox="1"/>
          <p:nvPr/>
        </p:nvSpPr>
        <p:spPr bwMode="gray">
          <a:xfrm>
            <a:off x="5829500" y="4797644"/>
            <a:ext cx="396262" cy="276999"/>
          </a:xfrm>
          <a:prstGeom prst="rect">
            <a:avLst/>
          </a:prstGeom>
          <a:noFill/>
        </p:spPr>
        <p:txBody>
          <a:bodyPr wrap="none" rtlCol="0">
            <a:spAutoFit/>
          </a:bodyPr>
          <a:lstStyle/>
          <a:p>
            <a:r>
              <a:rPr lang="en-US" sz="1200"/>
              <a:t>IF2</a:t>
            </a:r>
          </a:p>
        </p:txBody>
      </p:sp>
      <p:sp>
        <p:nvSpPr>
          <p:cNvPr id="143" name="TextBox 142">
            <a:extLst>
              <a:ext uri="{FF2B5EF4-FFF2-40B4-BE49-F238E27FC236}">
                <a16:creationId xmlns:a16="http://schemas.microsoft.com/office/drawing/2014/main" id="{C7DC353E-54CC-4F54-8FA3-2320761D4BA5}"/>
              </a:ext>
            </a:extLst>
          </p:cNvPr>
          <p:cNvSpPr txBox="1"/>
          <p:nvPr/>
        </p:nvSpPr>
        <p:spPr bwMode="gray">
          <a:xfrm>
            <a:off x="6387502" y="4652880"/>
            <a:ext cx="396262" cy="276999"/>
          </a:xfrm>
          <a:prstGeom prst="rect">
            <a:avLst/>
          </a:prstGeom>
          <a:noFill/>
        </p:spPr>
        <p:txBody>
          <a:bodyPr wrap="none" rtlCol="0">
            <a:spAutoFit/>
          </a:bodyPr>
          <a:lstStyle/>
          <a:p>
            <a:r>
              <a:rPr lang="en-US" sz="1200"/>
              <a:t>IF3</a:t>
            </a:r>
          </a:p>
        </p:txBody>
      </p:sp>
      <p:cxnSp>
        <p:nvCxnSpPr>
          <p:cNvPr id="144" name="直接连接符 12">
            <a:extLst>
              <a:ext uri="{FF2B5EF4-FFF2-40B4-BE49-F238E27FC236}">
                <a16:creationId xmlns:a16="http://schemas.microsoft.com/office/drawing/2014/main" id="{9EBB52E0-19FA-4914-B80D-9DE0404D8AC3}"/>
              </a:ext>
            </a:extLst>
          </p:cNvPr>
          <p:cNvCxnSpPr>
            <a:cxnSpLocks/>
          </p:cNvCxnSpPr>
          <p:nvPr/>
        </p:nvCxnSpPr>
        <p:spPr bwMode="gray">
          <a:xfrm>
            <a:off x="7731851" y="4131962"/>
            <a:ext cx="271230" cy="0"/>
          </a:xfrm>
          <a:prstGeom prst="line">
            <a:avLst/>
          </a:prstGeom>
          <a:solidFill>
            <a:schemeClr val="accent1"/>
          </a:solidFill>
          <a:ln w="19050" cap="flat" cmpd="sng" algn="ctr">
            <a:solidFill>
              <a:srgbClr val="EC7061"/>
            </a:solidFill>
            <a:prstDash val="solid"/>
            <a:round/>
            <a:headEnd type="none" w="med" len="med"/>
            <a:tailEnd type="none" w="med" len="med"/>
          </a:ln>
          <a:effectLst/>
        </p:spPr>
      </p:cxnSp>
      <p:pic>
        <p:nvPicPr>
          <p:cNvPr id="147" name="图片 38" descr="PC.png">
            <a:extLst>
              <a:ext uri="{FF2B5EF4-FFF2-40B4-BE49-F238E27FC236}">
                <a16:creationId xmlns:a16="http://schemas.microsoft.com/office/drawing/2014/main" id="{EEB6D625-EEE1-498D-946B-B5D355545AB6}"/>
              </a:ext>
            </a:extLst>
          </p:cNvPr>
          <p:cNvPicPr>
            <a:picLocks noChangeAspect="1"/>
          </p:cNvPicPr>
          <p:nvPr/>
        </p:nvPicPr>
        <p:blipFill>
          <a:blip r:embed="rId5" cstate="print"/>
          <a:stretch>
            <a:fillRect/>
          </a:stretch>
        </p:blipFill>
        <p:spPr bwMode="gray">
          <a:xfrm>
            <a:off x="8667875" y="4432297"/>
            <a:ext cx="540000" cy="382353"/>
          </a:xfrm>
          <a:prstGeom prst="rect">
            <a:avLst/>
          </a:prstGeom>
        </p:spPr>
      </p:pic>
      <p:cxnSp>
        <p:nvCxnSpPr>
          <p:cNvPr id="148" name="直接连接符 12">
            <a:extLst>
              <a:ext uri="{FF2B5EF4-FFF2-40B4-BE49-F238E27FC236}">
                <a16:creationId xmlns:a16="http://schemas.microsoft.com/office/drawing/2014/main" id="{76E49D5C-EB2B-43C2-A00E-E641A412BCD7}"/>
              </a:ext>
            </a:extLst>
          </p:cNvPr>
          <p:cNvCxnSpPr>
            <a:cxnSpLocks/>
            <a:stCxn id="147" idx="1"/>
            <a:endCxn id="129" idx="3"/>
          </p:cNvCxnSpPr>
          <p:nvPr/>
        </p:nvCxnSpPr>
        <p:spPr bwMode="gray">
          <a:xfrm flipH="1">
            <a:off x="7890044" y="4623474"/>
            <a:ext cx="777831" cy="16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9" name="TextBox 148">
            <a:extLst>
              <a:ext uri="{FF2B5EF4-FFF2-40B4-BE49-F238E27FC236}">
                <a16:creationId xmlns:a16="http://schemas.microsoft.com/office/drawing/2014/main" id="{B1CDC98A-F60F-4DC0-BA3C-297677998702}"/>
              </a:ext>
            </a:extLst>
          </p:cNvPr>
          <p:cNvSpPr txBox="1"/>
          <p:nvPr/>
        </p:nvSpPr>
        <p:spPr bwMode="gray">
          <a:xfrm>
            <a:off x="9212091" y="4409639"/>
            <a:ext cx="998996" cy="461665"/>
          </a:xfrm>
          <a:prstGeom prst="rect">
            <a:avLst/>
          </a:prstGeom>
          <a:noFill/>
        </p:spPr>
        <p:txBody>
          <a:bodyPr wrap="square" rtlCol="0">
            <a:spAutoFit/>
          </a:bodyPr>
          <a:lstStyle/>
          <a:p>
            <a:pPr algn="ctr"/>
            <a:r>
              <a:rPr lang="en-US" sz="1200" dirty="0"/>
              <a:t>Non-group member</a:t>
            </a:r>
          </a:p>
        </p:txBody>
      </p:sp>
      <p:sp>
        <p:nvSpPr>
          <p:cNvPr id="150" name="TextBox 149">
            <a:extLst>
              <a:ext uri="{FF2B5EF4-FFF2-40B4-BE49-F238E27FC236}">
                <a16:creationId xmlns:a16="http://schemas.microsoft.com/office/drawing/2014/main" id="{52BEF12D-8ED8-4104-B531-C5295123CAE7}"/>
              </a:ext>
            </a:extLst>
          </p:cNvPr>
          <p:cNvSpPr txBox="1"/>
          <p:nvPr/>
        </p:nvSpPr>
        <p:spPr bwMode="gray">
          <a:xfrm>
            <a:off x="7059261" y="4659145"/>
            <a:ext cx="396262" cy="276999"/>
          </a:xfrm>
          <a:prstGeom prst="rect">
            <a:avLst/>
          </a:prstGeom>
          <a:noFill/>
        </p:spPr>
        <p:txBody>
          <a:bodyPr wrap="none" rtlCol="0">
            <a:spAutoFit/>
          </a:bodyPr>
          <a:lstStyle/>
          <a:p>
            <a:r>
              <a:rPr lang="en-US" sz="1200"/>
              <a:t>IF1</a:t>
            </a:r>
          </a:p>
        </p:txBody>
      </p:sp>
      <p:sp>
        <p:nvSpPr>
          <p:cNvPr id="151" name="TextBox 150">
            <a:extLst>
              <a:ext uri="{FF2B5EF4-FFF2-40B4-BE49-F238E27FC236}">
                <a16:creationId xmlns:a16="http://schemas.microsoft.com/office/drawing/2014/main" id="{A641C77B-1E22-4A6C-B7A3-906A58DFA67D}"/>
              </a:ext>
            </a:extLst>
          </p:cNvPr>
          <p:cNvSpPr txBox="1"/>
          <p:nvPr/>
        </p:nvSpPr>
        <p:spPr bwMode="gray">
          <a:xfrm>
            <a:off x="7817943" y="4627178"/>
            <a:ext cx="396262" cy="276999"/>
          </a:xfrm>
          <a:prstGeom prst="rect">
            <a:avLst/>
          </a:prstGeom>
          <a:noFill/>
        </p:spPr>
        <p:txBody>
          <a:bodyPr wrap="none" rtlCol="0">
            <a:spAutoFit/>
          </a:bodyPr>
          <a:lstStyle/>
          <a:p>
            <a:r>
              <a:rPr lang="en-US" sz="1200"/>
              <a:t>IF2</a:t>
            </a:r>
          </a:p>
        </p:txBody>
      </p:sp>
      <p:sp>
        <p:nvSpPr>
          <p:cNvPr id="153" name="Rectangular Callout 75">
            <a:extLst>
              <a:ext uri="{FF2B5EF4-FFF2-40B4-BE49-F238E27FC236}">
                <a16:creationId xmlns:a16="http://schemas.microsoft.com/office/drawing/2014/main" id="{C00095AC-7588-4BAB-997A-6DBBAB9E5427}"/>
              </a:ext>
            </a:extLst>
          </p:cNvPr>
          <p:cNvSpPr/>
          <p:nvPr/>
        </p:nvSpPr>
        <p:spPr bwMode="gray">
          <a:xfrm>
            <a:off x="8282885" y="3693914"/>
            <a:ext cx="1816253" cy="634895"/>
          </a:xfrm>
          <a:prstGeom prst="wedgeRectCallout">
            <a:avLst>
              <a:gd name="adj1" fmla="val -61565"/>
              <a:gd name="adj2" fmla="val 205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Resets the prune timer upon reception of the State-Refresh message.</a:t>
            </a:r>
          </a:p>
        </p:txBody>
      </p:sp>
      <p:cxnSp>
        <p:nvCxnSpPr>
          <p:cNvPr id="155" name="直接连接符 12">
            <a:extLst>
              <a:ext uri="{FF2B5EF4-FFF2-40B4-BE49-F238E27FC236}">
                <a16:creationId xmlns:a16="http://schemas.microsoft.com/office/drawing/2014/main" id="{980D188B-A504-4B61-841F-4D3875699431}"/>
              </a:ext>
            </a:extLst>
          </p:cNvPr>
          <p:cNvCxnSpPr>
            <a:cxnSpLocks/>
            <a:stCxn id="118" idx="0"/>
            <a:endCxn id="119" idx="4"/>
          </p:cNvCxnSpPr>
          <p:nvPr/>
        </p:nvCxnSpPr>
        <p:spPr bwMode="gray">
          <a:xfrm flipH="1" flipV="1">
            <a:off x="4690928" y="5521148"/>
            <a:ext cx="1106" cy="399636"/>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56" name="直接连接符 12">
            <a:extLst>
              <a:ext uri="{FF2B5EF4-FFF2-40B4-BE49-F238E27FC236}">
                <a16:creationId xmlns:a16="http://schemas.microsoft.com/office/drawing/2014/main" id="{DC00F84D-489A-4505-98BB-8B2F405A5217}"/>
              </a:ext>
            </a:extLst>
          </p:cNvPr>
          <p:cNvCxnSpPr>
            <a:cxnSpLocks/>
            <a:stCxn id="93" idx="0"/>
            <a:endCxn id="116" idx="4"/>
          </p:cNvCxnSpPr>
          <p:nvPr/>
        </p:nvCxnSpPr>
        <p:spPr bwMode="gray">
          <a:xfrm flipV="1">
            <a:off x="6195879" y="4902891"/>
            <a:ext cx="0" cy="548270"/>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57" name="Straight Arrow Connector 156">
            <a:extLst>
              <a:ext uri="{FF2B5EF4-FFF2-40B4-BE49-F238E27FC236}">
                <a16:creationId xmlns:a16="http://schemas.microsoft.com/office/drawing/2014/main" id="{3EBC3776-D43B-4110-A1C5-472681E23D31}"/>
              </a:ext>
            </a:extLst>
          </p:cNvPr>
          <p:cNvCxnSpPr>
            <a:cxnSpLocks/>
          </p:cNvCxnSpPr>
          <p:nvPr/>
        </p:nvCxnSpPr>
        <p:spPr bwMode="gray">
          <a:xfrm flipH="1">
            <a:off x="5077072" y="3907995"/>
            <a:ext cx="427374"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A2B2C580-F17E-458B-A59D-23C1DD7D5D34}"/>
              </a:ext>
            </a:extLst>
          </p:cNvPr>
          <p:cNvCxnSpPr>
            <a:cxnSpLocks/>
          </p:cNvCxnSpPr>
          <p:nvPr/>
        </p:nvCxnSpPr>
        <p:spPr bwMode="gray">
          <a:xfrm flipV="1">
            <a:off x="5509792" y="3943117"/>
            <a:ext cx="0" cy="595729"/>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931E12C7-95DF-4BB0-9E3B-AEA36088CA96}"/>
              </a:ext>
            </a:extLst>
          </p:cNvPr>
          <p:cNvCxnSpPr>
            <a:cxnSpLocks/>
          </p:cNvCxnSpPr>
          <p:nvPr/>
        </p:nvCxnSpPr>
        <p:spPr bwMode="gray">
          <a:xfrm flipH="1">
            <a:off x="6569347" y="4548787"/>
            <a:ext cx="686764"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1" name="TextBox 120">
            <a:extLst>
              <a:ext uri="{FF2B5EF4-FFF2-40B4-BE49-F238E27FC236}">
                <a16:creationId xmlns:a16="http://schemas.microsoft.com/office/drawing/2014/main" id="{3A5EFC2D-D770-4423-989B-127E57C54FB8}"/>
              </a:ext>
            </a:extLst>
          </p:cNvPr>
          <p:cNvSpPr txBox="1"/>
          <p:nvPr/>
        </p:nvSpPr>
        <p:spPr bwMode="gray">
          <a:xfrm rot="20444274">
            <a:off x="2697224" y="3851566"/>
            <a:ext cx="1849460" cy="271682"/>
          </a:xfrm>
          <a:prstGeom prst="roundRect">
            <a:avLst>
              <a:gd name="adj" fmla="val 6721"/>
            </a:avLst>
          </a:prstGeom>
          <a:solidFill>
            <a:srgbClr val="8BC9A0"/>
          </a:solidFill>
          <a:ln w="12700">
            <a:solidFill>
              <a:srgbClr val="8BC9A0"/>
            </a:solidFill>
          </a:ln>
        </p:spPr>
        <p:txBody>
          <a:bodyPr wrap="square" lIns="0" tIns="0" rIns="0" bIns="0" rtlCol="0" anchor="ctr">
            <a:no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State-Refresh message</a:t>
            </a:r>
          </a:p>
        </p:txBody>
      </p:sp>
      <p:sp>
        <p:nvSpPr>
          <p:cNvPr id="162" name="TextBox 120">
            <a:extLst>
              <a:ext uri="{FF2B5EF4-FFF2-40B4-BE49-F238E27FC236}">
                <a16:creationId xmlns:a16="http://schemas.microsoft.com/office/drawing/2014/main" id="{15393078-4FD2-49FD-A856-38E257874AB0}"/>
              </a:ext>
            </a:extLst>
          </p:cNvPr>
          <p:cNvSpPr txBox="1"/>
          <p:nvPr/>
        </p:nvSpPr>
        <p:spPr bwMode="gray">
          <a:xfrm rot="1123553">
            <a:off x="2604006" y="5114243"/>
            <a:ext cx="1849460" cy="271682"/>
          </a:xfrm>
          <a:prstGeom prst="roundRect">
            <a:avLst>
              <a:gd name="adj" fmla="val 6721"/>
            </a:avLst>
          </a:prstGeom>
          <a:solidFill>
            <a:srgbClr val="8BC9A0"/>
          </a:solidFill>
          <a:ln w="12700">
            <a:solidFill>
              <a:srgbClr val="8BC9A0"/>
            </a:solidFill>
          </a:ln>
        </p:spPr>
        <p:txBody>
          <a:bodyPr wrap="square" lIns="0" tIns="0" rIns="0" bIns="0" rtlCol="0" anchor="ctr">
            <a:no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State-Refresh message</a:t>
            </a:r>
          </a:p>
        </p:txBody>
      </p:sp>
      <p:sp>
        <p:nvSpPr>
          <p:cNvPr id="163" name="Rectangular Callout 75">
            <a:extLst>
              <a:ext uri="{FF2B5EF4-FFF2-40B4-BE49-F238E27FC236}">
                <a16:creationId xmlns:a16="http://schemas.microsoft.com/office/drawing/2014/main" id="{6F27D3D2-2B37-4271-B1E5-7CA907F7F7A9}"/>
              </a:ext>
            </a:extLst>
          </p:cNvPr>
          <p:cNvSpPr/>
          <p:nvPr/>
        </p:nvSpPr>
        <p:spPr bwMode="gray">
          <a:xfrm>
            <a:off x="764259" y="3367044"/>
            <a:ext cx="2254844" cy="634895"/>
          </a:xfrm>
          <a:prstGeom prst="wedgeRectCallout">
            <a:avLst>
              <a:gd name="adj1" fmla="val 60924"/>
              <a:gd name="adj2" fmla="val 415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Sends State-Refresh messages periodically (</a:t>
            </a:r>
            <a:r>
              <a:rPr lang="en-US" sz="1200" b="1" dirty="0">
                <a:solidFill>
                  <a:srgbClr val="EC7061"/>
                </a:solidFill>
                <a:latin typeface="Huawei Sans" panose="020C0503030203020204" pitchFamily="34" charset="0"/>
                <a:ea typeface="方正兰亭黑简体" panose="02000000000000000000" pitchFamily="2" charset="-122"/>
              </a:rPr>
              <a:t>at an interval of 60s by default</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64" name="椭圆 50">
            <a:extLst>
              <a:ext uri="{FF2B5EF4-FFF2-40B4-BE49-F238E27FC236}">
                <a16:creationId xmlns:a16="http://schemas.microsoft.com/office/drawing/2014/main" id="{B630645E-0756-4EDC-9C09-00CEA843D54C}"/>
              </a:ext>
            </a:extLst>
          </p:cNvPr>
          <p:cNvSpPr/>
          <p:nvPr/>
        </p:nvSpPr>
        <p:spPr bwMode="gray">
          <a:xfrm>
            <a:off x="673203" y="329390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5" name="椭圆 50">
            <a:extLst>
              <a:ext uri="{FF2B5EF4-FFF2-40B4-BE49-F238E27FC236}">
                <a16:creationId xmlns:a16="http://schemas.microsoft.com/office/drawing/2014/main" id="{DDC77435-7D00-4819-AEBF-34F1BCAB1FD0}"/>
              </a:ext>
            </a:extLst>
          </p:cNvPr>
          <p:cNvSpPr/>
          <p:nvPr/>
        </p:nvSpPr>
        <p:spPr bwMode="gray">
          <a:xfrm>
            <a:off x="8175458" y="365699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69" name="直接连接符 12">
            <a:extLst>
              <a:ext uri="{FF2B5EF4-FFF2-40B4-BE49-F238E27FC236}">
                <a16:creationId xmlns:a16="http://schemas.microsoft.com/office/drawing/2014/main" id="{21867B5A-D33E-44AE-9C0C-81E4F04AEFD6}"/>
              </a:ext>
            </a:extLst>
          </p:cNvPr>
          <p:cNvCxnSpPr>
            <a:cxnSpLocks/>
          </p:cNvCxnSpPr>
          <p:nvPr/>
        </p:nvCxnSpPr>
        <p:spPr bwMode="gray">
          <a:xfrm>
            <a:off x="9279898" y="5750091"/>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70" name="TextBox 69">
            <a:extLst>
              <a:ext uri="{FF2B5EF4-FFF2-40B4-BE49-F238E27FC236}">
                <a16:creationId xmlns:a16="http://schemas.microsoft.com/office/drawing/2014/main" id="{15932BC3-C59D-4CC4-9749-4829AF56CFC2}"/>
              </a:ext>
            </a:extLst>
          </p:cNvPr>
          <p:cNvSpPr txBox="1"/>
          <p:nvPr/>
        </p:nvSpPr>
        <p:spPr bwMode="gray">
          <a:xfrm>
            <a:off x="9869876" y="5634982"/>
            <a:ext cx="1043398" cy="276999"/>
          </a:xfrm>
          <a:prstGeom prst="rect">
            <a:avLst/>
          </a:prstGeom>
          <a:noFill/>
        </p:spPr>
        <p:txBody>
          <a:bodyPr wrap="square" rtlCol="0">
            <a:spAutoFit/>
          </a:bodyPr>
          <a:lstStyle/>
          <a:p>
            <a:r>
              <a:rPr lang="en-US" sz="1200" dirty="0"/>
              <a:t>MDT</a:t>
            </a:r>
          </a:p>
        </p:txBody>
      </p:sp>
      <p:cxnSp>
        <p:nvCxnSpPr>
          <p:cNvPr id="71" name="Straight Arrow Connector 70">
            <a:extLst>
              <a:ext uri="{FF2B5EF4-FFF2-40B4-BE49-F238E27FC236}">
                <a16:creationId xmlns:a16="http://schemas.microsoft.com/office/drawing/2014/main" id="{5DF0EBF8-9D10-4431-A34F-B21D282348AC}"/>
              </a:ext>
            </a:extLst>
          </p:cNvPr>
          <p:cNvCxnSpPr>
            <a:cxnSpLocks/>
          </p:cNvCxnSpPr>
          <p:nvPr/>
        </p:nvCxnSpPr>
        <p:spPr bwMode="gray">
          <a:xfrm flipH="1">
            <a:off x="9279899" y="5534730"/>
            <a:ext cx="558652"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C1A1D814-67C9-40A7-90E8-A83271E587F1}"/>
              </a:ext>
            </a:extLst>
          </p:cNvPr>
          <p:cNvSpPr txBox="1"/>
          <p:nvPr/>
        </p:nvSpPr>
        <p:spPr bwMode="gray">
          <a:xfrm>
            <a:off x="9869876" y="5396230"/>
            <a:ext cx="1800000" cy="276999"/>
          </a:xfrm>
          <a:prstGeom prst="rect">
            <a:avLst/>
          </a:prstGeom>
          <a:noFill/>
        </p:spPr>
        <p:txBody>
          <a:bodyPr wrap="square" rtlCol="0">
            <a:spAutoFit/>
          </a:bodyPr>
          <a:lstStyle/>
          <a:p>
            <a:r>
              <a:rPr lang="en-US" sz="1200" dirty="0"/>
              <a:t>State-Refresh message</a:t>
            </a:r>
          </a:p>
        </p:txBody>
      </p:sp>
      <p:cxnSp>
        <p:nvCxnSpPr>
          <p:cNvPr id="73" name="Straight Arrow Connector 72">
            <a:extLst>
              <a:ext uri="{FF2B5EF4-FFF2-40B4-BE49-F238E27FC236}">
                <a16:creationId xmlns:a16="http://schemas.microsoft.com/office/drawing/2014/main" id="{FB411716-5889-40BE-B753-6A93789BC52F}"/>
              </a:ext>
            </a:extLst>
          </p:cNvPr>
          <p:cNvCxnSpPr>
            <a:cxnSpLocks/>
          </p:cNvCxnSpPr>
          <p:nvPr/>
        </p:nvCxnSpPr>
        <p:spPr bwMode="gray">
          <a:xfrm flipV="1">
            <a:off x="5007612" y="4129599"/>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846123B6-014A-4C5B-8E4A-ACFDB29CB11F}"/>
              </a:ext>
            </a:extLst>
          </p:cNvPr>
          <p:cNvSpPr txBox="1"/>
          <p:nvPr/>
        </p:nvSpPr>
        <p:spPr bwMode="gray">
          <a:xfrm rot="16200000">
            <a:off x="4627952" y="4379908"/>
            <a:ext cx="1200444" cy="461665"/>
          </a:xfrm>
          <a:prstGeom prst="rect">
            <a:avLst/>
          </a:prstGeom>
          <a:noFill/>
        </p:spPr>
        <p:txBody>
          <a:bodyPr wrap="square" rtlCol="0" anchor="ctr">
            <a:spAutoFit/>
          </a:bodyPr>
          <a:lstStyle/>
          <a:p>
            <a:pPr algn="ctr"/>
            <a:r>
              <a:rPr lang="en-US" sz="1200" dirty="0"/>
              <a:t>Assert mechanism</a:t>
            </a:r>
          </a:p>
        </p:txBody>
      </p:sp>
      <p:grpSp>
        <p:nvGrpSpPr>
          <p:cNvPr id="75" name="Group 74">
            <a:extLst>
              <a:ext uri="{FF2B5EF4-FFF2-40B4-BE49-F238E27FC236}">
                <a16:creationId xmlns:a16="http://schemas.microsoft.com/office/drawing/2014/main" id="{3C61DC3D-15F7-4BC9-A7BA-7C3F4128EFF7}"/>
              </a:ext>
            </a:extLst>
          </p:cNvPr>
          <p:cNvGrpSpPr/>
          <p:nvPr/>
        </p:nvGrpSpPr>
        <p:grpSpPr bwMode="gray">
          <a:xfrm>
            <a:off x="7428147" y="71577"/>
            <a:ext cx="4680000" cy="213120"/>
            <a:chOff x="7788188" y="106136"/>
            <a:chExt cx="4472949" cy="213120"/>
          </a:xfrm>
        </p:grpSpPr>
        <p:sp>
          <p:nvSpPr>
            <p:cNvPr id="76" name="五边形 24">
              <a:extLst>
                <a:ext uri="{FF2B5EF4-FFF2-40B4-BE49-F238E27FC236}">
                  <a16:creationId xmlns:a16="http://schemas.microsoft.com/office/drawing/2014/main" id="{E3033D7E-6F87-4E5D-B68A-36FAAE15E53E}"/>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77" name="燕尾形 25">
              <a:extLst>
                <a:ext uri="{FF2B5EF4-FFF2-40B4-BE49-F238E27FC236}">
                  <a16:creationId xmlns:a16="http://schemas.microsoft.com/office/drawing/2014/main" id="{6B58AFF0-34AA-4C3F-B20B-7442C62BB10E}"/>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Maintenance</a:t>
              </a:r>
            </a:p>
          </p:txBody>
        </p:sp>
        <p:sp>
          <p:nvSpPr>
            <p:cNvPr id="78" name="燕尾形 25">
              <a:extLst>
                <a:ext uri="{FF2B5EF4-FFF2-40B4-BE49-F238E27FC236}">
                  <a16:creationId xmlns:a16="http://schemas.microsoft.com/office/drawing/2014/main" id="{AEF42F9B-E446-4F34-BBC3-AA31465EE882}"/>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Update</a:t>
              </a:r>
            </a:p>
          </p:txBody>
        </p:sp>
      </p:grpSp>
      <p:cxnSp>
        <p:nvCxnSpPr>
          <p:cNvPr id="79" name="Straight Arrow Connector 78">
            <a:extLst>
              <a:ext uri="{FF2B5EF4-FFF2-40B4-BE49-F238E27FC236}">
                <a16:creationId xmlns:a16="http://schemas.microsoft.com/office/drawing/2014/main" id="{AA5DD7CC-14DD-4E1F-B3E4-7D27B3401C5A}"/>
              </a:ext>
            </a:extLst>
          </p:cNvPr>
          <p:cNvCxnSpPr>
            <a:cxnSpLocks/>
          </p:cNvCxnSpPr>
          <p:nvPr/>
        </p:nvCxnSpPr>
        <p:spPr bwMode="gray">
          <a:xfrm>
            <a:off x="9254586" y="5272199"/>
            <a:ext cx="558652" cy="0"/>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BD442C98-6572-4937-B0BF-F6CCC3316B2E}"/>
              </a:ext>
            </a:extLst>
          </p:cNvPr>
          <p:cNvSpPr txBox="1"/>
          <p:nvPr/>
        </p:nvSpPr>
        <p:spPr bwMode="gray">
          <a:xfrm>
            <a:off x="9869876" y="5149354"/>
            <a:ext cx="1800000" cy="276999"/>
          </a:xfrm>
          <a:prstGeom prst="rect">
            <a:avLst/>
          </a:prstGeom>
          <a:noFill/>
        </p:spPr>
        <p:txBody>
          <a:bodyPr wrap="square" rtlCol="0">
            <a:spAutoFit/>
          </a:bodyPr>
          <a:lstStyle/>
          <a:p>
            <a:r>
              <a:rPr lang="en-US" sz="1200"/>
              <a:t>Assert message</a:t>
            </a:r>
          </a:p>
        </p:txBody>
      </p:sp>
      <p:cxnSp>
        <p:nvCxnSpPr>
          <p:cNvPr id="81" name="Straight Arrow Connector 80">
            <a:extLst>
              <a:ext uri="{FF2B5EF4-FFF2-40B4-BE49-F238E27FC236}">
                <a16:creationId xmlns:a16="http://schemas.microsoft.com/office/drawing/2014/main" id="{C9F06F15-6D95-46D8-B3CE-1A89D240A93B}"/>
              </a:ext>
            </a:extLst>
          </p:cNvPr>
          <p:cNvCxnSpPr>
            <a:cxnSpLocks/>
          </p:cNvCxnSpPr>
          <p:nvPr/>
        </p:nvCxnSpPr>
        <p:spPr bwMode="gray">
          <a:xfrm>
            <a:off x="9256984" y="5053806"/>
            <a:ext cx="558652"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7D0B8149-2B75-4280-85C8-BE95F4EA4EC8}"/>
              </a:ext>
            </a:extLst>
          </p:cNvPr>
          <p:cNvSpPr txBox="1"/>
          <p:nvPr/>
        </p:nvSpPr>
        <p:spPr bwMode="gray">
          <a:xfrm>
            <a:off x="9869876" y="4930961"/>
            <a:ext cx="1800000" cy="276999"/>
          </a:xfrm>
          <a:prstGeom prst="rect">
            <a:avLst/>
          </a:prstGeom>
          <a:noFill/>
        </p:spPr>
        <p:txBody>
          <a:bodyPr wrap="square" rtlCol="0">
            <a:spAutoFit/>
          </a:bodyPr>
          <a:lstStyle/>
          <a:p>
            <a:r>
              <a:rPr lang="en-US" sz="1200"/>
              <a:t>Assert message</a:t>
            </a:r>
          </a:p>
        </p:txBody>
      </p:sp>
      <p:sp>
        <p:nvSpPr>
          <p:cNvPr id="4" name="Oval 3">
            <a:extLst>
              <a:ext uri="{FF2B5EF4-FFF2-40B4-BE49-F238E27FC236}">
                <a16:creationId xmlns:a16="http://schemas.microsoft.com/office/drawing/2014/main" id="{CE31682D-7DE9-45A1-82E7-84B73E2D21DC}"/>
              </a:ext>
            </a:extLst>
          </p:cNvPr>
          <p:cNvSpPr>
            <a:spLocks noChangeAspect="1"/>
          </p:cNvSpPr>
          <p:nvPr/>
        </p:nvSpPr>
        <p:spPr bwMode="gray">
          <a:xfrm>
            <a:off x="9658742" y="594714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5" name="TextBox 4">
            <a:extLst>
              <a:ext uri="{FF2B5EF4-FFF2-40B4-BE49-F238E27FC236}">
                <a16:creationId xmlns:a16="http://schemas.microsoft.com/office/drawing/2014/main" id="{A362B629-76F9-449B-BD6F-EC207FBED596}"/>
              </a:ext>
            </a:extLst>
          </p:cNvPr>
          <p:cNvSpPr txBox="1"/>
          <p:nvPr/>
        </p:nvSpPr>
        <p:spPr bwMode="gray">
          <a:xfrm>
            <a:off x="9869876" y="5890129"/>
            <a:ext cx="1761064" cy="276999"/>
          </a:xfrm>
          <a:prstGeom prst="rect">
            <a:avLst/>
          </a:prstGeom>
          <a:noFill/>
        </p:spPr>
        <p:txBody>
          <a:bodyPr wrap="square" rtlCol="0">
            <a:spAutoFit/>
          </a:bodyPr>
          <a:lstStyle/>
          <a:p>
            <a:r>
              <a:rPr lang="en-US" sz="1200"/>
              <a:t>Active PIM interface</a:t>
            </a:r>
          </a:p>
        </p:txBody>
      </p:sp>
      <p:sp>
        <p:nvSpPr>
          <p:cNvPr id="6" name="Oval 5">
            <a:extLst>
              <a:ext uri="{FF2B5EF4-FFF2-40B4-BE49-F238E27FC236}">
                <a16:creationId xmlns:a16="http://schemas.microsoft.com/office/drawing/2014/main" id="{63A11B56-D2B4-4213-9D32-3F5314FDCB5C}"/>
              </a:ext>
            </a:extLst>
          </p:cNvPr>
          <p:cNvSpPr>
            <a:spLocks noChangeAspect="1"/>
          </p:cNvSpPr>
          <p:nvPr/>
        </p:nvSpPr>
        <p:spPr bwMode="gray">
          <a:xfrm>
            <a:off x="9658741" y="621981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 name="TextBox 6">
            <a:extLst>
              <a:ext uri="{FF2B5EF4-FFF2-40B4-BE49-F238E27FC236}">
                <a16:creationId xmlns:a16="http://schemas.microsoft.com/office/drawing/2014/main" id="{9CE3F014-6C66-48E6-BCCD-7163794ECE72}"/>
              </a:ext>
            </a:extLst>
          </p:cNvPr>
          <p:cNvSpPr txBox="1"/>
          <p:nvPr/>
        </p:nvSpPr>
        <p:spPr bwMode="gray">
          <a:xfrm>
            <a:off x="9869876" y="6160944"/>
            <a:ext cx="1875685" cy="276999"/>
          </a:xfrm>
          <a:prstGeom prst="rect">
            <a:avLst/>
          </a:prstGeom>
          <a:noFill/>
        </p:spPr>
        <p:txBody>
          <a:bodyPr wrap="square" rtlCol="0">
            <a:spAutoFit/>
          </a:bodyPr>
          <a:lstStyle/>
          <a:p>
            <a:r>
              <a:rPr lang="en-US" sz="1200" dirty="0"/>
              <a:t>Active IGMP interface</a:t>
            </a:r>
          </a:p>
        </p:txBody>
      </p:sp>
    </p:spTree>
    <p:extLst>
      <p:ext uri="{BB962C8B-B14F-4D97-AF65-F5344CB8AC3E}">
        <p14:creationId xmlns:p14="http://schemas.microsoft.com/office/powerpoint/2010/main" val="1646685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FCE31B-CB89-438F-97CB-DBF51F844C2D}"/>
              </a:ext>
            </a:extLst>
          </p:cNvPr>
          <p:cNvSpPr>
            <a:spLocks noGrp="1"/>
          </p:cNvSpPr>
          <p:nvPr>
            <p:ph type="body" sz="quarter" idx="10"/>
          </p:nvPr>
        </p:nvSpPr>
        <p:spPr bwMode="gray"/>
        <p:txBody>
          <a:bodyPr/>
          <a:lstStyle/>
          <a:p>
            <a:r>
              <a:rPr lang="en-US" sz="1800"/>
              <a:t>After new members join a multicast group, the multicast network needs to </a:t>
            </a:r>
            <a:r>
              <a:rPr lang="en-US" sz="1800" b="1">
                <a:solidFill>
                  <a:srgbClr val="EC7061"/>
                </a:solidFill>
              </a:rPr>
              <a:t>update the MDT </a:t>
            </a:r>
            <a:r>
              <a:rPr lang="en-US" sz="1800"/>
              <a:t>so that the new members can receive multicast data. In PIM-DM mode, after an MDT is established in flooding-prune mode, the </a:t>
            </a:r>
            <a:r>
              <a:rPr lang="en-US" sz="1800" b="1">
                <a:solidFill>
                  <a:srgbClr val="EC7061"/>
                </a:solidFill>
              </a:rPr>
              <a:t>downstream interface cannot be restored automatically once being suppressed</a:t>
            </a:r>
            <a:r>
              <a:rPr lang="en-US" sz="1800"/>
              <a:t> through the </a:t>
            </a:r>
            <a:r>
              <a:rPr lang="en-US" sz="1800" b="1">
                <a:solidFill>
                  <a:srgbClr val="EC7061"/>
                </a:solidFill>
              </a:rPr>
              <a:t>state-refresh mechanism</a:t>
            </a:r>
            <a:r>
              <a:rPr lang="en-US" sz="1800"/>
              <a:t>.</a:t>
            </a:r>
          </a:p>
          <a:p>
            <a:r>
              <a:rPr lang="en-US" sz="1800"/>
              <a:t>Therefore, some mechanisms are required to update MDTs. In PIM-DM mode, MDTs can be updated in either of the following methods:</a:t>
            </a:r>
          </a:p>
          <a:p>
            <a:pPr lvl="1"/>
            <a:r>
              <a:rPr lang="en-US" sz="1600"/>
              <a:t>Wait for multicast routing entries to time out, and then packets are flooded on the entire network again. This method is uncontrollable and cannot be implemented on the live network.</a:t>
            </a:r>
          </a:p>
          <a:p>
            <a:pPr lvl="1"/>
            <a:r>
              <a:rPr lang="en-US" sz="1600"/>
              <a:t>Use the graft mechanism. With the graft mechanism, when a new member joins a group, the leaf PE that receives the Report message of this member </a:t>
            </a:r>
            <a:r>
              <a:rPr lang="en-US" sz="1600" b="1">
                <a:solidFill>
                  <a:srgbClr val="EC7061"/>
                </a:solidFill>
              </a:rPr>
              <a:t>proactively sends a Graft message upstream to establish a reverse MDT</a:t>
            </a:r>
            <a:r>
              <a:rPr lang="en-US" sz="1600"/>
              <a:t>. On the live network, the graft mechanism is often used in this case.</a:t>
            </a:r>
          </a:p>
        </p:txBody>
      </p:sp>
      <p:sp>
        <p:nvSpPr>
          <p:cNvPr id="2" name="Title 1">
            <a:extLst>
              <a:ext uri="{FF2B5EF4-FFF2-40B4-BE49-F238E27FC236}">
                <a16:creationId xmlns:a16="http://schemas.microsoft.com/office/drawing/2014/main" id="{AE528190-C421-4E37-9305-F7AAFF535EBC}"/>
              </a:ext>
            </a:extLst>
          </p:cNvPr>
          <p:cNvSpPr>
            <a:spLocks noGrp="1"/>
          </p:cNvSpPr>
          <p:nvPr>
            <p:ph type="title"/>
          </p:nvPr>
        </p:nvSpPr>
        <p:spPr bwMode="gray"/>
        <p:txBody>
          <a:bodyPr/>
          <a:lstStyle/>
          <a:p>
            <a:r>
              <a:rPr lang="en-US"/>
              <a:t>New Members Joining a Group</a:t>
            </a:r>
          </a:p>
        </p:txBody>
      </p:sp>
      <p:grpSp>
        <p:nvGrpSpPr>
          <p:cNvPr id="4" name="Group 3">
            <a:extLst>
              <a:ext uri="{FF2B5EF4-FFF2-40B4-BE49-F238E27FC236}">
                <a16:creationId xmlns:a16="http://schemas.microsoft.com/office/drawing/2014/main" id="{435D9CF2-7222-488C-81BA-6E47F0C13D52}"/>
              </a:ext>
            </a:extLst>
          </p:cNvPr>
          <p:cNvGrpSpPr/>
          <p:nvPr/>
        </p:nvGrpSpPr>
        <p:grpSpPr bwMode="gray">
          <a:xfrm>
            <a:off x="7428147" y="71577"/>
            <a:ext cx="4680000" cy="213120"/>
            <a:chOff x="7788188" y="106136"/>
            <a:chExt cx="4472949" cy="213120"/>
          </a:xfrm>
        </p:grpSpPr>
        <p:sp>
          <p:nvSpPr>
            <p:cNvPr id="5" name="五边形 24">
              <a:extLst>
                <a:ext uri="{FF2B5EF4-FFF2-40B4-BE49-F238E27FC236}">
                  <a16:creationId xmlns:a16="http://schemas.microsoft.com/office/drawing/2014/main" id="{F0D90C2F-B7A8-4B8E-B35B-87E11F20E4C5}"/>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6" name="燕尾形 25">
              <a:extLst>
                <a:ext uri="{FF2B5EF4-FFF2-40B4-BE49-F238E27FC236}">
                  <a16:creationId xmlns:a16="http://schemas.microsoft.com/office/drawing/2014/main" id="{859D8280-9A8A-4D1F-9251-F81237F7D16C}"/>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Maintenance</a:t>
              </a:r>
            </a:p>
          </p:txBody>
        </p:sp>
        <p:sp>
          <p:nvSpPr>
            <p:cNvPr id="7" name="燕尾形 25">
              <a:extLst>
                <a:ext uri="{FF2B5EF4-FFF2-40B4-BE49-F238E27FC236}">
                  <a16:creationId xmlns:a16="http://schemas.microsoft.com/office/drawing/2014/main" id="{66A95066-9943-4463-882C-09E70634C666}"/>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Update</a:t>
              </a:r>
            </a:p>
          </p:txBody>
        </p:sp>
      </p:grpSp>
    </p:spTree>
    <p:extLst>
      <p:ext uri="{BB962C8B-B14F-4D97-AF65-F5344CB8AC3E}">
        <p14:creationId xmlns:p14="http://schemas.microsoft.com/office/powerpoint/2010/main" val="2163636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8084F2D7-C43E-474A-B290-64B63A094CA2}"/>
              </a:ext>
            </a:extLst>
          </p:cNvPr>
          <p:cNvSpPr txBox="1"/>
          <p:nvPr/>
        </p:nvSpPr>
        <p:spPr bwMode="gray">
          <a:xfrm>
            <a:off x="5728188" y="3883288"/>
            <a:ext cx="452368" cy="276999"/>
          </a:xfrm>
          <a:prstGeom prst="rect">
            <a:avLst/>
          </a:prstGeom>
          <a:noFill/>
        </p:spPr>
        <p:txBody>
          <a:bodyPr wrap="none" rtlCol="0">
            <a:spAutoFit/>
          </a:bodyPr>
          <a:lstStyle/>
          <a:p>
            <a:r>
              <a:rPr lang="en-US" sz="1200" dirty="0"/>
              <a:t>RT4</a:t>
            </a:r>
          </a:p>
        </p:txBody>
      </p:sp>
      <p:sp>
        <p:nvSpPr>
          <p:cNvPr id="48" name="TextBox 47">
            <a:extLst>
              <a:ext uri="{FF2B5EF4-FFF2-40B4-BE49-F238E27FC236}">
                <a16:creationId xmlns:a16="http://schemas.microsoft.com/office/drawing/2014/main" id="{50DA307F-9FFE-408F-8400-218543349737}"/>
              </a:ext>
            </a:extLst>
          </p:cNvPr>
          <p:cNvSpPr txBox="1"/>
          <p:nvPr/>
        </p:nvSpPr>
        <p:spPr bwMode="gray">
          <a:xfrm>
            <a:off x="3163139" y="4144606"/>
            <a:ext cx="452368" cy="276999"/>
          </a:xfrm>
          <a:prstGeom prst="rect">
            <a:avLst/>
          </a:prstGeom>
          <a:noFill/>
        </p:spPr>
        <p:txBody>
          <a:bodyPr wrap="none" rtlCol="0">
            <a:spAutoFit/>
          </a:bodyPr>
          <a:lstStyle/>
          <a:p>
            <a:r>
              <a:rPr lang="en-US" sz="1200" dirty="0"/>
              <a:t>RT1</a:t>
            </a:r>
          </a:p>
        </p:txBody>
      </p:sp>
      <p:sp>
        <p:nvSpPr>
          <p:cNvPr id="49" name="TextBox 48">
            <a:extLst>
              <a:ext uri="{FF2B5EF4-FFF2-40B4-BE49-F238E27FC236}">
                <a16:creationId xmlns:a16="http://schemas.microsoft.com/office/drawing/2014/main" id="{56DBEFC8-3749-4707-A78D-9A3D348D7AE9}"/>
              </a:ext>
            </a:extLst>
          </p:cNvPr>
          <p:cNvSpPr txBox="1"/>
          <p:nvPr/>
        </p:nvSpPr>
        <p:spPr bwMode="gray">
          <a:xfrm>
            <a:off x="4251649" y="3809922"/>
            <a:ext cx="452368" cy="276999"/>
          </a:xfrm>
          <a:prstGeom prst="rect">
            <a:avLst/>
          </a:prstGeom>
          <a:noFill/>
        </p:spPr>
        <p:txBody>
          <a:bodyPr wrap="none" rtlCol="0">
            <a:spAutoFit/>
          </a:bodyPr>
          <a:lstStyle/>
          <a:p>
            <a:r>
              <a:rPr lang="en-US" sz="1200"/>
              <a:t>RT2</a:t>
            </a:r>
          </a:p>
        </p:txBody>
      </p:sp>
      <p:sp>
        <p:nvSpPr>
          <p:cNvPr id="50" name="TextBox 49">
            <a:extLst>
              <a:ext uri="{FF2B5EF4-FFF2-40B4-BE49-F238E27FC236}">
                <a16:creationId xmlns:a16="http://schemas.microsoft.com/office/drawing/2014/main" id="{27E138AB-B191-4DB7-B72E-891C05226C35}"/>
              </a:ext>
            </a:extLst>
          </p:cNvPr>
          <p:cNvSpPr txBox="1"/>
          <p:nvPr/>
        </p:nvSpPr>
        <p:spPr bwMode="gray">
          <a:xfrm>
            <a:off x="4251649" y="4486376"/>
            <a:ext cx="452368" cy="276999"/>
          </a:xfrm>
          <a:prstGeom prst="rect">
            <a:avLst/>
          </a:prstGeom>
          <a:noFill/>
        </p:spPr>
        <p:txBody>
          <a:bodyPr wrap="none" rtlCol="0">
            <a:spAutoFit/>
          </a:bodyPr>
          <a:lstStyle/>
          <a:p>
            <a:r>
              <a:rPr lang="en-US" sz="1200"/>
              <a:t>RT3</a:t>
            </a:r>
          </a:p>
        </p:txBody>
      </p:sp>
      <p:sp>
        <p:nvSpPr>
          <p:cNvPr id="56" name="TextBox 55">
            <a:extLst>
              <a:ext uri="{FF2B5EF4-FFF2-40B4-BE49-F238E27FC236}">
                <a16:creationId xmlns:a16="http://schemas.microsoft.com/office/drawing/2014/main" id="{ED3D731F-89EC-48FC-A4E9-97F54F617893}"/>
              </a:ext>
            </a:extLst>
          </p:cNvPr>
          <p:cNvSpPr txBox="1"/>
          <p:nvPr/>
        </p:nvSpPr>
        <p:spPr bwMode="gray">
          <a:xfrm>
            <a:off x="7253258" y="4465685"/>
            <a:ext cx="452368" cy="276999"/>
          </a:xfrm>
          <a:prstGeom prst="rect">
            <a:avLst/>
          </a:prstGeom>
          <a:noFill/>
        </p:spPr>
        <p:txBody>
          <a:bodyPr wrap="none" rtlCol="0">
            <a:spAutoFit/>
          </a:bodyPr>
          <a:lstStyle/>
          <a:p>
            <a:r>
              <a:rPr lang="en-US" sz="1200"/>
              <a:t>RT5</a:t>
            </a:r>
          </a:p>
        </p:txBody>
      </p:sp>
      <p:sp>
        <p:nvSpPr>
          <p:cNvPr id="90" name="矩形: 圆角 52">
            <a:extLst>
              <a:ext uri="{FF2B5EF4-FFF2-40B4-BE49-F238E27FC236}">
                <a16:creationId xmlns:a16="http://schemas.microsoft.com/office/drawing/2014/main" id="{4108F0E9-AD49-40B6-B4F0-610656B1BB33}"/>
              </a:ext>
            </a:extLst>
          </p:cNvPr>
          <p:cNvSpPr/>
          <p:nvPr/>
        </p:nvSpPr>
        <p:spPr bwMode="gray">
          <a:xfrm>
            <a:off x="5399939" y="3029181"/>
            <a:ext cx="2562189"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3" name="Text Placeholder 2">
            <a:extLst>
              <a:ext uri="{FF2B5EF4-FFF2-40B4-BE49-F238E27FC236}">
                <a16:creationId xmlns:a16="http://schemas.microsoft.com/office/drawing/2014/main" id="{DDE1E604-30D8-471A-86D9-60C688320C99}"/>
              </a:ext>
            </a:extLst>
          </p:cNvPr>
          <p:cNvSpPr>
            <a:spLocks noGrp="1"/>
          </p:cNvSpPr>
          <p:nvPr>
            <p:ph type="body" sz="quarter" idx="10"/>
          </p:nvPr>
        </p:nvSpPr>
        <p:spPr bwMode="gray"/>
        <p:txBody>
          <a:bodyPr>
            <a:spAutoFit/>
          </a:bodyPr>
          <a:lstStyle/>
          <a:p>
            <a:pPr algn="l"/>
            <a:r>
              <a:rPr lang="en-US" sz="1400" dirty="0"/>
              <a:t>PIM-DM uses the graft mechanism to enable new group members on a pruned network segment to rapidly obtain multicast data.</a:t>
            </a:r>
          </a:p>
          <a:p>
            <a:pPr algn="l"/>
            <a:r>
              <a:rPr lang="en-US" sz="1400" dirty="0"/>
              <a:t>IGMP helps a leaf router learn whether new group members have joined a multicast group on the connected network segment. If a new group member joins the multicast group, the leaf router sends a Graft message to the upstream router </a:t>
            </a:r>
            <a:r>
              <a:rPr lang="en-US" sz="1400" b="1" dirty="0">
                <a:solidFill>
                  <a:srgbClr val="EC7061"/>
                </a:solidFill>
              </a:rPr>
              <a:t>according to the local multicast routing table</a:t>
            </a:r>
            <a:r>
              <a:rPr lang="en-US" sz="1400" dirty="0"/>
              <a:t>, requesting the upstream router to </a:t>
            </a:r>
            <a:r>
              <a:rPr lang="en-US" sz="1400" b="1" dirty="0">
                <a:solidFill>
                  <a:srgbClr val="EC7061"/>
                </a:solidFill>
              </a:rPr>
              <a:t>restore the forwarding capability of the corresponding outbound interface</a:t>
            </a:r>
            <a:r>
              <a:rPr lang="en-US" sz="1400" dirty="0"/>
              <a:t> and add the outbound interface to the downstream interface list of the (S, G) entry.</a:t>
            </a:r>
          </a:p>
        </p:txBody>
      </p:sp>
      <p:sp>
        <p:nvSpPr>
          <p:cNvPr id="2" name="Title 1">
            <a:extLst>
              <a:ext uri="{FF2B5EF4-FFF2-40B4-BE49-F238E27FC236}">
                <a16:creationId xmlns:a16="http://schemas.microsoft.com/office/drawing/2014/main" id="{D1A8DE19-3443-4A07-8227-FA7EC5B992FA}"/>
              </a:ext>
            </a:extLst>
          </p:cNvPr>
          <p:cNvSpPr>
            <a:spLocks noGrp="1"/>
          </p:cNvSpPr>
          <p:nvPr>
            <p:ph type="title"/>
          </p:nvPr>
        </p:nvSpPr>
        <p:spPr bwMode="gray"/>
        <p:txBody>
          <a:bodyPr/>
          <a:lstStyle/>
          <a:p>
            <a:r>
              <a:rPr lang="en-US"/>
              <a:t>Graft Mechanism</a:t>
            </a:r>
          </a:p>
        </p:txBody>
      </p:sp>
      <p:pic>
        <p:nvPicPr>
          <p:cNvPr id="4" name="Picture 2" descr="G:\做的项目\公共\扁平图标切换\更新2015_01_21\oss扁平图标库2015_01_21更新-04.png">
            <a:extLst>
              <a:ext uri="{FF2B5EF4-FFF2-40B4-BE49-F238E27FC236}">
                <a16:creationId xmlns:a16="http://schemas.microsoft.com/office/drawing/2014/main" id="{91067E4C-952A-4A4F-8DAB-7441F51297DB}"/>
              </a:ext>
            </a:extLst>
          </p:cNvPr>
          <p:cNvPicPr>
            <a:picLocks noChangeArrowheads="1"/>
          </p:cNvPicPr>
          <p:nvPr/>
        </p:nvPicPr>
        <p:blipFill>
          <a:blip r:embed="rId2" cstate="print"/>
          <a:stretch>
            <a:fillRect/>
          </a:stretch>
        </p:blipFill>
        <p:spPr bwMode="gray">
          <a:xfrm>
            <a:off x="2734693" y="4092831"/>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C9E24D19-4726-49D3-809B-FE6302169A34}"/>
              </a:ext>
            </a:extLst>
          </p:cNvPr>
          <p:cNvPicPr>
            <a:picLocks noChangeArrowheads="1"/>
          </p:cNvPicPr>
          <p:nvPr/>
        </p:nvPicPr>
        <p:blipFill>
          <a:blip r:embed="rId2" cstate="print"/>
          <a:stretch>
            <a:fillRect/>
          </a:stretch>
        </p:blipFill>
        <p:spPr bwMode="gray">
          <a:xfrm>
            <a:off x="4237683" y="3465211"/>
            <a:ext cx="528117" cy="399259"/>
          </a:xfrm>
          <a:prstGeom prst="rect">
            <a:avLst/>
          </a:prstGeom>
          <a:noFill/>
        </p:spPr>
      </p:pic>
      <p:pic>
        <p:nvPicPr>
          <p:cNvPr id="6" name="图片 37" descr="交换机.png">
            <a:extLst>
              <a:ext uri="{FF2B5EF4-FFF2-40B4-BE49-F238E27FC236}">
                <a16:creationId xmlns:a16="http://schemas.microsoft.com/office/drawing/2014/main" id="{CF2D483D-5B76-4C2A-A315-76C1EB1D2F57}"/>
              </a:ext>
            </a:extLst>
          </p:cNvPr>
          <p:cNvPicPr preferRelativeResize="0">
            <a:picLocks/>
          </p:cNvPicPr>
          <p:nvPr/>
        </p:nvPicPr>
        <p:blipFill>
          <a:blip r:embed="rId3" cstate="print"/>
          <a:stretch>
            <a:fillRect/>
          </a:stretch>
        </p:blipFill>
        <p:spPr bwMode="gray">
          <a:xfrm>
            <a:off x="1231702" y="4092669"/>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4868C483-5DDB-45C6-86E1-7468B560F84E}"/>
              </a:ext>
            </a:extLst>
          </p:cNvPr>
          <p:cNvPicPr>
            <a:picLocks noChangeArrowheads="1"/>
          </p:cNvPicPr>
          <p:nvPr/>
        </p:nvPicPr>
        <p:blipFill>
          <a:blip r:embed="rId2" cstate="print"/>
          <a:stretch>
            <a:fillRect/>
          </a:stretch>
        </p:blipFill>
        <p:spPr bwMode="gray">
          <a:xfrm>
            <a:off x="4237683" y="4711165"/>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6C66A78A-A7D6-457D-8A62-EE82C956E7F4}"/>
              </a:ext>
            </a:extLst>
          </p:cNvPr>
          <p:cNvPicPr>
            <a:picLocks noChangeArrowheads="1"/>
          </p:cNvPicPr>
          <p:nvPr/>
        </p:nvPicPr>
        <p:blipFill>
          <a:blip r:embed="rId2" cstate="print"/>
          <a:stretch>
            <a:fillRect/>
          </a:stretch>
        </p:blipFill>
        <p:spPr bwMode="gray">
          <a:xfrm>
            <a:off x="5742633" y="4094424"/>
            <a:ext cx="528117" cy="399259"/>
          </a:xfrm>
          <a:prstGeom prst="rect">
            <a:avLst/>
          </a:prstGeom>
          <a:noFill/>
        </p:spPr>
      </p:pic>
      <p:pic>
        <p:nvPicPr>
          <p:cNvPr id="9" name="图片 38" descr="PC.png">
            <a:extLst>
              <a:ext uri="{FF2B5EF4-FFF2-40B4-BE49-F238E27FC236}">
                <a16:creationId xmlns:a16="http://schemas.microsoft.com/office/drawing/2014/main" id="{3B55C755-ADD5-49C0-AAC2-5406B39DFFC4}"/>
              </a:ext>
            </a:extLst>
          </p:cNvPr>
          <p:cNvPicPr>
            <a:picLocks noChangeAspect="1"/>
          </p:cNvPicPr>
          <p:nvPr/>
        </p:nvPicPr>
        <p:blipFill>
          <a:blip r:embed="rId4" cstate="print"/>
          <a:stretch>
            <a:fillRect/>
          </a:stretch>
        </p:blipFill>
        <p:spPr bwMode="gray">
          <a:xfrm>
            <a:off x="5736692" y="5120067"/>
            <a:ext cx="540000" cy="382353"/>
          </a:xfrm>
          <a:prstGeom prst="rect">
            <a:avLst/>
          </a:prstGeom>
        </p:spPr>
      </p:pic>
      <p:cxnSp>
        <p:nvCxnSpPr>
          <p:cNvPr id="10" name="直接连接符 12">
            <a:extLst>
              <a:ext uri="{FF2B5EF4-FFF2-40B4-BE49-F238E27FC236}">
                <a16:creationId xmlns:a16="http://schemas.microsoft.com/office/drawing/2014/main" id="{B6FBE544-2B27-4DA9-B55B-6794222424E9}"/>
              </a:ext>
            </a:extLst>
          </p:cNvPr>
          <p:cNvCxnSpPr>
            <a:cxnSpLocks/>
            <a:stCxn id="6" idx="3"/>
            <a:endCxn id="4" idx="1"/>
          </p:cNvCxnSpPr>
          <p:nvPr/>
        </p:nvCxnSpPr>
        <p:spPr bwMode="gray">
          <a:xfrm>
            <a:off x="1759820" y="4292380"/>
            <a:ext cx="974873"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4783499C-B7E7-4AFF-A9DC-718CDAE2970C}"/>
              </a:ext>
            </a:extLst>
          </p:cNvPr>
          <p:cNvCxnSpPr>
            <a:cxnSpLocks/>
            <a:stCxn id="5" idx="1"/>
            <a:endCxn id="4" idx="0"/>
          </p:cNvCxnSpPr>
          <p:nvPr/>
        </p:nvCxnSpPr>
        <p:spPr bwMode="gray">
          <a:xfrm flipH="1">
            <a:off x="2998752" y="3664841"/>
            <a:ext cx="1238931" cy="4279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3A35E4CC-454B-4785-80FF-0727C0F842CF}"/>
              </a:ext>
            </a:extLst>
          </p:cNvPr>
          <p:cNvCxnSpPr>
            <a:cxnSpLocks/>
            <a:stCxn id="7" idx="1"/>
            <a:endCxn id="4" idx="2"/>
          </p:cNvCxnSpPr>
          <p:nvPr/>
        </p:nvCxnSpPr>
        <p:spPr bwMode="gray">
          <a:xfrm flipH="1" flipV="1">
            <a:off x="2998752" y="4492090"/>
            <a:ext cx="1238931" cy="41870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11B7299D-341F-46D9-954B-287FE92BDF95}"/>
              </a:ext>
            </a:extLst>
          </p:cNvPr>
          <p:cNvCxnSpPr>
            <a:cxnSpLocks/>
            <a:stCxn id="5" idx="3"/>
            <a:endCxn id="8" idx="1"/>
          </p:cNvCxnSpPr>
          <p:nvPr/>
        </p:nvCxnSpPr>
        <p:spPr bwMode="gray">
          <a:xfrm>
            <a:off x="4765800" y="3664841"/>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68AD0AD0-86DE-474D-B18E-E23F58BAA7DC}"/>
              </a:ext>
            </a:extLst>
          </p:cNvPr>
          <p:cNvCxnSpPr>
            <a:cxnSpLocks/>
            <a:stCxn id="7" idx="3"/>
            <a:endCxn id="8" idx="1"/>
          </p:cNvCxnSpPr>
          <p:nvPr/>
        </p:nvCxnSpPr>
        <p:spPr bwMode="gray">
          <a:xfrm flipV="1">
            <a:off x="4765800" y="4294054"/>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045294CA-94F8-49A5-9419-65E65630C70C}"/>
              </a:ext>
            </a:extLst>
          </p:cNvPr>
          <p:cNvCxnSpPr>
            <a:cxnSpLocks/>
            <a:stCxn id="9" idx="0"/>
            <a:endCxn id="8" idx="2"/>
          </p:cNvCxnSpPr>
          <p:nvPr/>
        </p:nvCxnSpPr>
        <p:spPr bwMode="gray">
          <a:xfrm flipV="1">
            <a:off x="6006692" y="4493683"/>
            <a:ext cx="0" cy="62638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TextBox 17">
            <a:extLst>
              <a:ext uri="{FF2B5EF4-FFF2-40B4-BE49-F238E27FC236}">
                <a16:creationId xmlns:a16="http://schemas.microsoft.com/office/drawing/2014/main" id="{2391AE10-1DCE-416B-9DE4-16864AC83FDD}"/>
              </a:ext>
            </a:extLst>
          </p:cNvPr>
          <p:cNvSpPr txBox="1"/>
          <p:nvPr/>
        </p:nvSpPr>
        <p:spPr bwMode="gray">
          <a:xfrm>
            <a:off x="5298695" y="5468687"/>
            <a:ext cx="1408811" cy="461665"/>
          </a:xfrm>
          <a:prstGeom prst="rect">
            <a:avLst/>
          </a:prstGeom>
          <a:noFill/>
        </p:spPr>
        <p:txBody>
          <a:bodyPr wrap="square" rtlCol="0">
            <a:spAutoFit/>
          </a:bodyPr>
          <a:lstStyle/>
          <a:p>
            <a:pPr algn="ctr"/>
            <a:r>
              <a:rPr lang="en-US" sz="1200" dirty="0"/>
              <a:t>The multicast group member joins group G1.</a:t>
            </a:r>
          </a:p>
          <a:p>
            <a:pPr algn="ctr"/>
            <a:endParaRPr lang="en-US" sz="1200" dirty="0"/>
          </a:p>
        </p:txBody>
      </p:sp>
      <p:sp>
        <p:nvSpPr>
          <p:cNvPr id="19" name="TextBox 18">
            <a:extLst>
              <a:ext uri="{FF2B5EF4-FFF2-40B4-BE49-F238E27FC236}">
                <a16:creationId xmlns:a16="http://schemas.microsoft.com/office/drawing/2014/main" id="{E8498A15-0A20-47E8-913F-258B49E0DF7F}"/>
              </a:ext>
            </a:extLst>
          </p:cNvPr>
          <p:cNvSpPr txBox="1"/>
          <p:nvPr/>
        </p:nvSpPr>
        <p:spPr bwMode="gray">
          <a:xfrm>
            <a:off x="356658" y="4052527"/>
            <a:ext cx="903024" cy="461665"/>
          </a:xfrm>
          <a:prstGeom prst="rect">
            <a:avLst/>
          </a:prstGeom>
          <a:noFill/>
        </p:spPr>
        <p:txBody>
          <a:bodyPr wrap="square" rtlCol="0">
            <a:spAutoFit/>
          </a:bodyPr>
          <a:lstStyle/>
          <a:p>
            <a:pPr algn="ctr"/>
            <a:r>
              <a:rPr lang="en-US" sz="1200" dirty="0"/>
              <a:t>Multicast source S1</a:t>
            </a:r>
          </a:p>
        </p:txBody>
      </p:sp>
      <p:sp>
        <p:nvSpPr>
          <p:cNvPr id="23" name="Oval 22">
            <a:extLst>
              <a:ext uri="{FF2B5EF4-FFF2-40B4-BE49-F238E27FC236}">
                <a16:creationId xmlns:a16="http://schemas.microsoft.com/office/drawing/2014/main" id="{C95E1B4C-638C-40FB-B264-B646B3FF403F}"/>
              </a:ext>
            </a:extLst>
          </p:cNvPr>
          <p:cNvSpPr>
            <a:spLocks noChangeAspect="1"/>
          </p:cNvSpPr>
          <p:nvPr/>
        </p:nvSpPr>
        <p:spPr bwMode="gray">
          <a:xfrm>
            <a:off x="2657049" y="42164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4" name="Oval 23">
            <a:extLst>
              <a:ext uri="{FF2B5EF4-FFF2-40B4-BE49-F238E27FC236}">
                <a16:creationId xmlns:a16="http://schemas.microsoft.com/office/drawing/2014/main" id="{A599296E-4A91-479F-BEE1-7620E9093921}"/>
              </a:ext>
            </a:extLst>
          </p:cNvPr>
          <p:cNvSpPr>
            <a:spLocks noChangeAspect="1"/>
          </p:cNvSpPr>
          <p:nvPr/>
        </p:nvSpPr>
        <p:spPr bwMode="gray">
          <a:xfrm>
            <a:off x="2919121" y="402169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60C626F8-7322-4E7C-B3D4-865306A7A2E7}"/>
              </a:ext>
            </a:extLst>
          </p:cNvPr>
          <p:cNvSpPr>
            <a:spLocks noChangeAspect="1"/>
          </p:cNvSpPr>
          <p:nvPr/>
        </p:nvSpPr>
        <p:spPr bwMode="gray">
          <a:xfrm>
            <a:off x="2919121" y="441220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A726C977-5885-4B50-8ADB-1F874B45875E}"/>
              </a:ext>
            </a:extLst>
          </p:cNvPr>
          <p:cNvSpPr>
            <a:spLocks noChangeAspect="1"/>
          </p:cNvSpPr>
          <p:nvPr/>
        </p:nvSpPr>
        <p:spPr bwMode="gray">
          <a:xfrm>
            <a:off x="4160078" y="48314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8DACEC37-13E8-4E73-A667-1DB44AEEC893}"/>
              </a:ext>
            </a:extLst>
          </p:cNvPr>
          <p:cNvSpPr>
            <a:spLocks noChangeAspect="1"/>
          </p:cNvSpPr>
          <p:nvPr/>
        </p:nvSpPr>
        <p:spPr bwMode="gray">
          <a:xfrm>
            <a:off x="4153217" y="357690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021C4969-4FE9-4287-84EC-00F83338C95E}"/>
              </a:ext>
            </a:extLst>
          </p:cNvPr>
          <p:cNvSpPr>
            <a:spLocks noChangeAspect="1"/>
          </p:cNvSpPr>
          <p:nvPr/>
        </p:nvSpPr>
        <p:spPr bwMode="gray">
          <a:xfrm>
            <a:off x="4686169" y="357690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F2C2E3C3-B5C2-4CFE-9052-C4D47325393A}"/>
              </a:ext>
            </a:extLst>
          </p:cNvPr>
          <p:cNvSpPr>
            <a:spLocks noChangeAspect="1"/>
          </p:cNvSpPr>
          <p:nvPr/>
        </p:nvSpPr>
        <p:spPr bwMode="gray">
          <a:xfrm>
            <a:off x="5663002" y="42077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1F4DC5CD-6245-4898-9391-DD74A69C0DA5}"/>
              </a:ext>
            </a:extLst>
          </p:cNvPr>
          <p:cNvSpPr>
            <a:spLocks noChangeAspect="1"/>
          </p:cNvSpPr>
          <p:nvPr/>
        </p:nvSpPr>
        <p:spPr bwMode="gray">
          <a:xfrm>
            <a:off x="5927061" y="4412536"/>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31" name="直接连接符 12">
            <a:extLst>
              <a:ext uri="{FF2B5EF4-FFF2-40B4-BE49-F238E27FC236}">
                <a16:creationId xmlns:a16="http://schemas.microsoft.com/office/drawing/2014/main" id="{5DDA7F52-A21B-42A0-A73E-74EBF10FC38F}"/>
              </a:ext>
            </a:extLst>
          </p:cNvPr>
          <p:cNvCxnSpPr>
            <a:cxnSpLocks/>
            <a:stCxn id="32" idx="0"/>
            <a:endCxn id="7" idx="2"/>
          </p:cNvCxnSpPr>
          <p:nvPr/>
        </p:nvCxnSpPr>
        <p:spPr bwMode="gray">
          <a:xfrm flipH="1" flipV="1">
            <a:off x="4501742" y="5110424"/>
            <a:ext cx="1105" cy="47926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2" name="图片 38" descr="PC.png">
            <a:extLst>
              <a:ext uri="{FF2B5EF4-FFF2-40B4-BE49-F238E27FC236}">
                <a16:creationId xmlns:a16="http://schemas.microsoft.com/office/drawing/2014/main" id="{0DA5B7C9-A9A3-4B3F-AD9D-0E1CE0388B09}"/>
              </a:ext>
            </a:extLst>
          </p:cNvPr>
          <p:cNvPicPr>
            <a:picLocks noChangeAspect="1"/>
          </p:cNvPicPr>
          <p:nvPr/>
        </p:nvPicPr>
        <p:blipFill>
          <a:blip r:embed="rId4" cstate="print"/>
          <a:stretch>
            <a:fillRect/>
          </a:stretch>
        </p:blipFill>
        <p:spPr bwMode="gray">
          <a:xfrm>
            <a:off x="4232847" y="5589690"/>
            <a:ext cx="540000" cy="382353"/>
          </a:xfrm>
          <a:prstGeom prst="rect">
            <a:avLst/>
          </a:prstGeom>
        </p:spPr>
      </p:pic>
      <p:sp>
        <p:nvSpPr>
          <p:cNvPr id="33" name="Oval 32">
            <a:extLst>
              <a:ext uri="{FF2B5EF4-FFF2-40B4-BE49-F238E27FC236}">
                <a16:creationId xmlns:a16="http://schemas.microsoft.com/office/drawing/2014/main" id="{B30AA478-F4D1-4A25-B6EA-B380005071F7}"/>
              </a:ext>
            </a:extLst>
          </p:cNvPr>
          <p:cNvSpPr>
            <a:spLocks noChangeAspect="1"/>
          </p:cNvSpPr>
          <p:nvPr/>
        </p:nvSpPr>
        <p:spPr bwMode="gray">
          <a:xfrm>
            <a:off x="4422110" y="503079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4" name="TextBox 33">
            <a:extLst>
              <a:ext uri="{FF2B5EF4-FFF2-40B4-BE49-F238E27FC236}">
                <a16:creationId xmlns:a16="http://schemas.microsoft.com/office/drawing/2014/main" id="{8AEADE2C-456C-4B13-8966-838AFA3FE72C}"/>
              </a:ext>
            </a:extLst>
          </p:cNvPr>
          <p:cNvSpPr txBox="1"/>
          <p:nvPr/>
        </p:nvSpPr>
        <p:spPr bwMode="gray">
          <a:xfrm>
            <a:off x="3561483" y="5957119"/>
            <a:ext cx="1875127" cy="461665"/>
          </a:xfrm>
          <a:prstGeom prst="rect">
            <a:avLst/>
          </a:prstGeom>
          <a:noFill/>
        </p:spPr>
        <p:txBody>
          <a:bodyPr wrap="square" rtlCol="0">
            <a:spAutoFit/>
          </a:bodyPr>
          <a:lstStyle/>
          <a:p>
            <a:pPr algn="ctr"/>
            <a:r>
              <a:rPr lang="en-US" sz="1200" dirty="0"/>
              <a:t>The multicast group member joins group G1.</a:t>
            </a:r>
          </a:p>
          <a:p>
            <a:pPr algn="ctr"/>
            <a:endParaRPr lang="en-US" sz="1200" dirty="0"/>
          </a:p>
        </p:txBody>
      </p:sp>
      <p:cxnSp>
        <p:nvCxnSpPr>
          <p:cNvPr id="35" name="直接连接符 12">
            <a:extLst>
              <a:ext uri="{FF2B5EF4-FFF2-40B4-BE49-F238E27FC236}">
                <a16:creationId xmlns:a16="http://schemas.microsoft.com/office/drawing/2014/main" id="{A24301E8-1F48-4B33-9E08-F8E6BF6B545F}"/>
              </a:ext>
            </a:extLst>
          </p:cNvPr>
          <p:cNvCxnSpPr>
            <a:cxnSpLocks/>
            <a:stCxn id="23" idx="2"/>
            <a:endCxn id="6" idx="3"/>
          </p:cNvCxnSpPr>
          <p:nvPr/>
        </p:nvCxnSpPr>
        <p:spPr bwMode="gray">
          <a:xfrm flipH="1" flipV="1">
            <a:off x="1759820" y="4292380"/>
            <a:ext cx="897229" cy="370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6" name="直接连接符 12">
            <a:extLst>
              <a:ext uri="{FF2B5EF4-FFF2-40B4-BE49-F238E27FC236}">
                <a16:creationId xmlns:a16="http://schemas.microsoft.com/office/drawing/2014/main" id="{00050424-25C7-463A-B7B0-B55EC099C05E}"/>
              </a:ext>
            </a:extLst>
          </p:cNvPr>
          <p:cNvCxnSpPr>
            <a:cxnSpLocks/>
          </p:cNvCxnSpPr>
          <p:nvPr/>
        </p:nvCxnSpPr>
        <p:spPr bwMode="gray">
          <a:xfrm flipH="1" flipV="1">
            <a:off x="3078762" y="4522760"/>
            <a:ext cx="1105019" cy="36290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7" name="Connector: Elbow 36">
            <a:extLst>
              <a:ext uri="{FF2B5EF4-FFF2-40B4-BE49-F238E27FC236}">
                <a16:creationId xmlns:a16="http://schemas.microsoft.com/office/drawing/2014/main" id="{353D2F77-F58C-40B1-9EAC-D807D9DCEE1F}"/>
              </a:ext>
            </a:extLst>
          </p:cNvPr>
          <p:cNvCxnSpPr>
            <a:cxnSpLocks/>
            <a:stCxn id="41" idx="6"/>
            <a:endCxn id="29" idx="2"/>
          </p:cNvCxnSpPr>
          <p:nvPr/>
        </p:nvCxnSpPr>
        <p:spPr bwMode="gray">
          <a:xfrm flipV="1">
            <a:off x="4843405" y="4287383"/>
            <a:ext cx="819597" cy="623664"/>
          </a:xfrm>
          <a:prstGeom prst="bentConnector3">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38" name="Picture 2" descr="G:\做的项目\公共\扁平图标切换\更新2015_01_21\oss扁平图标库2015_01_21更新-04.png">
            <a:extLst>
              <a:ext uri="{FF2B5EF4-FFF2-40B4-BE49-F238E27FC236}">
                <a16:creationId xmlns:a16="http://schemas.microsoft.com/office/drawing/2014/main" id="{EA4D3904-0208-473A-980C-B7ECAFB8E5A7}"/>
              </a:ext>
            </a:extLst>
          </p:cNvPr>
          <p:cNvPicPr>
            <a:picLocks noChangeArrowheads="1"/>
          </p:cNvPicPr>
          <p:nvPr/>
        </p:nvPicPr>
        <p:blipFill>
          <a:blip r:embed="rId2" cstate="print"/>
          <a:stretch>
            <a:fillRect/>
          </a:stretch>
        </p:blipFill>
        <p:spPr bwMode="gray">
          <a:xfrm>
            <a:off x="7172740" y="4094424"/>
            <a:ext cx="528117" cy="399259"/>
          </a:xfrm>
          <a:prstGeom prst="rect">
            <a:avLst/>
          </a:prstGeom>
          <a:noFill/>
        </p:spPr>
      </p:pic>
      <p:cxnSp>
        <p:nvCxnSpPr>
          <p:cNvPr id="39" name="直接连接符 12">
            <a:extLst>
              <a:ext uri="{FF2B5EF4-FFF2-40B4-BE49-F238E27FC236}">
                <a16:creationId xmlns:a16="http://schemas.microsoft.com/office/drawing/2014/main" id="{5A02D695-ED2F-4E15-9F0B-E767894E1961}"/>
              </a:ext>
            </a:extLst>
          </p:cNvPr>
          <p:cNvCxnSpPr>
            <a:cxnSpLocks/>
            <a:stCxn id="8" idx="3"/>
            <a:endCxn id="38" idx="1"/>
          </p:cNvCxnSpPr>
          <p:nvPr/>
        </p:nvCxnSpPr>
        <p:spPr bwMode="gray">
          <a:xfrm>
            <a:off x="6270750" y="4294054"/>
            <a:ext cx="90199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0" name="Oval 39">
            <a:extLst>
              <a:ext uri="{FF2B5EF4-FFF2-40B4-BE49-F238E27FC236}">
                <a16:creationId xmlns:a16="http://schemas.microsoft.com/office/drawing/2014/main" id="{0C9BA886-4EFB-4A68-B547-29290439B00B}"/>
              </a:ext>
            </a:extLst>
          </p:cNvPr>
          <p:cNvSpPr>
            <a:spLocks noChangeAspect="1"/>
          </p:cNvSpPr>
          <p:nvPr/>
        </p:nvSpPr>
        <p:spPr bwMode="gray">
          <a:xfrm>
            <a:off x="7095135" y="421442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41" name="Oval 40">
            <a:extLst>
              <a:ext uri="{FF2B5EF4-FFF2-40B4-BE49-F238E27FC236}">
                <a16:creationId xmlns:a16="http://schemas.microsoft.com/office/drawing/2014/main" id="{B1DC9788-B4B4-4197-B496-F7F1C16DBDBA}"/>
              </a:ext>
            </a:extLst>
          </p:cNvPr>
          <p:cNvSpPr>
            <a:spLocks noChangeAspect="1"/>
          </p:cNvSpPr>
          <p:nvPr/>
        </p:nvSpPr>
        <p:spPr bwMode="gray">
          <a:xfrm>
            <a:off x="4684144" y="48314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42" name="Oval 41">
            <a:extLst>
              <a:ext uri="{FF2B5EF4-FFF2-40B4-BE49-F238E27FC236}">
                <a16:creationId xmlns:a16="http://schemas.microsoft.com/office/drawing/2014/main" id="{6E3C59AC-530D-4778-A295-12BD7B7BE011}"/>
              </a:ext>
            </a:extLst>
          </p:cNvPr>
          <p:cNvSpPr>
            <a:spLocks noChangeAspect="1"/>
          </p:cNvSpPr>
          <p:nvPr/>
        </p:nvSpPr>
        <p:spPr bwMode="gray">
          <a:xfrm>
            <a:off x="6185327" y="42127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graphicFrame>
        <p:nvGraphicFramePr>
          <p:cNvPr id="43" name="Table 38">
            <a:extLst>
              <a:ext uri="{FF2B5EF4-FFF2-40B4-BE49-F238E27FC236}">
                <a16:creationId xmlns:a16="http://schemas.microsoft.com/office/drawing/2014/main" id="{1FF09BD5-4E2B-4301-B7F8-A2AEC4BCD74C}"/>
              </a:ext>
            </a:extLst>
          </p:cNvPr>
          <p:cNvGraphicFramePr>
            <a:graphicFrameLocks noGrp="1"/>
          </p:cNvGraphicFramePr>
          <p:nvPr>
            <p:extLst>
              <p:ext uri="{D42A27DB-BD31-4B8C-83A1-F6EECF244321}">
                <p14:modId xmlns:p14="http://schemas.microsoft.com/office/powerpoint/2010/main" val="2470273105"/>
              </p:ext>
            </p:extLst>
          </p:nvPr>
        </p:nvGraphicFramePr>
        <p:xfrm>
          <a:off x="5455260" y="3342082"/>
          <a:ext cx="2451546" cy="520755"/>
        </p:xfrm>
        <a:graphic>
          <a:graphicData uri="http://schemas.openxmlformats.org/drawingml/2006/table">
            <a:tbl>
              <a:tblPr firstRow="1" bandRow="1">
                <a:tableStyleId>{72833802-FEF1-4C79-8D5D-14CF1EAF98D9}</a:tableStyleId>
              </a:tblPr>
              <a:tblGrid>
                <a:gridCol w="962116">
                  <a:extLst>
                    <a:ext uri="{9D8B030D-6E8A-4147-A177-3AD203B41FA5}">
                      <a16:colId xmlns:a16="http://schemas.microsoft.com/office/drawing/2014/main" val="2036062193"/>
                    </a:ext>
                  </a:extLst>
                </a:gridCol>
                <a:gridCol w="709319">
                  <a:extLst>
                    <a:ext uri="{9D8B030D-6E8A-4147-A177-3AD203B41FA5}">
                      <a16:colId xmlns:a16="http://schemas.microsoft.com/office/drawing/2014/main" val="3317129549"/>
                    </a:ext>
                  </a:extLst>
                </a:gridCol>
                <a:gridCol w="780111">
                  <a:extLst>
                    <a:ext uri="{9D8B030D-6E8A-4147-A177-3AD203B41FA5}">
                      <a16:colId xmlns:a16="http://schemas.microsoft.com/office/drawing/2014/main" val="1892022959"/>
                    </a:ext>
                  </a:extLst>
                </a:gridCol>
              </a:tblGrid>
              <a:tr h="199311">
                <a:tc>
                  <a:txBody>
                    <a:bodyPr/>
                    <a:lstStyle/>
                    <a:p>
                      <a:pPr algn="ctr"/>
                      <a:r>
                        <a:rPr lang="en-US" sz="1100" dirty="0"/>
                        <a:t>Multicast Information</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Outbound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85475">
                <a:tc>
                  <a:txBody>
                    <a:bodyPr/>
                    <a:lstStyle/>
                    <a:p>
                      <a:pPr algn="ctr"/>
                      <a:r>
                        <a:rPr lang="en-US" sz="1100"/>
                        <a:t>S1, G1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a:solidFill>
                            <a:schemeClr val="tx1"/>
                          </a:solidFill>
                        </a:rPr>
                        <a:t>IF1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t>IF2, </a:t>
                      </a:r>
                      <a:r>
                        <a:rPr lang="en-US" sz="1100" b="1" kern="1200" dirty="0">
                          <a:solidFill>
                            <a:srgbClr val="EC7061"/>
                          </a:solidFill>
                          <a:latin typeface="+mn-lt"/>
                          <a:ea typeface="+mn-ea"/>
                          <a:cs typeface="+mn-cs"/>
                        </a:rPr>
                        <a:t>IF3</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44" name="Trapezoid 116">
            <a:extLst>
              <a:ext uri="{FF2B5EF4-FFF2-40B4-BE49-F238E27FC236}">
                <a16:creationId xmlns:a16="http://schemas.microsoft.com/office/drawing/2014/main" id="{CB3F0036-6033-4727-B9D2-7CA8DA09E9E5}"/>
              </a:ext>
            </a:extLst>
          </p:cNvPr>
          <p:cNvSpPr/>
          <p:nvPr/>
        </p:nvSpPr>
        <p:spPr bwMode="gray">
          <a:xfrm flipV="1">
            <a:off x="5399939" y="3950354"/>
            <a:ext cx="2451547" cy="145397"/>
          </a:xfrm>
          <a:custGeom>
            <a:avLst/>
            <a:gdLst>
              <a:gd name="connsiteX0" fmla="*/ 0 w 2451547"/>
              <a:gd name="connsiteY0" fmla="*/ 142222 h 142222"/>
              <a:gd name="connsiteX1" fmla="*/ 502789 w 2451547"/>
              <a:gd name="connsiteY1" fmla="*/ 0 h 142222"/>
              <a:gd name="connsiteX2" fmla="*/ 1948758 w 2451547"/>
              <a:gd name="connsiteY2" fmla="*/ 0 h 142222"/>
              <a:gd name="connsiteX3" fmla="*/ 2451547 w 2451547"/>
              <a:gd name="connsiteY3" fmla="*/ 142222 h 142222"/>
              <a:gd name="connsiteX4" fmla="*/ 0 w 2451547"/>
              <a:gd name="connsiteY4" fmla="*/ 142222 h 142222"/>
              <a:gd name="connsiteX0" fmla="*/ 0 w 2451547"/>
              <a:gd name="connsiteY0" fmla="*/ 145397 h 145397"/>
              <a:gd name="connsiteX1" fmla="*/ 388489 w 2451547"/>
              <a:gd name="connsiteY1" fmla="*/ 0 h 145397"/>
              <a:gd name="connsiteX2" fmla="*/ 1948758 w 2451547"/>
              <a:gd name="connsiteY2" fmla="*/ 3175 h 145397"/>
              <a:gd name="connsiteX3" fmla="*/ 2451547 w 2451547"/>
              <a:gd name="connsiteY3" fmla="*/ 145397 h 145397"/>
              <a:gd name="connsiteX4" fmla="*/ 0 w 2451547"/>
              <a:gd name="connsiteY4" fmla="*/ 145397 h 145397"/>
              <a:gd name="connsiteX0" fmla="*/ 0 w 2451547"/>
              <a:gd name="connsiteY0" fmla="*/ 145397 h 145397"/>
              <a:gd name="connsiteX1" fmla="*/ 388489 w 2451547"/>
              <a:gd name="connsiteY1" fmla="*/ 0 h 145397"/>
              <a:gd name="connsiteX2" fmla="*/ 831158 w 2451547"/>
              <a:gd name="connsiteY2" fmla="*/ 0 h 145397"/>
              <a:gd name="connsiteX3" fmla="*/ 2451547 w 2451547"/>
              <a:gd name="connsiteY3" fmla="*/ 145397 h 145397"/>
              <a:gd name="connsiteX4" fmla="*/ 0 w 2451547"/>
              <a:gd name="connsiteY4" fmla="*/ 145397 h 145397"/>
              <a:gd name="connsiteX0" fmla="*/ 0 w 2451547"/>
              <a:gd name="connsiteY0" fmla="*/ 145397 h 145397"/>
              <a:gd name="connsiteX1" fmla="*/ 388489 w 2451547"/>
              <a:gd name="connsiteY1" fmla="*/ 0 h 145397"/>
              <a:gd name="connsiteX2" fmla="*/ 831158 w 2451547"/>
              <a:gd name="connsiteY2" fmla="*/ 0 h 145397"/>
              <a:gd name="connsiteX3" fmla="*/ 2451547 w 2451547"/>
              <a:gd name="connsiteY3" fmla="*/ 145397 h 145397"/>
              <a:gd name="connsiteX4" fmla="*/ 0 w 2451547"/>
              <a:gd name="connsiteY4" fmla="*/ 145397 h 145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547" h="145397">
                <a:moveTo>
                  <a:pt x="0" y="145397"/>
                </a:moveTo>
                <a:lnTo>
                  <a:pt x="388489" y="0"/>
                </a:lnTo>
                <a:lnTo>
                  <a:pt x="831158" y="0"/>
                </a:lnTo>
                <a:lnTo>
                  <a:pt x="2451547" y="145397"/>
                </a:lnTo>
                <a:lnTo>
                  <a:pt x="0" y="145397"/>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345A8C01-BACD-44A4-B6D2-D5D8AE9B6673}"/>
              </a:ext>
            </a:extLst>
          </p:cNvPr>
          <p:cNvSpPr txBox="1"/>
          <p:nvPr/>
        </p:nvSpPr>
        <p:spPr bwMode="gray">
          <a:xfrm>
            <a:off x="5451170" y="4321786"/>
            <a:ext cx="396262" cy="276999"/>
          </a:xfrm>
          <a:prstGeom prst="rect">
            <a:avLst/>
          </a:prstGeom>
          <a:noFill/>
        </p:spPr>
        <p:txBody>
          <a:bodyPr wrap="none" rtlCol="0">
            <a:spAutoFit/>
          </a:bodyPr>
          <a:lstStyle/>
          <a:p>
            <a:r>
              <a:rPr lang="en-US" sz="1200"/>
              <a:t>IF1</a:t>
            </a:r>
          </a:p>
        </p:txBody>
      </p:sp>
      <p:sp>
        <p:nvSpPr>
          <p:cNvPr id="46" name="TextBox 45">
            <a:extLst>
              <a:ext uri="{FF2B5EF4-FFF2-40B4-BE49-F238E27FC236}">
                <a16:creationId xmlns:a16="http://schemas.microsoft.com/office/drawing/2014/main" id="{1C6C4838-63B8-4634-B2B8-A6FCC32CB9F5}"/>
              </a:ext>
            </a:extLst>
          </p:cNvPr>
          <p:cNvSpPr txBox="1"/>
          <p:nvPr/>
        </p:nvSpPr>
        <p:spPr bwMode="gray">
          <a:xfrm>
            <a:off x="5640313" y="4466550"/>
            <a:ext cx="396262" cy="276999"/>
          </a:xfrm>
          <a:prstGeom prst="rect">
            <a:avLst/>
          </a:prstGeom>
          <a:noFill/>
        </p:spPr>
        <p:txBody>
          <a:bodyPr wrap="none" rtlCol="0">
            <a:spAutoFit/>
          </a:bodyPr>
          <a:lstStyle/>
          <a:p>
            <a:r>
              <a:rPr lang="en-US" sz="1200"/>
              <a:t>IF2</a:t>
            </a:r>
          </a:p>
        </p:txBody>
      </p:sp>
      <p:sp>
        <p:nvSpPr>
          <p:cNvPr id="47" name="TextBox 46">
            <a:extLst>
              <a:ext uri="{FF2B5EF4-FFF2-40B4-BE49-F238E27FC236}">
                <a16:creationId xmlns:a16="http://schemas.microsoft.com/office/drawing/2014/main" id="{C231F0C7-21D5-4E0C-8482-CDE1B942D84F}"/>
              </a:ext>
            </a:extLst>
          </p:cNvPr>
          <p:cNvSpPr txBox="1"/>
          <p:nvPr/>
        </p:nvSpPr>
        <p:spPr bwMode="gray">
          <a:xfrm>
            <a:off x="6198315" y="4321786"/>
            <a:ext cx="396262" cy="276999"/>
          </a:xfrm>
          <a:prstGeom prst="rect">
            <a:avLst/>
          </a:prstGeom>
          <a:noFill/>
        </p:spPr>
        <p:txBody>
          <a:bodyPr wrap="none" rtlCol="0">
            <a:spAutoFit/>
          </a:bodyPr>
          <a:lstStyle/>
          <a:p>
            <a:r>
              <a:rPr lang="en-US" sz="1200"/>
              <a:t>IF3</a:t>
            </a:r>
          </a:p>
        </p:txBody>
      </p:sp>
      <p:pic>
        <p:nvPicPr>
          <p:cNvPr id="51" name="图片 38" descr="PC.png">
            <a:extLst>
              <a:ext uri="{FF2B5EF4-FFF2-40B4-BE49-F238E27FC236}">
                <a16:creationId xmlns:a16="http://schemas.microsoft.com/office/drawing/2014/main" id="{1927C48F-C61B-46DE-971C-3CD5926BCB63}"/>
              </a:ext>
            </a:extLst>
          </p:cNvPr>
          <p:cNvPicPr>
            <a:picLocks noChangeAspect="1"/>
          </p:cNvPicPr>
          <p:nvPr/>
        </p:nvPicPr>
        <p:blipFill>
          <a:blip r:embed="rId4" cstate="print"/>
          <a:stretch>
            <a:fillRect/>
          </a:stretch>
        </p:blipFill>
        <p:spPr bwMode="gray">
          <a:xfrm>
            <a:off x="8478688" y="4101203"/>
            <a:ext cx="540000" cy="382353"/>
          </a:xfrm>
          <a:prstGeom prst="rect">
            <a:avLst/>
          </a:prstGeom>
        </p:spPr>
      </p:pic>
      <p:cxnSp>
        <p:nvCxnSpPr>
          <p:cNvPr id="52" name="直接连接符 12">
            <a:extLst>
              <a:ext uri="{FF2B5EF4-FFF2-40B4-BE49-F238E27FC236}">
                <a16:creationId xmlns:a16="http://schemas.microsoft.com/office/drawing/2014/main" id="{942838D0-AC3A-4577-8BF2-2D4BF206F880}"/>
              </a:ext>
            </a:extLst>
          </p:cNvPr>
          <p:cNvCxnSpPr>
            <a:cxnSpLocks/>
            <a:stCxn id="51" idx="1"/>
            <a:endCxn id="38" idx="3"/>
          </p:cNvCxnSpPr>
          <p:nvPr/>
        </p:nvCxnSpPr>
        <p:spPr bwMode="gray">
          <a:xfrm flipH="1">
            <a:off x="7700857" y="4292380"/>
            <a:ext cx="777831" cy="16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3" name="TextBox 52">
            <a:extLst>
              <a:ext uri="{FF2B5EF4-FFF2-40B4-BE49-F238E27FC236}">
                <a16:creationId xmlns:a16="http://schemas.microsoft.com/office/drawing/2014/main" id="{A24046AE-3140-4A19-AE7D-1BC4FCB5D3CF}"/>
              </a:ext>
            </a:extLst>
          </p:cNvPr>
          <p:cNvSpPr txBox="1"/>
          <p:nvPr/>
        </p:nvSpPr>
        <p:spPr bwMode="gray">
          <a:xfrm>
            <a:off x="6870074" y="4328051"/>
            <a:ext cx="396262" cy="276999"/>
          </a:xfrm>
          <a:prstGeom prst="rect">
            <a:avLst/>
          </a:prstGeom>
          <a:noFill/>
        </p:spPr>
        <p:txBody>
          <a:bodyPr wrap="none" rtlCol="0">
            <a:spAutoFit/>
          </a:bodyPr>
          <a:lstStyle/>
          <a:p>
            <a:r>
              <a:rPr lang="en-US" sz="1200"/>
              <a:t>IF1</a:t>
            </a:r>
          </a:p>
        </p:txBody>
      </p:sp>
      <p:sp>
        <p:nvSpPr>
          <p:cNvPr id="54" name="TextBox 53">
            <a:extLst>
              <a:ext uri="{FF2B5EF4-FFF2-40B4-BE49-F238E27FC236}">
                <a16:creationId xmlns:a16="http://schemas.microsoft.com/office/drawing/2014/main" id="{7410EF21-FCFD-432B-B704-4EA535F63F70}"/>
              </a:ext>
            </a:extLst>
          </p:cNvPr>
          <p:cNvSpPr txBox="1"/>
          <p:nvPr/>
        </p:nvSpPr>
        <p:spPr bwMode="gray">
          <a:xfrm>
            <a:off x="7628756" y="4296084"/>
            <a:ext cx="396262" cy="276999"/>
          </a:xfrm>
          <a:prstGeom prst="rect">
            <a:avLst/>
          </a:prstGeom>
          <a:noFill/>
        </p:spPr>
        <p:txBody>
          <a:bodyPr wrap="none" rtlCol="0">
            <a:spAutoFit/>
          </a:bodyPr>
          <a:lstStyle/>
          <a:p>
            <a:r>
              <a:rPr lang="en-US" sz="1200"/>
              <a:t>IF2</a:t>
            </a:r>
          </a:p>
        </p:txBody>
      </p:sp>
      <p:sp>
        <p:nvSpPr>
          <p:cNvPr id="55" name="Rectangular Callout 75">
            <a:extLst>
              <a:ext uri="{FF2B5EF4-FFF2-40B4-BE49-F238E27FC236}">
                <a16:creationId xmlns:a16="http://schemas.microsoft.com/office/drawing/2014/main" id="{46DD9ECD-C82F-4C0B-ABD0-6922C3B5231F}"/>
              </a:ext>
            </a:extLst>
          </p:cNvPr>
          <p:cNvSpPr/>
          <p:nvPr/>
        </p:nvSpPr>
        <p:spPr bwMode="gray">
          <a:xfrm>
            <a:off x="8112994" y="3236636"/>
            <a:ext cx="2535593" cy="646331"/>
          </a:xfrm>
          <a:prstGeom prst="wedgeRectCallout">
            <a:avLst>
              <a:gd name="adj1" fmla="val -61541"/>
              <a:gd name="adj2" fmla="val 313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b="1" dirty="0">
                <a:solidFill>
                  <a:srgbClr val="EC7061"/>
                </a:solidFill>
                <a:latin typeface="Huawei Sans" panose="020C0503030203020204" pitchFamily="34" charset="0"/>
                <a:ea typeface="方正兰亭黑简体" panose="02000000000000000000" pitchFamily="2" charset="-122"/>
              </a:rPr>
              <a:t>The interface that receives the Graft message</a:t>
            </a:r>
            <a:r>
              <a:rPr lang="en-US" sz="1200" b="1" dirty="0">
                <a:solidFill>
                  <a:schemeClr val="tx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is </a:t>
            </a:r>
            <a:r>
              <a:rPr lang="en-US" sz="1200" b="1" dirty="0">
                <a:solidFill>
                  <a:srgbClr val="EC7061"/>
                </a:solidFill>
                <a:latin typeface="Huawei Sans" panose="020C0503030203020204" pitchFamily="34" charset="0"/>
                <a:ea typeface="方正兰亭黑简体" panose="02000000000000000000" pitchFamily="2" charset="-122"/>
              </a:rPr>
              <a:t>added</a:t>
            </a:r>
            <a:r>
              <a:rPr lang="en-US" sz="1200" dirty="0">
                <a:solidFill>
                  <a:schemeClr val="tx1"/>
                </a:solidFill>
                <a:latin typeface="Huawei Sans" panose="020C0503030203020204" pitchFamily="34" charset="0"/>
                <a:ea typeface="方正兰亭黑简体" panose="02000000000000000000" pitchFamily="2" charset="-122"/>
              </a:rPr>
              <a:t> to the multicast routing entry again.</a:t>
            </a:r>
          </a:p>
        </p:txBody>
      </p:sp>
      <p:cxnSp>
        <p:nvCxnSpPr>
          <p:cNvPr id="57" name="直接连接符 12">
            <a:extLst>
              <a:ext uri="{FF2B5EF4-FFF2-40B4-BE49-F238E27FC236}">
                <a16:creationId xmlns:a16="http://schemas.microsoft.com/office/drawing/2014/main" id="{E0FE6A68-2187-4F8C-BD21-F864FABAEC3F}"/>
              </a:ext>
            </a:extLst>
          </p:cNvPr>
          <p:cNvCxnSpPr>
            <a:cxnSpLocks/>
            <a:stCxn id="32" idx="0"/>
            <a:endCxn id="33" idx="4"/>
          </p:cNvCxnSpPr>
          <p:nvPr/>
        </p:nvCxnSpPr>
        <p:spPr bwMode="gray">
          <a:xfrm flipH="1" flipV="1">
            <a:off x="4501741" y="5190054"/>
            <a:ext cx="1106" cy="399636"/>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58" name="直接连接符 12">
            <a:extLst>
              <a:ext uri="{FF2B5EF4-FFF2-40B4-BE49-F238E27FC236}">
                <a16:creationId xmlns:a16="http://schemas.microsoft.com/office/drawing/2014/main" id="{C323E54A-1354-4E40-9A75-B1F06AB73C31}"/>
              </a:ext>
            </a:extLst>
          </p:cNvPr>
          <p:cNvCxnSpPr>
            <a:cxnSpLocks/>
            <a:stCxn id="9" idx="0"/>
            <a:endCxn id="30" idx="4"/>
          </p:cNvCxnSpPr>
          <p:nvPr/>
        </p:nvCxnSpPr>
        <p:spPr bwMode="gray">
          <a:xfrm flipV="1">
            <a:off x="6006692" y="4571797"/>
            <a:ext cx="0" cy="548270"/>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66" name="直接连接符 12">
            <a:extLst>
              <a:ext uri="{FF2B5EF4-FFF2-40B4-BE49-F238E27FC236}">
                <a16:creationId xmlns:a16="http://schemas.microsoft.com/office/drawing/2014/main" id="{56C517C4-F7BB-4DAE-A146-B0A2D84E5097}"/>
              </a:ext>
            </a:extLst>
          </p:cNvPr>
          <p:cNvCxnSpPr>
            <a:cxnSpLocks/>
            <a:stCxn id="40" idx="2"/>
            <a:endCxn id="42" idx="6"/>
          </p:cNvCxnSpPr>
          <p:nvPr/>
        </p:nvCxnSpPr>
        <p:spPr bwMode="gray">
          <a:xfrm flipH="1" flipV="1">
            <a:off x="6344588" y="4292380"/>
            <a:ext cx="750547" cy="1673"/>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69" name="直接连接符 12">
            <a:extLst>
              <a:ext uri="{FF2B5EF4-FFF2-40B4-BE49-F238E27FC236}">
                <a16:creationId xmlns:a16="http://schemas.microsoft.com/office/drawing/2014/main" id="{3DDFF1C7-C41F-4987-9B04-46F45B20E21F}"/>
              </a:ext>
            </a:extLst>
          </p:cNvPr>
          <p:cNvCxnSpPr>
            <a:cxnSpLocks/>
            <a:stCxn id="51" idx="1"/>
            <a:endCxn id="38" idx="3"/>
          </p:cNvCxnSpPr>
          <p:nvPr/>
        </p:nvCxnSpPr>
        <p:spPr bwMode="gray">
          <a:xfrm flipH="1">
            <a:off x="7700857" y="4292380"/>
            <a:ext cx="777831" cy="167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sp>
        <p:nvSpPr>
          <p:cNvPr id="72" name="TextBox 71">
            <a:extLst>
              <a:ext uri="{FF2B5EF4-FFF2-40B4-BE49-F238E27FC236}">
                <a16:creationId xmlns:a16="http://schemas.microsoft.com/office/drawing/2014/main" id="{9F33864F-5BE3-4EC2-A07A-A22545B41839}"/>
              </a:ext>
            </a:extLst>
          </p:cNvPr>
          <p:cNvSpPr txBox="1"/>
          <p:nvPr/>
        </p:nvSpPr>
        <p:spPr bwMode="gray">
          <a:xfrm>
            <a:off x="9052106" y="3970839"/>
            <a:ext cx="1248351" cy="646331"/>
          </a:xfrm>
          <a:prstGeom prst="rect">
            <a:avLst/>
          </a:prstGeom>
          <a:noFill/>
        </p:spPr>
        <p:txBody>
          <a:bodyPr wrap="square" rtlCol="0">
            <a:spAutoFit/>
          </a:bodyPr>
          <a:lstStyle/>
          <a:p>
            <a:pPr algn="ctr"/>
            <a:r>
              <a:rPr lang="en-US" sz="1200" b="1" dirty="0">
                <a:solidFill>
                  <a:srgbClr val="EC7061"/>
                </a:solidFill>
              </a:rPr>
              <a:t>A new group member joins group G1.</a:t>
            </a:r>
          </a:p>
        </p:txBody>
      </p:sp>
      <p:cxnSp>
        <p:nvCxnSpPr>
          <p:cNvPr id="73" name="Straight Arrow Connector 72">
            <a:extLst>
              <a:ext uri="{FF2B5EF4-FFF2-40B4-BE49-F238E27FC236}">
                <a16:creationId xmlns:a16="http://schemas.microsoft.com/office/drawing/2014/main" id="{AE13258F-1F5D-4C64-A3B0-4E356F335835}"/>
              </a:ext>
            </a:extLst>
          </p:cNvPr>
          <p:cNvCxnSpPr>
            <a:cxnSpLocks/>
          </p:cNvCxnSpPr>
          <p:nvPr/>
        </p:nvCxnSpPr>
        <p:spPr bwMode="gray">
          <a:xfrm flipV="1">
            <a:off x="4841663" y="3779773"/>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ABB15A3A-ABEA-4398-95CB-05BB671C1737}"/>
              </a:ext>
            </a:extLst>
          </p:cNvPr>
          <p:cNvSpPr txBox="1"/>
          <p:nvPr/>
        </p:nvSpPr>
        <p:spPr bwMode="gray">
          <a:xfrm rot="16200000">
            <a:off x="4493123" y="4042167"/>
            <a:ext cx="1091313" cy="507832"/>
          </a:xfrm>
          <a:prstGeom prst="rect">
            <a:avLst/>
          </a:prstGeom>
          <a:noFill/>
        </p:spPr>
        <p:txBody>
          <a:bodyPr wrap="square" rtlCol="0" anchor="ctr">
            <a:spAutoFit/>
          </a:bodyPr>
          <a:lstStyle/>
          <a:p>
            <a:pPr algn="ctr"/>
            <a:r>
              <a:rPr lang="en-US" sz="1200" dirty="0"/>
              <a:t>Assert mechanism</a:t>
            </a:r>
          </a:p>
        </p:txBody>
      </p:sp>
      <p:cxnSp>
        <p:nvCxnSpPr>
          <p:cNvPr id="75" name="Straight Arrow Connector 74">
            <a:extLst>
              <a:ext uri="{FF2B5EF4-FFF2-40B4-BE49-F238E27FC236}">
                <a16:creationId xmlns:a16="http://schemas.microsoft.com/office/drawing/2014/main" id="{ED61CE2C-FBE4-4146-9DE2-1A5E04A6C5AD}"/>
              </a:ext>
            </a:extLst>
          </p:cNvPr>
          <p:cNvCxnSpPr>
            <a:cxnSpLocks/>
          </p:cNvCxnSpPr>
          <p:nvPr/>
        </p:nvCxnSpPr>
        <p:spPr bwMode="gray">
          <a:xfrm flipH="1">
            <a:off x="6372010" y="4354809"/>
            <a:ext cx="678871"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CAA1E61-603B-464D-A5CC-3277EEF2C2B8}"/>
              </a:ext>
            </a:extLst>
          </p:cNvPr>
          <p:cNvCxnSpPr>
            <a:cxnSpLocks/>
          </p:cNvCxnSpPr>
          <p:nvPr/>
        </p:nvCxnSpPr>
        <p:spPr bwMode="gray">
          <a:xfrm>
            <a:off x="5338672" y="4336310"/>
            <a:ext cx="692" cy="537479"/>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7C676A19-EA3C-4B2A-8606-5DD68D81028C}"/>
              </a:ext>
            </a:extLst>
          </p:cNvPr>
          <p:cNvCxnSpPr>
            <a:cxnSpLocks/>
          </p:cNvCxnSpPr>
          <p:nvPr/>
        </p:nvCxnSpPr>
        <p:spPr bwMode="gray">
          <a:xfrm flipH="1">
            <a:off x="4854334" y="4990677"/>
            <a:ext cx="398869"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FC9A5C2D-7286-4FE8-A883-540785211D7F}"/>
              </a:ext>
            </a:extLst>
          </p:cNvPr>
          <p:cNvCxnSpPr>
            <a:cxnSpLocks/>
          </p:cNvCxnSpPr>
          <p:nvPr/>
        </p:nvCxnSpPr>
        <p:spPr bwMode="gray">
          <a:xfrm flipH="1" flipV="1">
            <a:off x="3105393" y="4621629"/>
            <a:ext cx="915387" cy="298451"/>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TextBox 120">
            <a:extLst>
              <a:ext uri="{FF2B5EF4-FFF2-40B4-BE49-F238E27FC236}">
                <a16:creationId xmlns:a16="http://schemas.microsoft.com/office/drawing/2014/main" id="{F6235661-5374-4C92-8A8F-AA906C38CA0A}"/>
              </a:ext>
            </a:extLst>
          </p:cNvPr>
          <p:cNvSpPr txBox="1"/>
          <p:nvPr/>
        </p:nvSpPr>
        <p:spPr bwMode="gray">
          <a:xfrm>
            <a:off x="6176140" y="4560570"/>
            <a:ext cx="1164306" cy="261712"/>
          </a:xfrm>
          <a:prstGeom prst="roundRect">
            <a:avLst>
              <a:gd name="adj" fmla="val 6721"/>
            </a:avLst>
          </a:prstGeom>
          <a:solidFill>
            <a:srgbClr val="8BC9A0"/>
          </a:solidFill>
          <a:ln w="12700">
            <a:solidFill>
              <a:srgbClr val="8BC9A0"/>
            </a:solidFill>
          </a:ln>
        </p:spPr>
        <p:txBody>
          <a:bodyPr wrap="square" lIns="0" tIns="0" rIns="0" bIns="0" rtlCol="0" anchor="ctr">
            <a:no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Graft message</a:t>
            </a:r>
          </a:p>
        </p:txBody>
      </p:sp>
      <p:sp>
        <p:nvSpPr>
          <p:cNvPr id="83" name="Oval 82">
            <a:extLst>
              <a:ext uri="{FF2B5EF4-FFF2-40B4-BE49-F238E27FC236}">
                <a16:creationId xmlns:a16="http://schemas.microsoft.com/office/drawing/2014/main" id="{32C5FC57-8DA9-4091-A0F7-06D6EEAC1A96}"/>
              </a:ext>
            </a:extLst>
          </p:cNvPr>
          <p:cNvSpPr>
            <a:spLocks noChangeAspect="1"/>
          </p:cNvSpPr>
          <p:nvPr/>
        </p:nvSpPr>
        <p:spPr bwMode="gray">
          <a:xfrm>
            <a:off x="7604109" y="421283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84" name="Straight Arrow Connector 83">
            <a:extLst>
              <a:ext uri="{FF2B5EF4-FFF2-40B4-BE49-F238E27FC236}">
                <a16:creationId xmlns:a16="http://schemas.microsoft.com/office/drawing/2014/main" id="{081618C9-1761-461F-9930-665C16D234E6}"/>
              </a:ext>
            </a:extLst>
          </p:cNvPr>
          <p:cNvCxnSpPr>
            <a:cxnSpLocks/>
          </p:cNvCxnSpPr>
          <p:nvPr/>
        </p:nvCxnSpPr>
        <p:spPr bwMode="gray">
          <a:xfrm flipH="1">
            <a:off x="7790649" y="4364819"/>
            <a:ext cx="598246" cy="0"/>
          </a:xfrm>
          <a:prstGeom prst="straightConnector1">
            <a:avLst/>
          </a:prstGeom>
          <a:ln w="19050">
            <a:solidFill>
              <a:srgbClr val="99DFF9"/>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6" name="TextBox 120">
            <a:extLst>
              <a:ext uri="{FF2B5EF4-FFF2-40B4-BE49-F238E27FC236}">
                <a16:creationId xmlns:a16="http://schemas.microsoft.com/office/drawing/2014/main" id="{17D04936-D065-4161-9C79-DA9E8FD26C85}"/>
              </a:ext>
            </a:extLst>
          </p:cNvPr>
          <p:cNvSpPr txBox="1"/>
          <p:nvPr/>
        </p:nvSpPr>
        <p:spPr bwMode="gray">
          <a:xfrm>
            <a:off x="7642722" y="4560570"/>
            <a:ext cx="1164306" cy="261712"/>
          </a:xfrm>
          <a:prstGeom prst="roundRect">
            <a:avLst>
              <a:gd name="adj" fmla="val 6721"/>
            </a:avLst>
          </a:prstGeom>
          <a:solidFill>
            <a:srgbClr val="99DFF9"/>
          </a:solidFill>
          <a:ln w="12700">
            <a:solidFill>
              <a:srgbClr val="99DFF9"/>
            </a:solidFill>
          </a:ln>
        </p:spPr>
        <p:txBody>
          <a:bodyPr wrap="square" lIns="0" tIns="0" rIns="0" bIns="0" rtlCol="0" anchor="ctr">
            <a:no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message</a:t>
            </a:r>
          </a:p>
        </p:txBody>
      </p:sp>
      <p:sp>
        <p:nvSpPr>
          <p:cNvPr id="87" name="Rectangular Callout 75">
            <a:extLst>
              <a:ext uri="{FF2B5EF4-FFF2-40B4-BE49-F238E27FC236}">
                <a16:creationId xmlns:a16="http://schemas.microsoft.com/office/drawing/2014/main" id="{90BE84FF-B9CA-4C3B-9656-72AAAD1D84B1}"/>
              </a:ext>
            </a:extLst>
          </p:cNvPr>
          <p:cNvSpPr/>
          <p:nvPr/>
        </p:nvSpPr>
        <p:spPr bwMode="gray">
          <a:xfrm>
            <a:off x="8287594" y="4920027"/>
            <a:ext cx="1462188" cy="646331"/>
          </a:xfrm>
          <a:prstGeom prst="wedgeRectCallout">
            <a:avLst>
              <a:gd name="adj1" fmla="val -22977"/>
              <a:gd name="adj2" fmla="val -776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new member sends an IGMP Report message.</a:t>
            </a:r>
          </a:p>
        </p:txBody>
      </p:sp>
      <p:sp>
        <p:nvSpPr>
          <p:cNvPr id="64" name="椭圆 50">
            <a:extLst>
              <a:ext uri="{FF2B5EF4-FFF2-40B4-BE49-F238E27FC236}">
                <a16:creationId xmlns:a16="http://schemas.microsoft.com/office/drawing/2014/main" id="{097D5CCE-9495-414B-88FA-C10E7D8633DC}"/>
              </a:ext>
            </a:extLst>
          </p:cNvPr>
          <p:cNvSpPr/>
          <p:nvPr/>
        </p:nvSpPr>
        <p:spPr bwMode="gray">
          <a:xfrm>
            <a:off x="8191476" y="485167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8" name="Rectangular Callout 75">
            <a:extLst>
              <a:ext uri="{FF2B5EF4-FFF2-40B4-BE49-F238E27FC236}">
                <a16:creationId xmlns:a16="http://schemas.microsoft.com/office/drawing/2014/main" id="{CCC77227-9279-4D87-B786-F014446D7A43}"/>
              </a:ext>
            </a:extLst>
          </p:cNvPr>
          <p:cNvSpPr/>
          <p:nvPr/>
        </p:nvSpPr>
        <p:spPr bwMode="gray">
          <a:xfrm>
            <a:off x="6617616" y="4937226"/>
            <a:ext cx="1452005" cy="646331"/>
          </a:xfrm>
          <a:prstGeom prst="wedgeRectCallout">
            <a:avLst>
              <a:gd name="adj1" fmla="val -22977"/>
              <a:gd name="adj2" fmla="val -776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Sends a Graft message to the upstream device.</a:t>
            </a:r>
          </a:p>
        </p:txBody>
      </p:sp>
      <p:sp>
        <p:nvSpPr>
          <p:cNvPr id="89" name="椭圆 50">
            <a:extLst>
              <a:ext uri="{FF2B5EF4-FFF2-40B4-BE49-F238E27FC236}">
                <a16:creationId xmlns:a16="http://schemas.microsoft.com/office/drawing/2014/main" id="{BCEFCAD2-FF91-43CA-9D17-22082C228E11}"/>
              </a:ext>
            </a:extLst>
          </p:cNvPr>
          <p:cNvSpPr/>
          <p:nvPr/>
        </p:nvSpPr>
        <p:spPr bwMode="gray">
          <a:xfrm>
            <a:off x="6536077" y="486196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1" name="椭圆 50">
            <a:extLst>
              <a:ext uri="{FF2B5EF4-FFF2-40B4-BE49-F238E27FC236}">
                <a16:creationId xmlns:a16="http://schemas.microsoft.com/office/drawing/2014/main" id="{7EBBE134-8A23-48CA-AEF2-27DD011ED6A2}"/>
              </a:ext>
            </a:extLst>
          </p:cNvPr>
          <p:cNvSpPr/>
          <p:nvPr/>
        </p:nvSpPr>
        <p:spPr bwMode="gray">
          <a:xfrm>
            <a:off x="8043338" y="315451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nvGrpSpPr>
          <p:cNvPr id="92" name="Group 91">
            <a:extLst>
              <a:ext uri="{FF2B5EF4-FFF2-40B4-BE49-F238E27FC236}">
                <a16:creationId xmlns:a16="http://schemas.microsoft.com/office/drawing/2014/main" id="{9A340A55-9BD5-41C8-8DF0-04A5D250E552}"/>
              </a:ext>
            </a:extLst>
          </p:cNvPr>
          <p:cNvGrpSpPr/>
          <p:nvPr/>
        </p:nvGrpSpPr>
        <p:grpSpPr bwMode="gray">
          <a:xfrm>
            <a:off x="7428147" y="71577"/>
            <a:ext cx="4680000" cy="213120"/>
            <a:chOff x="7788188" y="106136"/>
            <a:chExt cx="4472949" cy="213120"/>
          </a:xfrm>
        </p:grpSpPr>
        <p:sp>
          <p:nvSpPr>
            <p:cNvPr id="93" name="五边形 24">
              <a:extLst>
                <a:ext uri="{FF2B5EF4-FFF2-40B4-BE49-F238E27FC236}">
                  <a16:creationId xmlns:a16="http://schemas.microsoft.com/office/drawing/2014/main" id="{474A270F-5F4C-4164-ACBC-EDF36198F581}"/>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94" name="燕尾形 25">
              <a:extLst>
                <a:ext uri="{FF2B5EF4-FFF2-40B4-BE49-F238E27FC236}">
                  <a16:creationId xmlns:a16="http://schemas.microsoft.com/office/drawing/2014/main" id="{A8BB3CFF-6331-4C98-9446-046D2B8F8694}"/>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Maintenance</a:t>
              </a:r>
            </a:p>
          </p:txBody>
        </p:sp>
        <p:sp>
          <p:nvSpPr>
            <p:cNvPr id="95" name="燕尾形 25">
              <a:extLst>
                <a:ext uri="{FF2B5EF4-FFF2-40B4-BE49-F238E27FC236}">
                  <a16:creationId xmlns:a16="http://schemas.microsoft.com/office/drawing/2014/main" id="{8400F4AA-C85A-4535-ABE8-B29BEBA0327C}"/>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Update</a:t>
              </a:r>
            </a:p>
          </p:txBody>
        </p:sp>
      </p:grpSp>
      <p:cxnSp>
        <p:nvCxnSpPr>
          <p:cNvPr id="96" name="直接连接符 12">
            <a:extLst>
              <a:ext uri="{FF2B5EF4-FFF2-40B4-BE49-F238E27FC236}">
                <a16:creationId xmlns:a16="http://schemas.microsoft.com/office/drawing/2014/main" id="{B9933A19-0AE1-4881-8574-7C12106C4EA6}"/>
              </a:ext>
            </a:extLst>
          </p:cNvPr>
          <p:cNvCxnSpPr>
            <a:cxnSpLocks/>
          </p:cNvCxnSpPr>
          <p:nvPr/>
        </p:nvCxnSpPr>
        <p:spPr bwMode="gray">
          <a:xfrm>
            <a:off x="9799577" y="5703083"/>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97" name="TextBox 96">
            <a:extLst>
              <a:ext uri="{FF2B5EF4-FFF2-40B4-BE49-F238E27FC236}">
                <a16:creationId xmlns:a16="http://schemas.microsoft.com/office/drawing/2014/main" id="{B249020B-377D-4995-AEEB-3817AEC265A5}"/>
              </a:ext>
            </a:extLst>
          </p:cNvPr>
          <p:cNvSpPr txBox="1"/>
          <p:nvPr/>
        </p:nvSpPr>
        <p:spPr bwMode="gray">
          <a:xfrm>
            <a:off x="10358229" y="5587974"/>
            <a:ext cx="980939" cy="276999"/>
          </a:xfrm>
          <a:prstGeom prst="rect">
            <a:avLst/>
          </a:prstGeom>
          <a:noFill/>
        </p:spPr>
        <p:txBody>
          <a:bodyPr wrap="square" rtlCol="0">
            <a:spAutoFit/>
          </a:bodyPr>
          <a:lstStyle/>
          <a:p>
            <a:r>
              <a:rPr lang="en-US" sz="1200" dirty="0"/>
              <a:t>MDT</a:t>
            </a:r>
          </a:p>
        </p:txBody>
      </p:sp>
      <p:cxnSp>
        <p:nvCxnSpPr>
          <p:cNvPr id="98" name="Straight Arrow Connector 97">
            <a:extLst>
              <a:ext uri="{FF2B5EF4-FFF2-40B4-BE49-F238E27FC236}">
                <a16:creationId xmlns:a16="http://schemas.microsoft.com/office/drawing/2014/main" id="{80F1B229-E939-440C-AB4E-8E8B6A0B7EF0}"/>
              </a:ext>
            </a:extLst>
          </p:cNvPr>
          <p:cNvCxnSpPr>
            <a:cxnSpLocks/>
          </p:cNvCxnSpPr>
          <p:nvPr/>
        </p:nvCxnSpPr>
        <p:spPr bwMode="gray">
          <a:xfrm flipH="1">
            <a:off x="9799578" y="5487722"/>
            <a:ext cx="558652"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67844D1-83C3-4284-BC6B-354E5C8D0DDA}"/>
              </a:ext>
            </a:extLst>
          </p:cNvPr>
          <p:cNvSpPr txBox="1"/>
          <p:nvPr/>
        </p:nvSpPr>
        <p:spPr bwMode="gray">
          <a:xfrm>
            <a:off x="10358228" y="5349222"/>
            <a:ext cx="1539590" cy="276999"/>
          </a:xfrm>
          <a:prstGeom prst="rect">
            <a:avLst/>
          </a:prstGeom>
          <a:noFill/>
        </p:spPr>
        <p:txBody>
          <a:bodyPr wrap="square" rtlCol="0">
            <a:spAutoFit/>
          </a:bodyPr>
          <a:lstStyle/>
          <a:p>
            <a:r>
              <a:rPr lang="en-US" sz="1200" dirty="0"/>
              <a:t>Graft message</a:t>
            </a:r>
          </a:p>
        </p:txBody>
      </p:sp>
      <p:cxnSp>
        <p:nvCxnSpPr>
          <p:cNvPr id="100" name="Straight Arrow Connector 99">
            <a:extLst>
              <a:ext uri="{FF2B5EF4-FFF2-40B4-BE49-F238E27FC236}">
                <a16:creationId xmlns:a16="http://schemas.microsoft.com/office/drawing/2014/main" id="{26306CE5-E712-43AC-AE68-B8BE4850925F}"/>
              </a:ext>
            </a:extLst>
          </p:cNvPr>
          <p:cNvCxnSpPr>
            <a:cxnSpLocks/>
          </p:cNvCxnSpPr>
          <p:nvPr/>
        </p:nvCxnSpPr>
        <p:spPr bwMode="gray">
          <a:xfrm flipH="1">
            <a:off x="9799580" y="5279973"/>
            <a:ext cx="558652" cy="0"/>
          </a:xfrm>
          <a:prstGeom prst="straightConnector1">
            <a:avLst/>
          </a:prstGeom>
          <a:ln w="19050">
            <a:solidFill>
              <a:srgbClr val="99DFF9"/>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262D7CE6-99F9-4A7C-8764-9B4C2B420ECE}"/>
              </a:ext>
            </a:extLst>
          </p:cNvPr>
          <p:cNvSpPr txBox="1"/>
          <p:nvPr/>
        </p:nvSpPr>
        <p:spPr bwMode="gray">
          <a:xfrm>
            <a:off x="10358230" y="5141473"/>
            <a:ext cx="1573542" cy="276999"/>
          </a:xfrm>
          <a:prstGeom prst="rect">
            <a:avLst/>
          </a:prstGeom>
          <a:noFill/>
        </p:spPr>
        <p:txBody>
          <a:bodyPr wrap="square" rtlCol="0">
            <a:spAutoFit/>
          </a:bodyPr>
          <a:lstStyle/>
          <a:p>
            <a:r>
              <a:rPr lang="en-US" sz="1200" dirty="0"/>
              <a:t>IGMP message</a:t>
            </a:r>
          </a:p>
        </p:txBody>
      </p:sp>
      <p:sp>
        <p:nvSpPr>
          <p:cNvPr id="16" name="Oval 15">
            <a:extLst>
              <a:ext uri="{FF2B5EF4-FFF2-40B4-BE49-F238E27FC236}">
                <a16:creationId xmlns:a16="http://schemas.microsoft.com/office/drawing/2014/main" id="{391E11A1-DEBC-417B-B640-564C11267D17}"/>
              </a:ext>
            </a:extLst>
          </p:cNvPr>
          <p:cNvSpPr>
            <a:spLocks noChangeAspect="1"/>
          </p:cNvSpPr>
          <p:nvPr/>
        </p:nvSpPr>
        <p:spPr bwMode="gray">
          <a:xfrm>
            <a:off x="9946296" y="594612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7" name="TextBox 16">
            <a:extLst>
              <a:ext uri="{FF2B5EF4-FFF2-40B4-BE49-F238E27FC236}">
                <a16:creationId xmlns:a16="http://schemas.microsoft.com/office/drawing/2014/main" id="{11E70402-681F-4A42-926E-323C2B15BB65}"/>
              </a:ext>
            </a:extLst>
          </p:cNvPr>
          <p:cNvSpPr txBox="1"/>
          <p:nvPr/>
        </p:nvSpPr>
        <p:spPr bwMode="gray">
          <a:xfrm>
            <a:off x="10157430" y="5889102"/>
            <a:ext cx="1761064" cy="276999"/>
          </a:xfrm>
          <a:prstGeom prst="rect">
            <a:avLst/>
          </a:prstGeom>
          <a:noFill/>
        </p:spPr>
        <p:txBody>
          <a:bodyPr wrap="square" rtlCol="0">
            <a:spAutoFit/>
          </a:bodyPr>
          <a:lstStyle/>
          <a:p>
            <a:r>
              <a:rPr lang="en-US" sz="1200"/>
              <a:t>Active PIM interface</a:t>
            </a:r>
          </a:p>
        </p:txBody>
      </p:sp>
      <p:sp>
        <p:nvSpPr>
          <p:cNvPr id="20" name="Oval 19">
            <a:extLst>
              <a:ext uri="{FF2B5EF4-FFF2-40B4-BE49-F238E27FC236}">
                <a16:creationId xmlns:a16="http://schemas.microsoft.com/office/drawing/2014/main" id="{62E19C04-1E86-4AFF-9E8F-A6D65B530C21}"/>
              </a:ext>
            </a:extLst>
          </p:cNvPr>
          <p:cNvSpPr>
            <a:spLocks noChangeAspect="1"/>
          </p:cNvSpPr>
          <p:nvPr/>
        </p:nvSpPr>
        <p:spPr bwMode="gray">
          <a:xfrm>
            <a:off x="9946295" y="6218787"/>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1" name="TextBox 20">
            <a:extLst>
              <a:ext uri="{FF2B5EF4-FFF2-40B4-BE49-F238E27FC236}">
                <a16:creationId xmlns:a16="http://schemas.microsoft.com/office/drawing/2014/main" id="{B9484C19-82BA-4DEB-B941-DB005F2248B1}"/>
              </a:ext>
            </a:extLst>
          </p:cNvPr>
          <p:cNvSpPr txBox="1"/>
          <p:nvPr/>
        </p:nvSpPr>
        <p:spPr bwMode="gray">
          <a:xfrm>
            <a:off x="10157430" y="6159917"/>
            <a:ext cx="1875685" cy="276999"/>
          </a:xfrm>
          <a:prstGeom prst="rect">
            <a:avLst/>
          </a:prstGeom>
          <a:noFill/>
        </p:spPr>
        <p:txBody>
          <a:bodyPr wrap="square" rtlCol="0">
            <a:spAutoFit/>
          </a:bodyPr>
          <a:lstStyle/>
          <a:p>
            <a:r>
              <a:rPr lang="en-US" sz="1200" dirty="0"/>
              <a:t>Active IGMP interface</a:t>
            </a:r>
          </a:p>
        </p:txBody>
      </p:sp>
    </p:spTree>
    <p:extLst>
      <p:ext uri="{BB962C8B-B14F-4D97-AF65-F5344CB8AC3E}">
        <p14:creationId xmlns:p14="http://schemas.microsoft.com/office/powerpoint/2010/main" val="29657498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rPr>
              <a:t>Introduction to PIM</a:t>
            </a:r>
          </a:p>
          <a:p>
            <a:r>
              <a:rPr lang="en-US" b="1" dirty="0"/>
              <a:t>Introduction to PIM-DM</a:t>
            </a:r>
          </a:p>
          <a:p>
            <a:pPr lvl="1"/>
            <a:r>
              <a:rPr lang="en-US" dirty="0">
                <a:solidFill>
                  <a:schemeClr val="bg1">
                    <a:lumMod val="50000"/>
                  </a:schemeClr>
                </a:solidFill>
              </a:rPr>
              <a:t>Implementation of PIM-DM</a:t>
            </a:r>
          </a:p>
          <a:p>
            <a:pPr lvl="1">
              <a:buFont typeface="Wingdings" panose="05000000000000000000" pitchFamily="2" charset="2"/>
              <a:buChar char="§"/>
            </a:pPr>
            <a:r>
              <a:rPr lang="en-US" dirty="0"/>
              <a:t>Basic PIM-DM Configuration</a:t>
            </a:r>
          </a:p>
          <a:p>
            <a:r>
              <a:rPr lang="en-US" dirty="0">
                <a:solidFill>
                  <a:schemeClr val="bg1">
                    <a:lumMod val="50000"/>
                  </a:schemeClr>
                </a:solidFill>
              </a:rPr>
              <a:t>Introduction to PM-SM</a:t>
            </a:r>
          </a:p>
        </p:txBody>
      </p:sp>
    </p:spTree>
    <p:extLst>
      <p:ext uri="{BB962C8B-B14F-4D97-AF65-F5344CB8AC3E}">
        <p14:creationId xmlns:p14="http://schemas.microsoft.com/office/powerpoint/2010/main" val="3791427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Basic PIM-DM Configurations</a:t>
            </a:r>
          </a:p>
        </p:txBody>
      </p:sp>
      <p:sp>
        <p:nvSpPr>
          <p:cNvPr id="4" name="矩形 3"/>
          <p:cNvSpPr/>
          <p:nvPr/>
        </p:nvSpPr>
        <p:spPr bwMode="gray">
          <a:xfrm>
            <a:off x="960236" y="1841027"/>
            <a:ext cx="10608699" cy="338554"/>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[Huawei] </a:t>
            </a:r>
            <a:r>
              <a:rPr lang="en-US" sz="1600" b="1">
                <a:cs typeface="Courier New" panose="02070309020205020404" pitchFamily="49" charset="0"/>
              </a:rPr>
              <a:t>multicast routing-enable</a:t>
            </a:r>
          </a:p>
        </p:txBody>
      </p:sp>
      <p:sp>
        <p:nvSpPr>
          <p:cNvPr id="5" name="矩形 4"/>
          <p:cNvSpPr/>
          <p:nvPr/>
        </p:nvSpPr>
        <p:spPr bwMode="gray">
          <a:xfrm>
            <a:off x="551384" y="1365312"/>
            <a:ext cx="11089232" cy="338554"/>
          </a:xfrm>
          <a:prstGeom prst="rect">
            <a:avLst/>
          </a:prstGeom>
        </p:spPr>
        <p:txBody>
          <a:bodyPr wrap="square">
            <a:spAutoFit/>
          </a:bodyPr>
          <a:lstStyle/>
          <a:p>
            <a:pPr marL="342900" indent="-342900" fontAlgn="auto">
              <a:buFont typeface="+mj-lt"/>
              <a:buAutoNum type="arabicPeriod"/>
            </a:pPr>
            <a:r>
              <a:rPr lang="en-US" sz="1600" dirty="0">
                <a:latin typeface="+mj-lt"/>
                <a:ea typeface="+mn-ea"/>
                <a:cs typeface="Courier New" panose="02070309020205020404" pitchFamily="49" charset="0"/>
              </a:rPr>
              <a:t>Enable multicast routing on a router.</a:t>
            </a:r>
          </a:p>
        </p:txBody>
      </p:sp>
      <p:sp>
        <p:nvSpPr>
          <p:cNvPr id="6" name="矩形 5"/>
          <p:cNvSpPr/>
          <p:nvPr/>
        </p:nvSpPr>
        <p:spPr bwMode="gray">
          <a:xfrm>
            <a:off x="960236" y="2792457"/>
            <a:ext cx="10608699" cy="338554"/>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[Huawei - GigabitEthernet1/0/0] </a:t>
            </a:r>
            <a:r>
              <a:rPr lang="en-US" sz="1600" b="1">
                <a:cs typeface="Courier New" panose="02070309020205020404" pitchFamily="49" charset="0"/>
              </a:rPr>
              <a:t>pim dm</a:t>
            </a:r>
          </a:p>
        </p:txBody>
      </p:sp>
      <p:sp>
        <p:nvSpPr>
          <p:cNvPr id="7" name="矩形 6"/>
          <p:cNvSpPr/>
          <p:nvPr/>
        </p:nvSpPr>
        <p:spPr bwMode="gray">
          <a:xfrm>
            <a:off x="514872" y="2316742"/>
            <a:ext cx="11089232" cy="338554"/>
          </a:xfrm>
          <a:prstGeom prst="rect">
            <a:avLst/>
          </a:prstGeom>
        </p:spPr>
        <p:txBody>
          <a:bodyPr wrap="square">
            <a:spAutoFit/>
          </a:bodyPr>
          <a:lstStyle/>
          <a:p>
            <a:pPr marL="342900" indent="-342900" fontAlgn="auto">
              <a:buFont typeface="+mj-lt"/>
              <a:buAutoNum type="arabicPeriod" startAt="2"/>
            </a:pPr>
            <a:r>
              <a:rPr lang="en-US" sz="1600">
                <a:latin typeface="+mj-lt"/>
                <a:cs typeface="Courier New" panose="02070309020205020404" pitchFamily="49" charset="0"/>
              </a:rPr>
              <a:t>Enable PIM-DM on an interface.</a:t>
            </a:r>
          </a:p>
        </p:txBody>
      </p:sp>
      <p:sp>
        <p:nvSpPr>
          <p:cNvPr id="8" name="矩形 7"/>
          <p:cNvSpPr/>
          <p:nvPr/>
        </p:nvSpPr>
        <p:spPr bwMode="gray">
          <a:xfrm>
            <a:off x="960236" y="3743887"/>
            <a:ext cx="10608699" cy="338554"/>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&lt;Huawei&gt;</a:t>
            </a:r>
            <a:r>
              <a:rPr lang="en-US" sz="1600" b="1">
                <a:cs typeface="Courier New" panose="02070309020205020404" pitchFamily="49" charset="0"/>
              </a:rPr>
              <a:t>display pim neighbor</a:t>
            </a:r>
          </a:p>
        </p:txBody>
      </p:sp>
      <p:sp>
        <p:nvSpPr>
          <p:cNvPr id="9" name="矩形 8"/>
          <p:cNvSpPr/>
          <p:nvPr/>
        </p:nvSpPr>
        <p:spPr bwMode="gray">
          <a:xfrm>
            <a:off x="514872" y="3268172"/>
            <a:ext cx="11089232" cy="338554"/>
          </a:xfrm>
          <a:prstGeom prst="rect">
            <a:avLst/>
          </a:prstGeom>
        </p:spPr>
        <p:txBody>
          <a:bodyPr wrap="square">
            <a:spAutoFit/>
          </a:bodyPr>
          <a:lstStyle/>
          <a:p>
            <a:pPr marL="342900" indent="-342900" fontAlgn="auto">
              <a:buFont typeface="+mj-lt"/>
              <a:buAutoNum type="arabicPeriod" startAt="3"/>
            </a:pPr>
            <a:r>
              <a:rPr lang="en-US" sz="1600">
                <a:latin typeface="+mj-lt"/>
                <a:cs typeface="Courier New" panose="02070309020205020404" pitchFamily="49" charset="0"/>
              </a:rPr>
              <a:t>Check PIM neighbor parameters.</a:t>
            </a:r>
          </a:p>
        </p:txBody>
      </p:sp>
      <p:sp>
        <p:nvSpPr>
          <p:cNvPr id="10" name="矩形 9"/>
          <p:cNvSpPr/>
          <p:nvPr/>
        </p:nvSpPr>
        <p:spPr bwMode="gray">
          <a:xfrm>
            <a:off x="960236" y="4695316"/>
            <a:ext cx="10608699" cy="338554"/>
          </a:xfrm>
          <a:prstGeom prst="rect">
            <a:avLst/>
          </a:prstGeom>
          <a:solidFill>
            <a:srgbClr val="F4FBFE"/>
          </a:solidFill>
          <a:ln>
            <a:solidFill>
              <a:srgbClr val="99DFF9"/>
            </a:solidFill>
          </a:ln>
        </p:spPr>
        <p:txBody>
          <a:bodyPr wrap="square">
            <a:spAutoFit/>
          </a:bodyPr>
          <a:lstStyle/>
          <a:p>
            <a:pPr fontAlgn="base"/>
            <a:r>
              <a:rPr lang="en-US" sz="1600" dirty="0">
                <a:cs typeface="Courier New" panose="02070309020205020404" pitchFamily="49" charset="0"/>
              </a:rPr>
              <a:t>&lt;Huawei&gt;</a:t>
            </a:r>
            <a:r>
              <a:rPr lang="en-US" sz="1600" b="1" dirty="0">
                <a:cs typeface="Courier New" panose="02070309020205020404" pitchFamily="49" charset="0"/>
              </a:rPr>
              <a:t>display </a:t>
            </a:r>
            <a:r>
              <a:rPr lang="en-US" sz="1600" b="1" dirty="0" err="1">
                <a:cs typeface="Courier New" panose="02070309020205020404" pitchFamily="49" charset="0"/>
              </a:rPr>
              <a:t>pim</a:t>
            </a:r>
            <a:r>
              <a:rPr lang="en-US" sz="1600" b="1" dirty="0">
                <a:cs typeface="Courier New" panose="02070309020205020404" pitchFamily="49" charset="0"/>
              </a:rPr>
              <a:t> routing-table</a:t>
            </a:r>
          </a:p>
        </p:txBody>
      </p:sp>
      <p:sp>
        <p:nvSpPr>
          <p:cNvPr id="11" name="矩形 10"/>
          <p:cNvSpPr/>
          <p:nvPr/>
        </p:nvSpPr>
        <p:spPr bwMode="gray">
          <a:xfrm>
            <a:off x="551384" y="4219602"/>
            <a:ext cx="11089232" cy="338554"/>
          </a:xfrm>
          <a:prstGeom prst="rect">
            <a:avLst/>
          </a:prstGeom>
        </p:spPr>
        <p:txBody>
          <a:bodyPr wrap="square">
            <a:spAutoFit/>
          </a:bodyPr>
          <a:lstStyle/>
          <a:p>
            <a:pPr fontAlgn="auto"/>
            <a:r>
              <a:rPr lang="en-US" sz="1600">
                <a:latin typeface="+mj-lt"/>
                <a:ea typeface="+mn-ea"/>
                <a:cs typeface="Courier New" panose="02070309020205020404" pitchFamily="49" charset="0"/>
              </a:rPr>
              <a:t>4. Check the PIM routing table.</a:t>
            </a:r>
          </a:p>
        </p:txBody>
      </p:sp>
    </p:spTree>
    <p:extLst>
      <p:ext uri="{BB962C8B-B14F-4D97-AF65-F5344CB8AC3E}">
        <p14:creationId xmlns:p14="http://schemas.microsoft.com/office/powerpoint/2010/main" val="2675686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2000" dirty="0"/>
              <a:t>A multicast network consists of multicast sources, multicast group members, and multicast routers.</a:t>
            </a:r>
          </a:p>
          <a:p>
            <a:pPr lvl="1"/>
            <a:r>
              <a:rPr lang="en-US" sz="1800" dirty="0"/>
              <a:t>A multicast source is mainly used to send multicast data.</a:t>
            </a:r>
          </a:p>
          <a:p>
            <a:pPr lvl="1"/>
            <a:r>
              <a:rPr lang="en-US" sz="1800" dirty="0"/>
              <a:t>Multicast group members receive multicast data. Therefore, IGMP must be used to notify the multicast network of the locations of group members and the groups that the members join.</a:t>
            </a:r>
          </a:p>
          <a:p>
            <a:pPr lvl="1"/>
            <a:r>
              <a:rPr lang="en-US" sz="1800" dirty="0"/>
              <a:t>Multicast routers </a:t>
            </a:r>
            <a:r>
              <a:rPr lang="en-US" sz="1800" b="1" dirty="0">
                <a:solidFill>
                  <a:srgbClr val="EC7061"/>
                </a:solidFill>
              </a:rPr>
              <a:t>forward data from a multicast source to multicast group members</a:t>
            </a:r>
            <a:r>
              <a:rPr lang="en-US" sz="1800" dirty="0"/>
              <a:t>. Multicast data forwarding </a:t>
            </a:r>
            <a:r>
              <a:rPr lang="en-US" sz="1800" b="1" dirty="0">
                <a:solidFill>
                  <a:srgbClr val="EC7061"/>
                </a:solidFill>
              </a:rPr>
              <a:t>depends on multicast distribution trees (MDTs)</a:t>
            </a:r>
            <a:r>
              <a:rPr lang="en-US" sz="1800" dirty="0"/>
              <a:t>. Therefore, multicast routers need to use protocols to </a:t>
            </a:r>
            <a:r>
              <a:rPr lang="en-US" sz="1800" b="1" dirty="0">
                <a:solidFill>
                  <a:srgbClr val="EC7061"/>
                </a:solidFill>
              </a:rPr>
              <a:t>establish MDTs</a:t>
            </a:r>
            <a:r>
              <a:rPr lang="en-US" sz="1800" dirty="0"/>
              <a:t>.</a:t>
            </a:r>
          </a:p>
          <a:p>
            <a:r>
              <a:rPr lang="en-US" sz="2000" dirty="0"/>
              <a:t>The Protocol Independent Multicast (PIM) protocol is mainly used to </a:t>
            </a:r>
            <a:r>
              <a:rPr lang="en-US" sz="1800" b="1" dirty="0">
                <a:solidFill>
                  <a:srgbClr val="EC7061"/>
                </a:solidFill>
                <a:cs typeface="+mn-cs"/>
              </a:rPr>
              <a:t>establish MDTs</a:t>
            </a:r>
            <a:r>
              <a:rPr lang="en-US" sz="2000" dirty="0"/>
              <a:t>.</a:t>
            </a:r>
          </a:p>
          <a:p>
            <a:r>
              <a:rPr lang="en-US" sz="2000" dirty="0"/>
              <a:t>This course describes basic concepts of PIM and fundamentals of PIM-DM and PIM-SM.</a:t>
            </a:r>
            <a:endParaRPr lang="zh-CN" altLang="en-US" dirty="0"/>
          </a:p>
        </p:txBody>
      </p:sp>
    </p:spTree>
    <p:extLst>
      <p:ext uri="{BB962C8B-B14F-4D97-AF65-F5344CB8AC3E}">
        <p14:creationId xmlns:p14="http://schemas.microsoft.com/office/powerpoint/2010/main" val="20645569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8" y="1242453"/>
            <a:ext cx="11297210" cy="5139297"/>
          </a:xfrm>
        </p:spPr>
        <p:txBody>
          <a:bodyPr wrap="square">
            <a:noAutofit/>
          </a:bodyPr>
          <a:lstStyle/>
          <a:p>
            <a:r>
              <a:rPr lang="en-US" dirty="0"/>
              <a:t>Experiment requirements:</a:t>
            </a:r>
          </a:p>
          <a:p>
            <a:pPr lvl="1"/>
            <a:r>
              <a:rPr lang="en-US" dirty="0"/>
              <a:t>Configure PIM-DM to allow PC1 and PC2 to receive data packets from the multicast source.</a:t>
            </a:r>
          </a:p>
        </p:txBody>
      </p:sp>
      <p:sp>
        <p:nvSpPr>
          <p:cNvPr id="2" name="标题 1"/>
          <p:cNvSpPr>
            <a:spLocks noGrp="1"/>
          </p:cNvSpPr>
          <p:nvPr>
            <p:ph type="title"/>
          </p:nvPr>
        </p:nvSpPr>
        <p:spPr bwMode="gray"/>
        <p:txBody>
          <a:bodyPr/>
          <a:lstStyle/>
          <a:p>
            <a:r>
              <a:rPr lang="en-US"/>
              <a:t>PIM-DM Basics Experiment</a:t>
            </a:r>
          </a:p>
        </p:txBody>
      </p:sp>
      <p:grpSp>
        <p:nvGrpSpPr>
          <p:cNvPr id="75" name="Group 74">
            <a:extLst>
              <a:ext uri="{FF2B5EF4-FFF2-40B4-BE49-F238E27FC236}">
                <a16:creationId xmlns:a16="http://schemas.microsoft.com/office/drawing/2014/main" id="{D73675BA-F3C4-4E8B-A670-5119B247A7A3}"/>
              </a:ext>
            </a:extLst>
          </p:cNvPr>
          <p:cNvGrpSpPr/>
          <p:nvPr/>
        </p:nvGrpSpPr>
        <p:grpSpPr bwMode="gray">
          <a:xfrm>
            <a:off x="2616095" y="2510467"/>
            <a:ext cx="7262336" cy="3551103"/>
            <a:chOff x="3032797" y="1412991"/>
            <a:chExt cx="7262336" cy="3551103"/>
          </a:xfrm>
        </p:grpSpPr>
        <p:sp>
          <p:nvSpPr>
            <p:cNvPr id="13" name="Text Box 36"/>
            <p:cNvSpPr txBox="1">
              <a:spLocks noChangeArrowheads="1"/>
            </p:cNvSpPr>
            <p:nvPr/>
          </p:nvSpPr>
          <p:spPr bwMode="gray">
            <a:xfrm>
              <a:off x="3032797" y="4225430"/>
              <a:ext cx="2308645" cy="738664"/>
            </a:xfrm>
            <a:prstGeom prst="rect">
              <a:avLst/>
            </a:prstGeom>
            <a:noFill/>
            <a:ln w="9525">
              <a:noFill/>
              <a:miter lim="800000"/>
              <a:headEnd/>
              <a:tailEnd/>
            </a:ln>
          </p:spPr>
          <p:txBody>
            <a:bodyPr wrap="none">
              <a:spAutoFit/>
            </a:bodyPr>
            <a:lstStyle/>
            <a:p>
              <a:pPr defTabSz="914163"/>
              <a:r>
                <a:rPr lang="en-US" sz="1400" dirty="0"/>
                <a:t>PC1 </a:t>
              </a:r>
            </a:p>
            <a:p>
              <a:pPr defTabSz="914163"/>
              <a:r>
                <a:rPr lang="en-US" sz="1400" dirty="0">
                  <a:solidFill>
                    <a:srgbClr val="EC7061"/>
                  </a:solidFill>
                </a:rPr>
                <a:t>Receiver</a:t>
              </a:r>
            </a:p>
            <a:p>
              <a:pPr defTabSz="914163"/>
              <a:r>
                <a:rPr lang="en-US" sz="1400" dirty="0">
                  <a:solidFill>
                    <a:srgbClr val="EC7061"/>
                  </a:solidFill>
                </a:rPr>
                <a:t>Multicast group: 224.1.1.1</a:t>
              </a:r>
            </a:p>
          </p:txBody>
        </p:sp>
        <p:pic>
          <p:nvPicPr>
            <p:cNvPr id="1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41597" y="2390222"/>
              <a:ext cx="638087" cy="485364"/>
            </a:xfrm>
            <a:prstGeom prst="rect">
              <a:avLst/>
            </a:prstGeom>
            <a:noFill/>
          </p:spPr>
        </p:pic>
        <p:pic>
          <p:nvPicPr>
            <p:cNvPr id="20" name="图片 19" descr="PC.png"/>
            <p:cNvPicPr>
              <a:picLocks noChangeAspect="1"/>
            </p:cNvPicPr>
            <p:nvPr/>
          </p:nvPicPr>
          <p:blipFill>
            <a:blip r:embed="rId4" cstate="print"/>
            <a:stretch>
              <a:fillRect/>
            </a:stretch>
          </p:blipFill>
          <p:spPr bwMode="gray">
            <a:xfrm>
              <a:off x="5289689" y="4486973"/>
              <a:ext cx="541903" cy="390669"/>
            </a:xfrm>
            <a:prstGeom prst="rect">
              <a:avLst/>
            </a:prstGeom>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41597" y="3438598"/>
              <a:ext cx="638087" cy="485364"/>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382795" y="2390222"/>
              <a:ext cx="638087" cy="485364"/>
            </a:xfrm>
            <a:prstGeom prst="rect">
              <a:avLst/>
            </a:prstGeom>
            <a:noFill/>
          </p:spPr>
        </p:pic>
        <p:sp>
          <p:nvSpPr>
            <p:cNvPr id="23" name="Text Box 36"/>
            <p:cNvSpPr txBox="1">
              <a:spLocks noChangeArrowheads="1"/>
            </p:cNvSpPr>
            <p:nvPr/>
          </p:nvSpPr>
          <p:spPr bwMode="gray">
            <a:xfrm>
              <a:off x="5879684" y="1412991"/>
              <a:ext cx="1388522" cy="523220"/>
            </a:xfrm>
            <a:prstGeom prst="rect">
              <a:avLst/>
            </a:prstGeom>
            <a:noFill/>
            <a:ln w="9525">
              <a:noFill/>
              <a:miter lim="800000"/>
              <a:headEnd/>
              <a:tailEnd/>
            </a:ln>
          </p:spPr>
          <p:txBody>
            <a:bodyPr wrap="none">
              <a:spAutoFit/>
            </a:bodyPr>
            <a:lstStyle/>
            <a:p>
              <a:pPr defTabSz="914163"/>
              <a:r>
                <a:rPr lang="en-US" sz="1400" dirty="0">
                  <a:solidFill>
                    <a:srgbClr val="EC7061"/>
                  </a:solidFill>
                </a:rPr>
                <a:t>Source 1</a:t>
              </a:r>
            </a:p>
            <a:p>
              <a:pPr defTabSz="914163"/>
              <a:r>
                <a:rPr lang="en-US" sz="1400" dirty="0">
                  <a:solidFill>
                    <a:srgbClr val="EC7061"/>
                  </a:solidFill>
                </a:rPr>
                <a:t>10.10.10.10/24</a:t>
              </a:r>
            </a:p>
          </p:txBody>
        </p:sp>
        <p:sp>
          <p:nvSpPr>
            <p:cNvPr id="24" name="Text Box 36"/>
            <p:cNvSpPr txBox="1">
              <a:spLocks noChangeArrowheads="1"/>
            </p:cNvSpPr>
            <p:nvPr/>
          </p:nvSpPr>
          <p:spPr bwMode="gray">
            <a:xfrm>
              <a:off x="4610299" y="3117040"/>
              <a:ext cx="907621" cy="307777"/>
            </a:xfrm>
            <a:prstGeom prst="rect">
              <a:avLst/>
            </a:prstGeom>
            <a:noFill/>
            <a:ln w="9525">
              <a:noFill/>
              <a:miter lim="800000"/>
              <a:headEnd/>
              <a:tailEnd/>
            </a:ln>
          </p:spPr>
          <p:txBody>
            <a:bodyPr wrap="none">
              <a:spAutoFit/>
            </a:bodyPr>
            <a:lstStyle/>
            <a:p>
              <a:pPr algn="r" defTabSz="914163"/>
              <a:r>
                <a:rPr lang="en-US" sz="1400" dirty="0">
                  <a:ea typeface="+mn-ea"/>
                </a:rPr>
                <a:t>GE 0/0/</a:t>
              </a:r>
              <a:r>
                <a:rPr lang="en-US" sz="1400" dirty="0"/>
                <a:t>0</a:t>
              </a:r>
            </a:p>
          </p:txBody>
        </p:sp>
        <p:sp>
          <p:nvSpPr>
            <p:cNvPr id="25" name="Text Box 36"/>
            <p:cNvSpPr txBox="1">
              <a:spLocks noChangeArrowheads="1"/>
            </p:cNvSpPr>
            <p:nvPr/>
          </p:nvSpPr>
          <p:spPr bwMode="gray">
            <a:xfrm>
              <a:off x="5542053" y="3912874"/>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26" name="Text Box 36"/>
            <p:cNvSpPr txBox="1">
              <a:spLocks noChangeArrowheads="1"/>
            </p:cNvSpPr>
            <p:nvPr/>
          </p:nvSpPr>
          <p:spPr bwMode="gray">
            <a:xfrm>
              <a:off x="4844691" y="2442658"/>
              <a:ext cx="394660" cy="307777"/>
            </a:xfrm>
            <a:prstGeom prst="rect">
              <a:avLst/>
            </a:prstGeom>
            <a:noFill/>
            <a:ln w="9525">
              <a:noFill/>
              <a:miter lim="800000"/>
              <a:headEnd/>
              <a:tailEnd/>
            </a:ln>
          </p:spPr>
          <p:txBody>
            <a:bodyPr wrap="none">
              <a:spAutoFit/>
            </a:bodyPr>
            <a:lstStyle/>
            <a:p>
              <a:pPr defTabSz="914163"/>
              <a:r>
                <a:rPr lang="en-US" sz="1400"/>
                <a:t>R1</a:t>
              </a:r>
            </a:p>
          </p:txBody>
        </p:sp>
        <p:sp>
          <p:nvSpPr>
            <p:cNvPr id="8" name="Text Box 36"/>
            <p:cNvSpPr txBox="1">
              <a:spLocks noChangeArrowheads="1"/>
            </p:cNvSpPr>
            <p:nvPr/>
          </p:nvSpPr>
          <p:spPr bwMode="gray">
            <a:xfrm>
              <a:off x="8038782" y="2442659"/>
              <a:ext cx="394660" cy="307777"/>
            </a:xfrm>
            <a:prstGeom prst="rect">
              <a:avLst/>
            </a:prstGeom>
            <a:noFill/>
            <a:ln w="9525">
              <a:noFill/>
              <a:miter lim="800000"/>
              <a:headEnd/>
              <a:tailEnd/>
            </a:ln>
          </p:spPr>
          <p:txBody>
            <a:bodyPr wrap="none">
              <a:spAutoFit/>
            </a:bodyPr>
            <a:lstStyle/>
            <a:p>
              <a:pPr defTabSz="914163"/>
              <a:r>
                <a:rPr lang="en-US" sz="1400"/>
                <a:t>R2</a:t>
              </a:r>
            </a:p>
          </p:txBody>
        </p:sp>
        <p:sp>
          <p:nvSpPr>
            <p:cNvPr id="9" name="Text Box 36"/>
            <p:cNvSpPr txBox="1">
              <a:spLocks noChangeArrowheads="1"/>
            </p:cNvSpPr>
            <p:nvPr/>
          </p:nvSpPr>
          <p:spPr bwMode="gray">
            <a:xfrm>
              <a:off x="4825005" y="3523121"/>
              <a:ext cx="425116" cy="338554"/>
            </a:xfrm>
            <a:prstGeom prst="rect">
              <a:avLst/>
            </a:prstGeom>
            <a:noFill/>
            <a:ln w="9525">
              <a:noFill/>
              <a:miter lim="800000"/>
              <a:headEnd/>
              <a:tailEnd/>
            </a:ln>
          </p:spPr>
          <p:txBody>
            <a:bodyPr wrap="none">
              <a:spAutoFit/>
            </a:bodyPr>
            <a:lstStyle/>
            <a:p>
              <a:pPr defTabSz="914163"/>
              <a:r>
                <a:rPr lang="en-US" sz="1600"/>
                <a:t>R3</a:t>
              </a:r>
            </a:p>
          </p:txBody>
        </p:sp>
        <p:pic>
          <p:nvPicPr>
            <p:cNvPr id="6" name="图片 5" descr="PC.png"/>
            <p:cNvPicPr>
              <a:picLocks noChangeAspect="1"/>
            </p:cNvPicPr>
            <p:nvPr/>
          </p:nvPicPr>
          <p:blipFill>
            <a:blip r:embed="rId4" cstate="print"/>
            <a:stretch>
              <a:fillRect/>
            </a:stretch>
          </p:blipFill>
          <p:spPr bwMode="gray">
            <a:xfrm>
              <a:off x="7430887" y="4149110"/>
              <a:ext cx="541903" cy="390669"/>
            </a:xfrm>
            <a:prstGeom prst="rect">
              <a:avLst/>
            </a:prstGeom>
          </p:spPr>
        </p:pic>
        <p:sp>
          <p:nvSpPr>
            <p:cNvPr id="28" name="Text Box 36"/>
            <p:cNvSpPr txBox="1">
              <a:spLocks noChangeArrowheads="1"/>
            </p:cNvSpPr>
            <p:nvPr/>
          </p:nvSpPr>
          <p:spPr bwMode="gray">
            <a:xfrm>
              <a:off x="7986488" y="3970892"/>
              <a:ext cx="2308645" cy="738664"/>
            </a:xfrm>
            <a:prstGeom prst="rect">
              <a:avLst/>
            </a:prstGeom>
            <a:noFill/>
            <a:ln w="9525">
              <a:noFill/>
              <a:miter lim="800000"/>
              <a:headEnd/>
              <a:tailEnd/>
            </a:ln>
          </p:spPr>
          <p:txBody>
            <a:bodyPr wrap="none">
              <a:spAutoFit/>
            </a:bodyPr>
            <a:lstStyle/>
            <a:p>
              <a:pPr defTabSz="914163"/>
              <a:r>
                <a:rPr lang="en-US" sz="1400" dirty="0"/>
                <a:t>PC2</a:t>
              </a:r>
            </a:p>
            <a:p>
              <a:pPr defTabSz="914163"/>
              <a:r>
                <a:rPr lang="en-US" sz="1400" dirty="0">
                  <a:solidFill>
                    <a:srgbClr val="EC7061"/>
                  </a:solidFill>
                </a:rPr>
                <a:t>Receiver</a:t>
              </a:r>
            </a:p>
            <a:p>
              <a:pPr defTabSz="914163"/>
              <a:r>
                <a:rPr lang="en-US" sz="1400" dirty="0">
                  <a:solidFill>
                    <a:srgbClr val="EC7061"/>
                  </a:solidFill>
                </a:rPr>
                <a:t>Multicast group: 224.1.1.1</a:t>
              </a:r>
            </a:p>
          </p:txBody>
        </p:sp>
        <p:sp>
          <p:nvSpPr>
            <p:cNvPr id="29" name="Text Box 36"/>
            <p:cNvSpPr txBox="1">
              <a:spLocks noChangeArrowheads="1"/>
            </p:cNvSpPr>
            <p:nvPr/>
          </p:nvSpPr>
          <p:spPr bwMode="gray">
            <a:xfrm>
              <a:off x="6558105" y="2347481"/>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30" name="Text Box 36"/>
            <p:cNvSpPr txBox="1">
              <a:spLocks noChangeArrowheads="1"/>
            </p:cNvSpPr>
            <p:nvPr/>
          </p:nvSpPr>
          <p:spPr bwMode="gray">
            <a:xfrm>
              <a:off x="5793187" y="236265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31" name="Text Box 36"/>
            <p:cNvSpPr txBox="1">
              <a:spLocks noChangeArrowheads="1"/>
            </p:cNvSpPr>
            <p:nvPr/>
          </p:nvSpPr>
          <p:spPr bwMode="gray">
            <a:xfrm>
              <a:off x="7702386" y="2875586"/>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1</a:t>
              </a:r>
            </a:p>
          </p:txBody>
        </p:sp>
        <p:sp>
          <p:nvSpPr>
            <p:cNvPr id="32" name="Text Box 36"/>
            <p:cNvSpPr txBox="1">
              <a:spLocks noChangeArrowheads="1"/>
            </p:cNvSpPr>
            <p:nvPr/>
          </p:nvSpPr>
          <p:spPr bwMode="gray">
            <a:xfrm>
              <a:off x="5528332" y="2860092"/>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35" name="Text Box 36"/>
            <p:cNvSpPr txBox="1">
              <a:spLocks noChangeArrowheads="1"/>
            </p:cNvSpPr>
            <p:nvPr/>
          </p:nvSpPr>
          <p:spPr bwMode="gray">
            <a:xfrm>
              <a:off x="4610299" y="2052367"/>
              <a:ext cx="907621" cy="307777"/>
            </a:xfrm>
            <a:prstGeom prst="rect">
              <a:avLst/>
            </a:prstGeom>
            <a:noFill/>
            <a:ln w="9525">
              <a:noFill/>
              <a:miter lim="800000"/>
              <a:headEnd/>
              <a:tailEnd/>
            </a:ln>
          </p:spPr>
          <p:txBody>
            <a:bodyPr wrap="none">
              <a:spAutoFit/>
            </a:bodyPr>
            <a:lstStyle/>
            <a:p>
              <a:pPr algn="r" defTabSz="914163"/>
              <a:r>
                <a:rPr lang="en-US" sz="1400">
                  <a:ea typeface="+mn-ea"/>
                </a:rPr>
                <a:t>GE 0/0/</a:t>
              </a:r>
              <a:r>
                <a:rPr lang="en-US" sz="1400"/>
                <a:t>2</a:t>
              </a:r>
            </a:p>
          </p:txBody>
        </p:sp>
        <p:pic>
          <p:nvPicPr>
            <p:cNvPr id="61" name="图片 37" descr="交换机.png">
              <a:extLst>
                <a:ext uri="{FF2B5EF4-FFF2-40B4-BE49-F238E27FC236}">
                  <a16:creationId xmlns:a16="http://schemas.microsoft.com/office/drawing/2014/main" id="{1B3024A7-8300-4E2E-8F74-5C3E1144B78C}"/>
                </a:ext>
              </a:extLst>
            </p:cNvPr>
            <p:cNvPicPr preferRelativeResize="0">
              <a:picLocks/>
            </p:cNvPicPr>
            <p:nvPr/>
          </p:nvPicPr>
          <p:blipFill>
            <a:blip r:embed="rId5" cstate="print"/>
            <a:stretch>
              <a:fillRect/>
            </a:stretch>
          </p:blipFill>
          <p:spPr bwMode="gray">
            <a:xfrm>
              <a:off x="5241596" y="1478160"/>
              <a:ext cx="638087" cy="482592"/>
            </a:xfrm>
            <a:prstGeom prst="rect">
              <a:avLst/>
            </a:prstGeom>
          </p:spPr>
        </p:pic>
        <p:cxnSp>
          <p:nvCxnSpPr>
            <p:cNvPr id="62" name="直接连接符 12">
              <a:extLst>
                <a:ext uri="{FF2B5EF4-FFF2-40B4-BE49-F238E27FC236}">
                  <a16:creationId xmlns:a16="http://schemas.microsoft.com/office/drawing/2014/main" id="{60286DCB-9940-4996-9F79-CC45853FF038}"/>
                </a:ext>
              </a:extLst>
            </p:cNvPr>
            <p:cNvCxnSpPr>
              <a:cxnSpLocks/>
              <a:stCxn id="61" idx="2"/>
              <a:endCxn id="18" idx="0"/>
            </p:cNvCxnSpPr>
            <p:nvPr/>
          </p:nvCxnSpPr>
          <p:spPr bwMode="gray">
            <a:xfrm>
              <a:off x="5560640" y="1960752"/>
              <a:ext cx="1" cy="4294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3" name="直接连接符 12">
              <a:extLst>
                <a:ext uri="{FF2B5EF4-FFF2-40B4-BE49-F238E27FC236}">
                  <a16:creationId xmlns:a16="http://schemas.microsoft.com/office/drawing/2014/main" id="{590CB872-674E-4314-93E7-9E34A0F33A5A}"/>
                </a:ext>
              </a:extLst>
            </p:cNvPr>
            <p:cNvCxnSpPr>
              <a:cxnSpLocks/>
              <a:stCxn id="18" idx="2"/>
              <a:endCxn id="21" idx="0"/>
            </p:cNvCxnSpPr>
            <p:nvPr/>
          </p:nvCxnSpPr>
          <p:spPr bwMode="gray">
            <a:xfrm>
              <a:off x="5560641" y="2875586"/>
              <a:ext cx="0" cy="56301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12">
              <a:extLst>
                <a:ext uri="{FF2B5EF4-FFF2-40B4-BE49-F238E27FC236}">
                  <a16:creationId xmlns:a16="http://schemas.microsoft.com/office/drawing/2014/main" id="{A154FAB0-1D97-43D0-BB53-158094718F58}"/>
                </a:ext>
              </a:extLst>
            </p:cNvPr>
            <p:cNvCxnSpPr>
              <a:cxnSpLocks/>
              <a:stCxn id="21" idx="2"/>
              <a:endCxn id="20" idx="0"/>
            </p:cNvCxnSpPr>
            <p:nvPr/>
          </p:nvCxnSpPr>
          <p:spPr bwMode="gray">
            <a:xfrm>
              <a:off x="5560641" y="3923962"/>
              <a:ext cx="0" cy="5630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7" name="直接连接符 12">
              <a:extLst>
                <a:ext uri="{FF2B5EF4-FFF2-40B4-BE49-F238E27FC236}">
                  <a16:creationId xmlns:a16="http://schemas.microsoft.com/office/drawing/2014/main" id="{D907BC0A-DE32-4D9F-9CD6-E0AAA79D07FA}"/>
                </a:ext>
              </a:extLst>
            </p:cNvPr>
            <p:cNvCxnSpPr>
              <a:cxnSpLocks/>
              <a:stCxn id="18" idx="3"/>
              <a:endCxn id="22" idx="1"/>
            </p:cNvCxnSpPr>
            <p:nvPr/>
          </p:nvCxnSpPr>
          <p:spPr bwMode="gray">
            <a:xfrm>
              <a:off x="5879684" y="2632904"/>
              <a:ext cx="15031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1" name="直接连接符 12">
              <a:extLst>
                <a:ext uri="{FF2B5EF4-FFF2-40B4-BE49-F238E27FC236}">
                  <a16:creationId xmlns:a16="http://schemas.microsoft.com/office/drawing/2014/main" id="{2A82BF44-8D04-432A-8842-9E0E9623888D}"/>
                </a:ext>
              </a:extLst>
            </p:cNvPr>
            <p:cNvCxnSpPr>
              <a:cxnSpLocks/>
              <a:stCxn id="22" idx="2"/>
              <a:endCxn id="6" idx="0"/>
            </p:cNvCxnSpPr>
            <p:nvPr/>
          </p:nvCxnSpPr>
          <p:spPr bwMode="gray">
            <a:xfrm>
              <a:off x="7701839" y="2875586"/>
              <a:ext cx="0" cy="127352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7935663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PIM-DM Configurations (1)</a:t>
            </a:r>
          </a:p>
        </p:txBody>
      </p:sp>
      <p:sp>
        <p:nvSpPr>
          <p:cNvPr id="31" name="文本框 30"/>
          <p:cNvSpPr txBox="1"/>
          <p:nvPr/>
        </p:nvSpPr>
        <p:spPr bwMode="gray">
          <a:xfrm>
            <a:off x="7157119" y="1731227"/>
            <a:ext cx="4076062" cy="2246769"/>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a:solidFill>
                  <a:prstClr val="black"/>
                </a:solidFill>
                <a:cs typeface="Courier New" panose="02070309020205020404" pitchFamily="49" charset="0"/>
              </a:rPr>
              <a:t>[R1]</a:t>
            </a:r>
            <a:r>
              <a:rPr lang="en-US" sz="1400" b="1">
                <a:solidFill>
                  <a:prstClr val="black"/>
                </a:solidFill>
                <a:cs typeface="Courier New" panose="02070309020205020404" pitchFamily="49" charset="0"/>
              </a:rPr>
              <a:t>multicast routing-enable </a:t>
            </a:r>
          </a:p>
          <a:p>
            <a:pPr fontAlgn="auto">
              <a:lnSpc>
                <a:spcPts val="2400"/>
              </a:lnSpc>
              <a:spcBef>
                <a:spcPts val="0"/>
              </a:spcBef>
              <a:spcAft>
                <a:spcPts val="0"/>
              </a:spcAft>
            </a:pPr>
            <a:r>
              <a:rPr lang="en-US" sz="1400">
                <a:solidFill>
                  <a:prstClr val="black"/>
                </a:solidFill>
                <a:cs typeface="Courier New" panose="02070309020205020404" pitchFamily="49" charset="0"/>
              </a:rPr>
              <a:t>[R1]</a:t>
            </a:r>
            <a:r>
              <a:rPr lang="en-US" sz="1400" b="1">
                <a:solidFill>
                  <a:prstClr val="black"/>
                </a:solidFill>
                <a:cs typeface="Courier New" panose="02070309020205020404" pitchFamily="49" charset="0"/>
              </a:rPr>
              <a:t>interface g0/0/2</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[R1-GigabitEthernet0/0/2]</a:t>
            </a:r>
            <a:r>
              <a:rPr lang="en-US" sz="1400" b="1">
                <a:solidFill>
                  <a:prstClr val="black"/>
                </a:solidFill>
                <a:cs typeface="Courier New" panose="02070309020205020404" pitchFamily="49" charset="0"/>
              </a:rPr>
              <a:t>pim dm</a:t>
            </a:r>
            <a:r>
              <a:rPr lang="en-US" sz="1400">
                <a:solidFill>
                  <a:prstClr val="black"/>
                </a:solidFill>
                <a:cs typeface="Courier New" panose="02070309020205020404" pitchFamily="49" charset="0"/>
              </a:rPr>
              <a:t>	</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[R1-GigabitEthernet0/0/2]</a:t>
            </a:r>
            <a:r>
              <a:rPr lang="en-US" sz="1400" b="1">
                <a:solidFill>
                  <a:prstClr val="black"/>
                </a:solidFill>
                <a:cs typeface="Courier New" panose="02070309020205020404" pitchFamily="49" charset="0"/>
              </a:rPr>
              <a:t>interface g0/0/0</a:t>
            </a:r>
            <a:r>
              <a:rPr lang="en-US" sz="1400">
                <a:solidFill>
                  <a:prstClr val="black"/>
                </a:solidFill>
                <a:cs typeface="Courier New" panose="02070309020205020404" pitchFamily="49" charset="0"/>
              </a:rPr>
              <a:t>	</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[R1-GigabitEthernet0/0/0]</a:t>
            </a:r>
            <a:r>
              <a:rPr lang="en-US" sz="1400" b="1">
                <a:solidFill>
                  <a:prstClr val="black"/>
                </a:solidFill>
                <a:cs typeface="Courier New" panose="02070309020205020404" pitchFamily="49" charset="0"/>
              </a:rPr>
              <a:t>pim dm </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[R1-GigabitEthernet0/0/0]</a:t>
            </a:r>
            <a:r>
              <a:rPr lang="en-US" sz="1400" b="1">
                <a:solidFill>
                  <a:prstClr val="black"/>
                </a:solidFill>
                <a:cs typeface="Courier New" panose="02070309020205020404" pitchFamily="49" charset="0"/>
              </a:rPr>
              <a:t>interface g0/0/1</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[R1-GigabitEthernet0/0/1]</a:t>
            </a:r>
            <a:r>
              <a:rPr lang="en-US" sz="1400" b="1">
                <a:solidFill>
                  <a:prstClr val="black"/>
                </a:solidFill>
                <a:cs typeface="Courier New" panose="02070309020205020404" pitchFamily="49" charset="0"/>
              </a:rPr>
              <a:t>pim dm </a:t>
            </a:r>
          </a:p>
        </p:txBody>
      </p:sp>
      <p:sp>
        <p:nvSpPr>
          <p:cNvPr id="32" name="文本框 31"/>
          <p:cNvSpPr txBox="1"/>
          <p:nvPr/>
        </p:nvSpPr>
        <p:spPr bwMode="gray">
          <a:xfrm>
            <a:off x="7156566" y="1301566"/>
            <a:ext cx="1677062" cy="338554"/>
          </a:xfrm>
          <a:prstGeom prst="rect">
            <a:avLst/>
          </a:prstGeom>
          <a:noFill/>
        </p:spPr>
        <p:txBody>
          <a:bodyPr wrap="none" rtlCol="0">
            <a:spAutoFit/>
          </a:bodyPr>
          <a:lstStyle/>
          <a:p>
            <a:pPr fontAlgn="auto">
              <a:spcBef>
                <a:spcPts val="0"/>
              </a:spcBef>
              <a:spcAft>
                <a:spcPts val="0"/>
              </a:spcAft>
            </a:pPr>
            <a:r>
              <a:rPr lang="en-US" sz="1600" b="1">
                <a:solidFill>
                  <a:prstClr val="black"/>
                </a:solidFill>
              </a:rPr>
              <a:t>Configurations on R1:</a:t>
            </a:r>
          </a:p>
        </p:txBody>
      </p:sp>
      <p:sp>
        <p:nvSpPr>
          <p:cNvPr id="34" name="矩形 33"/>
          <p:cNvSpPr/>
          <p:nvPr/>
        </p:nvSpPr>
        <p:spPr bwMode="gray">
          <a:xfrm>
            <a:off x="918660" y="5724497"/>
            <a:ext cx="4588693" cy="646331"/>
          </a:xfrm>
          <a:prstGeom prst="rect">
            <a:avLst/>
          </a:prstGeom>
        </p:spPr>
        <p:txBody>
          <a:bodyPr wrap="square">
            <a:spAutoFit/>
          </a:bodyPr>
          <a:lstStyle/>
          <a:p>
            <a:pPr algn="ctr"/>
            <a:r>
              <a:rPr lang="en-US" dirty="0"/>
              <a:t>(Configurations of interface IP addresses and OSPF are not provided here.) </a:t>
            </a:r>
          </a:p>
        </p:txBody>
      </p:sp>
      <p:sp>
        <p:nvSpPr>
          <p:cNvPr id="37" name="文本框 36"/>
          <p:cNvSpPr txBox="1"/>
          <p:nvPr/>
        </p:nvSpPr>
        <p:spPr bwMode="gray">
          <a:xfrm>
            <a:off x="7194851" y="4699141"/>
            <a:ext cx="4076062" cy="1631216"/>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a:solidFill>
                  <a:prstClr val="black"/>
                </a:solidFill>
                <a:cs typeface="Courier New" panose="02070309020205020404" pitchFamily="49" charset="0"/>
              </a:rPr>
              <a:t>[R2]</a:t>
            </a:r>
            <a:r>
              <a:rPr lang="en-US" sz="1400" b="1" dirty="0">
                <a:solidFill>
                  <a:prstClr val="black"/>
                </a:solidFill>
                <a:cs typeface="Courier New" panose="02070309020205020404" pitchFamily="49" charset="0"/>
              </a:rPr>
              <a:t>multicast routing-enable 	</a:t>
            </a:r>
          </a:p>
          <a:p>
            <a:pPr fontAlgn="auto">
              <a:lnSpc>
                <a:spcPts val="2400"/>
              </a:lnSpc>
              <a:spcBef>
                <a:spcPts val="0"/>
              </a:spcBef>
              <a:spcAft>
                <a:spcPts val="0"/>
              </a:spcAft>
            </a:pPr>
            <a:r>
              <a:rPr lang="en-US" sz="1400" dirty="0">
                <a:solidFill>
                  <a:prstClr val="black"/>
                </a:solidFill>
                <a:cs typeface="Courier New" panose="02070309020205020404" pitchFamily="49" charset="0"/>
              </a:rPr>
              <a:t>[R2]</a:t>
            </a:r>
            <a:r>
              <a:rPr lang="en-US" sz="1400" b="1" dirty="0">
                <a:solidFill>
                  <a:prstClr val="black"/>
                </a:solidFill>
                <a:cs typeface="Courier New" panose="02070309020205020404" pitchFamily="49" charset="0"/>
              </a:rPr>
              <a:t>interface g0/0/0	</a:t>
            </a:r>
          </a:p>
          <a:p>
            <a:pPr fontAlgn="auto">
              <a:lnSpc>
                <a:spcPts val="2400"/>
              </a:lnSpc>
              <a:spcBef>
                <a:spcPts val="0"/>
              </a:spcBef>
              <a:spcAft>
                <a:spcPts val="0"/>
              </a:spcAft>
            </a:pPr>
            <a:r>
              <a:rPr lang="en-US" sz="1400" dirty="0">
                <a:solidFill>
                  <a:prstClr val="black"/>
                </a:solidFill>
                <a:cs typeface="Courier New" panose="02070309020205020404" pitchFamily="49" charset="0"/>
              </a:rPr>
              <a:t>[R2-GigabitEthernet0/0/0]</a:t>
            </a:r>
            <a:r>
              <a:rPr lang="en-US" sz="1400" b="1" dirty="0" err="1">
                <a:solidFill>
                  <a:prstClr val="black"/>
                </a:solidFill>
                <a:cs typeface="Courier New" panose="02070309020205020404" pitchFamily="49" charset="0"/>
              </a:rPr>
              <a:t>pim</a:t>
            </a:r>
            <a:r>
              <a:rPr lang="en-US" sz="1400" b="1" dirty="0">
                <a:solidFill>
                  <a:prstClr val="black"/>
                </a:solidFill>
                <a:cs typeface="Courier New" panose="02070309020205020404" pitchFamily="49" charset="0"/>
              </a:rPr>
              <a:t> </a:t>
            </a:r>
            <a:r>
              <a:rPr lang="en-US" sz="1400" b="1" dirty="0" err="1">
                <a:solidFill>
                  <a:prstClr val="black"/>
                </a:solidFill>
                <a:cs typeface="Courier New" panose="02070309020205020404" pitchFamily="49" charset="0"/>
              </a:rPr>
              <a:t>dm</a:t>
            </a:r>
            <a:r>
              <a:rPr lang="en-US" sz="1400" b="1" dirty="0">
                <a:solidFill>
                  <a:prstClr val="black"/>
                </a:solidFill>
                <a:cs typeface="Courier New" panose="02070309020205020404" pitchFamily="49" charset="0"/>
              </a:rPr>
              <a:t> </a:t>
            </a:r>
          </a:p>
          <a:p>
            <a:pPr fontAlgn="auto">
              <a:lnSpc>
                <a:spcPts val="2400"/>
              </a:lnSpc>
              <a:spcBef>
                <a:spcPts val="0"/>
              </a:spcBef>
              <a:spcAft>
                <a:spcPts val="0"/>
              </a:spcAft>
            </a:pPr>
            <a:r>
              <a:rPr lang="en-US" sz="1400" dirty="0">
                <a:solidFill>
                  <a:prstClr val="black"/>
                </a:solidFill>
                <a:cs typeface="Courier New" panose="02070309020205020404" pitchFamily="49" charset="0"/>
              </a:rPr>
              <a:t>[R2-GigabitEthernet0/0/0]</a:t>
            </a:r>
            <a:r>
              <a:rPr lang="en-US" sz="1400" b="1" dirty="0">
                <a:solidFill>
                  <a:prstClr val="black"/>
                </a:solidFill>
                <a:cs typeface="Courier New" panose="02070309020205020404" pitchFamily="49" charset="0"/>
              </a:rPr>
              <a:t>interface g0/0/1</a:t>
            </a:r>
          </a:p>
          <a:p>
            <a:pPr fontAlgn="auto">
              <a:lnSpc>
                <a:spcPts val="2400"/>
              </a:lnSpc>
              <a:spcBef>
                <a:spcPts val="0"/>
              </a:spcBef>
              <a:spcAft>
                <a:spcPts val="0"/>
              </a:spcAft>
            </a:pPr>
            <a:r>
              <a:rPr lang="en-US" sz="1400" dirty="0">
                <a:solidFill>
                  <a:prstClr val="black"/>
                </a:solidFill>
                <a:cs typeface="Courier New" panose="02070309020205020404" pitchFamily="49" charset="0"/>
              </a:rPr>
              <a:t>[R2-GigabitEthernet0/0/1]</a:t>
            </a:r>
            <a:r>
              <a:rPr lang="en-US" sz="1400" b="1" dirty="0" err="1">
                <a:solidFill>
                  <a:prstClr val="black"/>
                </a:solidFill>
                <a:cs typeface="Courier New" panose="02070309020205020404" pitchFamily="49" charset="0"/>
              </a:rPr>
              <a:t>igmp</a:t>
            </a:r>
            <a:r>
              <a:rPr lang="en-US" sz="1400" b="1" dirty="0">
                <a:solidFill>
                  <a:prstClr val="black"/>
                </a:solidFill>
                <a:cs typeface="Courier New" panose="02070309020205020404" pitchFamily="49" charset="0"/>
              </a:rPr>
              <a:t> enable </a:t>
            </a:r>
          </a:p>
        </p:txBody>
      </p:sp>
      <p:sp>
        <p:nvSpPr>
          <p:cNvPr id="38" name="文本框 37"/>
          <p:cNvSpPr txBox="1"/>
          <p:nvPr/>
        </p:nvSpPr>
        <p:spPr bwMode="gray">
          <a:xfrm>
            <a:off x="7157119" y="4285274"/>
            <a:ext cx="1677062" cy="338554"/>
          </a:xfrm>
          <a:prstGeom prst="rect">
            <a:avLst/>
          </a:prstGeom>
          <a:noFill/>
        </p:spPr>
        <p:txBody>
          <a:bodyPr wrap="none" rtlCol="0">
            <a:spAutoFit/>
          </a:bodyPr>
          <a:lstStyle/>
          <a:p>
            <a:pPr fontAlgn="auto">
              <a:spcBef>
                <a:spcPts val="0"/>
              </a:spcBef>
              <a:spcAft>
                <a:spcPts val="0"/>
              </a:spcAft>
            </a:pPr>
            <a:r>
              <a:rPr lang="en-US" sz="1600" b="1">
                <a:solidFill>
                  <a:prstClr val="black"/>
                </a:solidFill>
              </a:rPr>
              <a:t>Configurations on R2:</a:t>
            </a:r>
          </a:p>
        </p:txBody>
      </p:sp>
      <p:grpSp>
        <p:nvGrpSpPr>
          <p:cNvPr id="36" name="Group 35">
            <a:extLst>
              <a:ext uri="{FF2B5EF4-FFF2-40B4-BE49-F238E27FC236}">
                <a16:creationId xmlns:a16="http://schemas.microsoft.com/office/drawing/2014/main" id="{A1E169A3-B620-481B-8B0F-FDBDA224F4E0}"/>
              </a:ext>
            </a:extLst>
          </p:cNvPr>
          <p:cNvGrpSpPr/>
          <p:nvPr/>
        </p:nvGrpSpPr>
        <p:grpSpPr bwMode="gray">
          <a:xfrm>
            <a:off x="462231" y="1386356"/>
            <a:ext cx="5633769" cy="4163098"/>
            <a:chOff x="3848641" y="1470540"/>
            <a:chExt cx="5633769" cy="4163098"/>
          </a:xfrm>
        </p:grpSpPr>
        <p:sp>
          <p:nvSpPr>
            <p:cNvPr id="39" name="Text Box 36">
              <a:extLst>
                <a:ext uri="{FF2B5EF4-FFF2-40B4-BE49-F238E27FC236}">
                  <a16:creationId xmlns:a16="http://schemas.microsoft.com/office/drawing/2014/main" id="{51923727-F4A9-4F40-AE3B-3B23316EEA00}"/>
                </a:ext>
              </a:extLst>
            </p:cNvPr>
            <p:cNvSpPr txBox="1">
              <a:spLocks noChangeArrowheads="1"/>
            </p:cNvSpPr>
            <p:nvPr/>
          </p:nvSpPr>
          <p:spPr bwMode="gray">
            <a:xfrm>
              <a:off x="5109075" y="4894974"/>
              <a:ext cx="1495922" cy="738664"/>
            </a:xfrm>
            <a:prstGeom prst="rect">
              <a:avLst/>
            </a:prstGeom>
            <a:noFill/>
            <a:ln w="9525">
              <a:noFill/>
              <a:miter lim="800000"/>
              <a:headEnd/>
              <a:tailEnd/>
            </a:ln>
          </p:spPr>
          <p:txBody>
            <a:bodyPr wrap="none">
              <a:spAutoFit/>
            </a:bodyPr>
            <a:lstStyle/>
            <a:p>
              <a:pPr defTabSz="914163"/>
              <a:r>
                <a:rPr lang="en-US" sz="1400" dirty="0"/>
                <a:t>PC1 </a:t>
              </a:r>
            </a:p>
            <a:p>
              <a:pPr defTabSz="914163"/>
              <a:r>
                <a:rPr lang="en-US" sz="1400" dirty="0">
                  <a:solidFill>
                    <a:srgbClr val="EC7061"/>
                  </a:solidFill>
                </a:rPr>
                <a:t>Receiver</a:t>
              </a:r>
            </a:p>
            <a:p>
              <a:pPr defTabSz="914163"/>
              <a:r>
                <a:rPr lang="en-US" sz="1400" dirty="0">
                  <a:solidFill>
                    <a:srgbClr val="EC7061"/>
                  </a:solidFill>
                </a:rPr>
                <a:t>Multicast group: 224.1.1.1</a:t>
              </a:r>
            </a:p>
          </p:txBody>
        </p:sp>
        <p:pic>
          <p:nvPicPr>
            <p:cNvPr id="40" name="Picture 2" descr="G:\做的项目\公共\扁平图标切换\更新2015_01_21\oss扁平图标库2015_01_21更新-04.png">
              <a:extLst>
                <a:ext uri="{FF2B5EF4-FFF2-40B4-BE49-F238E27FC236}">
                  <a16:creationId xmlns:a16="http://schemas.microsoft.com/office/drawing/2014/main" id="{3E9640E0-4E83-4BCC-9343-AF7C39AD41F3}"/>
                </a:ext>
              </a:extLst>
            </p:cNvPr>
            <p:cNvPicPr>
              <a:picLocks noChangeAspect="1" noChangeArrowheads="1"/>
            </p:cNvPicPr>
            <p:nvPr/>
          </p:nvPicPr>
          <p:blipFill>
            <a:blip r:embed="rId3" cstate="print"/>
            <a:stretch>
              <a:fillRect/>
            </a:stretch>
          </p:blipFill>
          <p:spPr bwMode="gray">
            <a:xfrm>
              <a:off x="5241597" y="2390222"/>
              <a:ext cx="638087" cy="485364"/>
            </a:xfrm>
            <a:prstGeom prst="rect">
              <a:avLst/>
            </a:prstGeom>
            <a:noFill/>
          </p:spPr>
        </p:pic>
        <p:pic>
          <p:nvPicPr>
            <p:cNvPr id="41" name="图片 19" descr="PC.png">
              <a:extLst>
                <a:ext uri="{FF2B5EF4-FFF2-40B4-BE49-F238E27FC236}">
                  <a16:creationId xmlns:a16="http://schemas.microsoft.com/office/drawing/2014/main" id="{03A2E68D-7586-4010-B0EE-498340D5876F}"/>
                </a:ext>
              </a:extLst>
            </p:cNvPr>
            <p:cNvPicPr>
              <a:picLocks noChangeAspect="1"/>
            </p:cNvPicPr>
            <p:nvPr/>
          </p:nvPicPr>
          <p:blipFill>
            <a:blip r:embed="rId4" cstate="print"/>
            <a:stretch>
              <a:fillRect/>
            </a:stretch>
          </p:blipFill>
          <p:spPr bwMode="gray">
            <a:xfrm>
              <a:off x="5289689" y="4486973"/>
              <a:ext cx="541903" cy="390669"/>
            </a:xfrm>
            <a:prstGeom prst="rect">
              <a:avLst/>
            </a:prstGeom>
          </p:spPr>
        </p:pic>
        <p:pic>
          <p:nvPicPr>
            <p:cNvPr id="42" name="Picture 2" descr="G:\做的项目\公共\扁平图标切换\更新2015_01_21\oss扁平图标库2015_01_21更新-04.png">
              <a:extLst>
                <a:ext uri="{FF2B5EF4-FFF2-40B4-BE49-F238E27FC236}">
                  <a16:creationId xmlns:a16="http://schemas.microsoft.com/office/drawing/2014/main" id="{7A8A3669-0E35-47B3-A56E-13DB4809CE28}"/>
                </a:ext>
              </a:extLst>
            </p:cNvPr>
            <p:cNvPicPr>
              <a:picLocks noChangeAspect="1" noChangeArrowheads="1"/>
            </p:cNvPicPr>
            <p:nvPr/>
          </p:nvPicPr>
          <p:blipFill>
            <a:blip r:embed="rId3" cstate="print"/>
            <a:stretch>
              <a:fillRect/>
            </a:stretch>
          </p:blipFill>
          <p:spPr bwMode="gray">
            <a:xfrm>
              <a:off x="5241597" y="3438598"/>
              <a:ext cx="638087" cy="485364"/>
            </a:xfrm>
            <a:prstGeom prst="rect">
              <a:avLst/>
            </a:prstGeom>
            <a:noFill/>
          </p:spPr>
        </p:pic>
        <p:pic>
          <p:nvPicPr>
            <p:cNvPr id="43" name="Picture 2" descr="G:\做的项目\公共\扁平图标切换\更新2015_01_21\oss扁平图标库2015_01_21更新-04.png">
              <a:extLst>
                <a:ext uri="{FF2B5EF4-FFF2-40B4-BE49-F238E27FC236}">
                  <a16:creationId xmlns:a16="http://schemas.microsoft.com/office/drawing/2014/main" id="{927D536B-40ED-4864-A729-3850FED89776}"/>
                </a:ext>
              </a:extLst>
            </p:cNvPr>
            <p:cNvPicPr>
              <a:picLocks noChangeAspect="1" noChangeArrowheads="1"/>
            </p:cNvPicPr>
            <p:nvPr/>
          </p:nvPicPr>
          <p:blipFill>
            <a:blip r:embed="rId3" cstate="print"/>
            <a:stretch>
              <a:fillRect/>
            </a:stretch>
          </p:blipFill>
          <p:spPr bwMode="gray">
            <a:xfrm>
              <a:off x="7382795" y="2390222"/>
              <a:ext cx="638087" cy="485364"/>
            </a:xfrm>
            <a:prstGeom prst="rect">
              <a:avLst/>
            </a:prstGeom>
            <a:noFill/>
          </p:spPr>
        </p:pic>
        <p:sp>
          <p:nvSpPr>
            <p:cNvPr id="44" name="Text Box 36">
              <a:extLst>
                <a:ext uri="{FF2B5EF4-FFF2-40B4-BE49-F238E27FC236}">
                  <a16:creationId xmlns:a16="http://schemas.microsoft.com/office/drawing/2014/main" id="{7531D319-F0FC-45EE-ADE2-A95084238BB2}"/>
                </a:ext>
              </a:extLst>
            </p:cNvPr>
            <p:cNvSpPr txBox="1">
              <a:spLocks noChangeArrowheads="1"/>
            </p:cNvSpPr>
            <p:nvPr/>
          </p:nvSpPr>
          <p:spPr bwMode="gray">
            <a:xfrm>
              <a:off x="3848641" y="1470540"/>
              <a:ext cx="1388522" cy="523220"/>
            </a:xfrm>
            <a:prstGeom prst="rect">
              <a:avLst/>
            </a:prstGeom>
            <a:noFill/>
            <a:ln w="9525">
              <a:noFill/>
              <a:miter lim="800000"/>
              <a:headEnd/>
              <a:tailEnd/>
            </a:ln>
          </p:spPr>
          <p:txBody>
            <a:bodyPr wrap="none">
              <a:spAutoFit/>
            </a:bodyPr>
            <a:lstStyle/>
            <a:p>
              <a:pPr defTabSz="914163"/>
              <a:r>
                <a:rPr lang="en-US" sz="1400" dirty="0">
                  <a:solidFill>
                    <a:srgbClr val="EC7061"/>
                  </a:solidFill>
                </a:rPr>
                <a:t>Source 1</a:t>
              </a:r>
            </a:p>
            <a:p>
              <a:pPr defTabSz="914163"/>
              <a:r>
                <a:rPr lang="en-US" sz="1400" dirty="0">
                  <a:solidFill>
                    <a:srgbClr val="EC7061"/>
                  </a:solidFill>
                </a:rPr>
                <a:t>10.10.10.10/24</a:t>
              </a:r>
            </a:p>
          </p:txBody>
        </p:sp>
        <p:sp>
          <p:nvSpPr>
            <p:cNvPr id="45" name="Text Box 36">
              <a:extLst>
                <a:ext uri="{FF2B5EF4-FFF2-40B4-BE49-F238E27FC236}">
                  <a16:creationId xmlns:a16="http://schemas.microsoft.com/office/drawing/2014/main" id="{AA3981F7-0E8F-40F0-AE66-72B3F317C3BB}"/>
                </a:ext>
              </a:extLst>
            </p:cNvPr>
            <p:cNvSpPr txBox="1">
              <a:spLocks noChangeArrowheads="1"/>
            </p:cNvSpPr>
            <p:nvPr/>
          </p:nvSpPr>
          <p:spPr bwMode="gray">
            <a:xfrm>
              <a:off x="4633745" y="3128763"/>
              <a:ext cx="907621" cy="307777"/>
            </a:xfrm>
            <a:prstGeom prst="rect">
              <a:avLst/>
            </a:prstGeom>
            <a:noFill/>
            <a:ln w="9525">
              <a:noFill/>
              <a:miter lim="800000"/>
              <a:headEnd/>
              <a:tailEnd/>
            </a:ln>
          </p:spPr>
          <p:txBody>
            <a:bodyPr wrap="none">
              <a:spAutoFit/>
            </a:bodyPr>
            <a:lstStyle/>
            <a:p>
              <a:pPr algn="r" defTabSz="914163"/>
              <a:r>
                <a:rPr lang="en-US" sz="1400" dirty="0">
                  <a:ea typeface="+mn-ea"/>
                </a:rPr>
                <a:t>GE 0/0/</a:t>
              </a:r>
              <a:r>
                <a:rPr lang="en-US" sz="1400" dirty="0"/>
                <a:t>0</a:t>
              </a:r>
            </a:p>
          </p:txBody>
        </p:sp>
        <p:sp>
          <p:nvSpPr>
            <p:cNvPr id="46" name="Text Box 36">
              <a:extLst>
                <a:ext uri="{FF2B5EF4-FFF2-40B4-BE49-F238E27FC236}">
                  <a16:creationId xmlns:a16="http://schemas.microsoft.com/office/drawing/2014/main" id="{2CF5A28E-2CA0-4E60-A726-4194A87659FA}"/>
                </a:ext>
              </a:extLst>
            </p:cNvPr>
            <p:cNvSpPr txBox="1">
              <a:spLocks noChangeArrowheads="1"/>
            </p:cNvSpPr>
            <p:nvPr/>
          </p:nvSpPr>
          <p:spPr bwMode="gray">
            <a:xfrm>
              <a:off x="5542053" y="3912874"/>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47" name="Text Box 36">
              <a:extLst>
                <a:ext uri="{FF2B5EF4-FFF2-40B4-BE49-F238E27FC236}">
                  <a16:creationId xmlns:a16="http://schemas.microsoft.com/office/drawing/2014/main" id="{BC289395-0F0C-4E27-8E2C-5E0C92555967}"/>
                </a:ext>
              </a:extLst>
            </p:cNvPr>
            <p:cNvSpPr txBox="1">
              <a:spLocks noChangeArrowheads="1"/>
            </p:cNvSpPr>
            <p:nvPr/>
          </p:nvSpPr>
          <p:spPr bwMode="gray">
            <a:xfrm>
              <a:off x="4844691" y="2442658"/>
              <a:ext cx="394660" cy="307777"/>
            </a:xfrm>
            <a:prstGeom prst="rect">
              <a:avLst/>
            </a:prstGeom>
            <a:noFill/>
            <a:ln w="9525">
              <a:noFill/>
              <a:miter lim="800000"/>
              <a:headEnd/>
              <a:tailEnd/>
            </a:ln>
          </p:spPr>
          <p:txBody>
            <a:bodyPr wrap="none">
              <a:spAutoFit/>
            </a:bodyPr>
            <a:lstStyle/>
            <a:p>
              <a:pPr defTabSz="914163"/>
              <a:r>
                <a:rPr lang="en-US" sz="1400"/>
                <a:t>R1</a:t>
              </a:r>
            </a:p>
          </p:txBody>
        </p:sp>
        <p:sp>
          <p:nvSpPr>
            <p:cNvPr id="48" name="Text Box 36">
              <a:extLst>
                <a:ext uri="{FF2B5EF4-FFF2-40B4-BE49-F238E27FC236}">
                  <a16:creationId xmlns:a16="http://schemas.microsoft.com/office/drawing/2014/main" id="{5BF0E355-B7DC-4D6D-858F-F63ABCFC05FA}"/>
                </a:ext>
              </a:extLst>
            </p:cNvPr>
            <p:cNvSpPr txBox="1">
              <a:spLocks noChangeArrowheads="1"/>
            </p:cNvSpPr>
            <p:nvPr/>
          </p:nvSpPr>
          <p:spPr bwMode="gray">
            <a:xfrm>
              <a:off x="8038782" y="2442659"/>
              <a:ext cx="394660" cy="307777"/>
            </a:xfrm>
            <a:prstGeom prst="rect">
              <a:avLst/>
            </a:prstGeom>
            <a:noFill/>
            <a:ln w="9525">
              <a:noFill/>
              <a:miter lim="800000"/>
              <a:headEnd/>
              <a:tailEnd/>
            </a:ln>
          </p:spPr>
          <p:txBody>
            <a:bodyPr wrap="none">
              <a:spAutoFit/>
            </a:bodyPr>
            <a:lstStyle/>
            <a:p>
              <a:pPr defTabSz="914163"/>
              <a:r>
                <a:rPr lang="en-US" sz="1400"/>
                <a:t>R2</a:t>
              </a:r>
            </a:p>
          </p:txBody>
        </p:sp>
        <p:sp>
          <p:nvSpPr>
            <p:cNvPr id="49" name="Text Box 36">
              <a:extLst>
                <a:ext uri="{FF2B5EF4-FFF2-40B4-BE49-F238E27FC236}">
                  <a16:creationId xmlns:a16="http://schemas.microsoft.com/office/drawing/2014/main" id="{59A6681E-3B08-4EB2-985F-DB9A079E3C70}"/>
                </a:ext>
              </a:extLst>
            </p:cNvPr>
            <p:cNvSpPr txBox="1">
              <a:spLocks noChangeArrowheads="1"/>
            </p:cNvSpPr>
            <p:nvPr/>
          </p:nvSpPr>
          <p:spPr bwMode="gray">
            <a:xfrm>
              <a:off x="4825005" y="3523121"/>
              <a:ext cx="425116" cy="338554"/>
            </a:xfrm>
            <a:prstGeom prst="rect">
              <a:avLst/>
            </a:prstGeom>
            <a:noFill/>
            <a:ln w="9525">
              <a:noFill/>
              <a:miter lim="800000"/>
              <a:headEnd/>
              <a:tailEnd/>
            </a:ln>
          </p:spPr>
          <p:txBody>
            <a:bodyPr wrap="none">
              <a:spAutoFit/>
            </a:bodyPr>
            <a:lstStyle/>
            <a:p>
              <a:pPr defTabSz="914163"/>
              <a:r>
                <a:rPr lang="en-US" sz="1600"/>
                <a:t>R3</a:t>
              </a:r>
            </a:p>
          </p:txBody>
        </p:sp>
        <p:pic>
          <p:nvPicPr>
            <p:cNvPr id="50" name="图片 5" descr="PC.png">
              <a:extLst>
                <a:ext uri="{FF2B5EF4-FFF2-40B4-BE49-F238E27FC236}">
                  <a16:creationId xmlns:a16="http://schemas.microsoft.com/office/drawing/2014/main" id="{9BAA15BE-ADF5-49BF-AC7D-A85E6A15287E}"/>
                </a:ext>
              </a:extLst>
            </p:cNvPr>
            <p:cNvPicPr>
              <a:picLocks noChangeAspect="1"/>
            </p:cNvPicPr>
            <p:nvPr/>
          </p:nvPicPr>
          <p:blipFill>
            <a:blip r:embed="rId4" cstate="print"/>
            <a:stretch>
              <a:fillRect/>
            </a:stretch>
          </p:blipFill>
          <p:spPr bwMode="gray">
            <a:xfrm>
              <a:off x="7430887" y="4149110"/>
              <a:ext cx="541903" cy="390669"/>
            </a:xfrm>
            <a:prstGeom prst="rect">
              <a:avLst/>
            </a:prstGeom>
          </p:spPr>
        </p:pic>
        <p:sp>
          <p:nvSpPr>
            <p:cNvPr id="51" name="Text Box 36">
              <a:extLst>
                <a:ext uri="{FF2B5EF4-FFF2-40B4-BE49-F238E27FC236}">
                  <a16:creationId xmlns:a16="http://schemas.microsoft.com/office/drawing/2014/main" id="{7A164B9C-2E92-4947-9BF7-F0A67AC390DE}"/>
                </a:ext>
              </a:extLst>
            </p:cNvPr>
            <p:cNvSpPr txBox="1">
              <a:spLocks noChangeArrowheads="1"/>
            </p:cNvSpPr>
            <p:nvPr/>
          </p:nvSpPr>
          <p:spPr bwMode="gray">
            <a:xfrm>
              <a:off x="7986488" y="3994338"/>
              <a:ext cx="1495922" cy="738664"/>
            </a:xfrm>
            <a:prstGeom prst="rect">
              <a:avLst/>
            </a:prstGeom>
            <a:noFill/>
            <a:ln w="9525">
              <a:noFill/>
              <a:miter lim="800000"/>
              <a:headEnd/>
              <a:tailEnd/>
            </a:ln>
          </p:spPr>
          <p:txBody>
            <a:bodyPr wrap="none">
              <a:spAutoFit/>
            </a:bodyPr>
            <a:lstStyle/>
            <a:p>
              <a:pPr defTabSz="914163"/>
              <a:r>
                <a:rPr lang="en-US" sz="1400" dirty="0"/>
                <a:t>PC2</a:t>
              </a:r>
            </a:p>
            <a:p>
              <a:pPr defTabSz="914163"/>
              <a:r>
                <a:rPr lang="en-US" sz="1400" dirty="0">
                  <a:solidFill>
                    <a:srgbClr val="EC7061"/>
                  </a:solidFill>
                </a:rPr>
                <a:t>Receiver</a:t>
              </a:r>
            </a:p>
            <a:p>
              <a:pPr defTabSz="914163"/>
              <a:r>
                <a:rPr lang="en-US" sz="1400" dirty="0">
                  <a:solidFill>
                    <a:srgbClr val="EC7061"/>
                  </a:solidFill>
                </a:rPr>
                <a:t>Multicast group: 224.1.1.1</a:t>
              </a:r>
            </a:p>
          </p:txBody>
        </p:sp>
        <p:sp>
          <p:nvSpPr>
            <p:cNvPr id="52" name="Text Box 36">
              <a:extLst>
                <a:ext uri="{FF2B5EF4-FFF2-40B4-BE49-F238E27FC236}">
                  <a16:creationId xmlns:a16="http://schemas.microsoft.com/office/drawing/2014/main" id="{662FB019-A2F8-4921-9A52-9B394BB469FE}"/>
                </a:ext>
              </a:extLst>
            </p:cNvPr>
            <p:cNvSpPr txBox="1">
              <a:spLocks noChangeArrowheads="1"/>
            </p:cNvSpPr>
            <p:nvPr/>
          </p:nvSpPr>
          <p:spPr bwMode="gray">
            <a:xfrm>
              <a:off x="6558105" y="2347481"/>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53" name="Text Box 36">
              <a:extLst>
                <a:ext uri="{FF2B5EF4-FFF2-40B4-BE49-F238E27FC236}">
                  <a16:creationId xmlns:a16="http://schemas.microsoft.com/office/drawing/2014/main" id="{73D39430-739B-4214-B843-154C65A616CF}"/>
                </a:ext>
              </a:extLst>
            </p:cNvPr>
            <p:cNvSpPr txBox="1">
              <a:spLocks noChangeArrowheads="1"/>
            </p:cNvSpPr>
            <p:nvPr/>
          </p:nvSpPr>
          <p:spPr bwMode="gray">
            <a:xfrm>
              <a:off x="5793187" y="236265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54" name="Text Box 36">
              <a:extLst>
                <a:ext uri="{FF2B5EF4-FFF2-40B4-BE49-F238E27FC236}">
                  <a16:creationId xmlns:a16="http://schemas.microsoft.com/office/drawing/2014/main" id="{DA486C9B-2BA7-49F7-944A-1941AFFC3F8D}"/>
                </a:ext>
              </a:extLst>
            </p:cNvPr>
            <p:cNvSpPr txBox="1">
              <a:spLocks noChangeArrowheads="1"/>
            </p:cNvSpPr>
            <p:nvPr/>
          </p:nvSpPr>
          <p:spPr bwMode="gray">
            <a:xfrm>
              <a:off x="7702386" y="2875586"/>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1</a:t>
              </a:r>
            </a:p>
          </p:txBody>
        </p:sp>
        <p:sp>
          <p:nvSpPr>
            <p:cNvPr id="55" name="Text Box 36">
              <a:extLst>
                <a:ext uri="{FF2B5EF4-FFF2-40B4-BE49-F238E27FC236}">
                  <a16:creationId xmlns:a16="http://schemas.microsoft.com/office/drawing/2014/main" id="{8144C730-7611-4962-A314-85D9CBF7E018}"/>
                </a:ext>
              </a:extLst>
            </p:cNvPr>
            <p:cNvSpPr txBox="1">
              <a:spLocks noChangeArrowheads="1"/>
            </p:cNvSpPr>
            <p:nvPr/>
          </p:nvSpPr>
          <p:spPr bwMode="gray">
            <a:xfrm>
              <a:off x="5528332" y="2860092"/>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56" name="Text Box 36">
              <a:extLst>
                <a:ext uri="{FF2B5EF4-FFF2-40B4-BE49-F238E27FC236}">
                  <a16:creationId xmlns:a16="http://schemas.microsoft.com/office/drawing/2014/main" id="{5FEC29A9-B70D-4CED-9422-F760A1631210}"/>
                </a:ext>
              </a:extLst>
            </p:cNvPr>
            <p:cNvSpPr txBox="1">
              <a:spLocks noChangeArrowheads="1"/>
            </p:cNvSpPr>
            <p:nvPr/>
          </p:nvSpPr>
          <p:spPr bwMode="gray">
            <a:xfrm>
              <a:off x="4633745" y="2052367"/>
              <a:ext cx="907621" cy="307777"/>
            </a:xfrm>
            <a:prstGeom prst="rect">
              <a:avLst/>
            </a:prstGeom>
            <a:noFill/>
            <a:ln w="9525">
              <a:noFill/>
              <a:miter lim="800000"/>
              <a:headEnd/>
              <a:tailEnd/>
            </a:ln>
          </p:spPr>
          <p:txBody>
            <a:bodyPr wrap="none">
              <a:spAutoFit/>
            </a:bodyPr>
            <a:lstStyle/>
            <a:p>
              <a:pPr algn="r" defTabSz="914163"/>
              <a:r>
                <a:rPr lang="en-US" sz="1400">
                  <a:ea typeface="+mn-ea"/>
                </a:rPr>
                <a:t>GE 0/0/</a:t>
              </a:r>
              <a:r>
                <a:rPr lang="en-US" sz="1400"/>
                <a:t>2</a:t>
              </a:r>
            </a:p>
          </p:txBody>
        </p:sp>
        <p:pic>
          <p:nvPicPr>
            <p:cNvPr id="57" name="图片 37" descr="交换机.png">
              <a:extLst>
                <a:ext uri="{FF2B5EF4-FFF2-40B4-BE49-F238E27FC236}">
                  <a16:creationId xmlns:a16="http://schemas.microsoft.com/office/drawing/2014/main" id="{9B28D6EA-E976-4AE5-9BB9-E0E1482FD1C3}"/>
                </a:ext>
              </a:extLst>
            </p:cNvPr>
            <p:cNvPicPr preferRelativeResize="0">
              <a:picLocks/>
            </p:cNvPicPr>
            <p:nvPr/>
          </p:nvPicPr>
          <p:blipFill>
            <a:blip r:embed="rId5" cstate="print"/>
            <a:stretch>
              <a:fillRect/>
            </a:stretch>
          </p:blipFill>
          <p:spPr bwMode="gray">
            <a:xfrm>
              <a:off x="5241596" y="1478160"/>
              <a:ext cx="638087" cy="482592"/>
            </a:xfrm>
            <a:prstGeom prst="rect">
              <a:avLst/>
            </a:prstGeom>
          </p:spPr>
        </p:pic>
        <p:cxnSp>
          <p:nvCxnSpPr>
            <p:cNvPr id="58" name="直接连接符 12">
              <a:extLst>
                <a:ext uri="{FF2B5EF4-FFF2-40B4-BE49-F238E27FC236}">
                  <a16:creationId xmlns:a16="http://schemas.microsoft.com/office/drawing/2014/main" id="{FC9E3465-FE88-496B-82AE-E0772C509A42}"/>
                </a:ext>
              </a:extLst>
            </p:cNvPr>
            <p:cNvCxnSpPr>
              <a:cxnSpLocks/>
              <a:stCxn id="57" idx="2"/>
              <a:endCxn id="40" idx="0"/>
            </p:cNvCxnSpPr>
            <p:nvPr/>
          </p:nvCxnSpPr>
          <p:spPr bwMode="gray">
            <a:xfrm>
              <a:off x="5560640" y="1960752"/>
              <a:ext cx="1" cy="4294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12">
              <a:extLst>
                <a:ext uri="{FF2B5EF4-FFF2-40B4-BE49-F238E27FC236}">
                  <a16:creationId xmlns:a16="http://schemas.microsoft.com/office/drawing/2014/main" id="{F5634321-2C1B-48ED-BF11-31BFAA538811}"/>
                </a:ext>
              </a:extLst>
            </p:cNvPr>
            <p:cNvCxnSpPr>
              <a:cxnSpLocks/>
              <a:stCxn id="40" idx="2"/>
              <a:endCxn id="42" idx="0"/>
            </p:cNvCxnSpPr>
            <p:nvPr/>
          </p:nvCxnSpPr>
          <p:spPr bwMode="gray">
            <a:xfrm>
              <a:off x="5560641" y="2875586"/>
              <a:ext cx="0" cy="56301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12">
              <a:extLst>
                <a:ext uri="{FF2B5EF4-FFF2-40B4-BE49-F238E27FC236}">
                  <a16:creationId xmlns:a16="http://schemas.microsoft.com/office/drawing/2014/main" id="{290E0989-BAC4-4BBC-BF05-826296932C5A}"/>
                </a:ext>
              </a:extLst>
            </p:cNvPr>
            <p:cNvCxnSpPr>
              <a:cxnSpLocks/>
              <a:stCxn id="42" idx="2"/>
              <a:endCxn id="41" idx="0"/>
            </p:cNvCxnSpPr>
            <p:nvPr/>
          </p:nvCxnSpPr>
          <p:spPr bwMode="gray">
            <a:xfrm>
              <a:off x="5560641" y="3923962"/>
              <a:ext cx="0" cy="5630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1" name="直接连接符 12">
              <a:extLst>
                <a:ext uri="{FF2B5EF4-FFF2-40B4-BE49-F238E27FC236}">
                  <a16:creationId xmlns:a16="http://schemas.microsoft.com/office/drawing/2014/main" id="{7255A568-A437-4B66-92BB-B2CBDE545568}"/>
                </a:ext>
              </a:extLst>
            </p:cNvPr>
            <p:cNvCxnSpPr>
              <a:cxnSpLocks/>
              <a:stCxn id="40" idx="3"/>
              <a:endCxn id="43" idx="1"/>
            </p:cNvCxnSpPr>
            <p:nvPr/>
          </p:nvCxnSpPr>
          <p:spPr bwMode="gray">
            <a:xfrm>
              <a:off x="5879684" y="2632904"/>
              <a:ext cx="15031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直接连接符 12">
              <a:extLst>
                <a:ext uri="{FF2B5EF4-FFF2-40B4-BE49-F238E27FC236}">
                  <a16:creationId xmlns:a16="http://schemas.microsoft.com/office/drawing/2014/main" id="{D126A859-FA98-4E36-8D0B-7369FD4B31DF}"/>
                </a:ext>
              </a:extLst>
            </p:cNvPr>
            <p:cNvCxnSpPr>
              <a:cxnSpLocks/>
              <a:stCxn id="43" idx="2"/>
              <a:endCxn id="50" idx="0"/>
            </p:cNvCxnSpPr>
            <p:nvPr/>
          </p:nvCxnSpPr>
          <p:spPr bwMode="gray">
            <a:xfrm>
              <a:off x="7701839" y="2875586"/>
              <a:ext cx="0" cy="127352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38321129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PIM-DM Configurations (2)</a:t>
            </a:r>
          </a:p>
        </p:txBody>
      </p:sp>
      <p:sp>
        <p:nvSpPr>
          <p:cNvPr id="32" name="文本框 31"/>
          <p:cNvSpPr txBox="1"/>
          <p:nvPr/>
        </p:nvSpPr>
        <p:spPr bwMode="gray">
          <a:xfrm>
            <a:off x="6676254" y="1460620"/>
            <a:ext cx="1677062" cy="338554"/>
          </a:xfrm>
          <a:prstGeom prst="rect">
            <a:avLst/>
          </a:prstGeom>
          <a:noFill/>
        </p:spPr>
        <p:txBody>
          <a:bodyPr wrap="none" rtlCol="0">
            <a:spAutoFit/>
          </a:bodyPr>
          <a:lstStyle/>
          <a:p>
            <a:pPr fontAlgn="auto">
              <a:spcBef>
                <a:spcPts val="0"/>
              </a:spcBef>
              <a:spcAft>
                <a:spcPts val="0"/>
              </a:spcAft>
            </a:pPr>
            <a:r>
              <a:rPr lang="en-US" sz="1600" b="1">
                <a:solidFill>
                  <a:prstClr val="black"/>
                </a:solidFill>
              </a:rPr>
              <a:t>Configurations on R3:</a:t>
            </a:r>
          </a:p>
        </p:txBody>
      </p:sp>
      <p:sp>
        <p:nvSpPr>
          <p:cNvPr id="34" name="矩形 33"/>
          <p:cNvSpPr/>
          <p:nvPr/>
        </p:nvSpPr>
        <p:spPr bwMode="gray">
          <a:xfrm>
            <a:off x="942106" y="5783112"/>
            <a:ext cx="4588693" cy="646331"/>
          </a:xfrm>
          <a:prstGeom prst="rect">
            <a:avLst/>
          </a:prstGeom>
        </p:spPr>
        <p:txBody>
          <a:bodyPr wrap="square">
            <a:spAutoFit/>
          </a:bodyPr>
          <a:lstStyle/>
          <a:p>
            <a:pPr algn="ctr"/>
            <a:r>
              <a:rPr lang="en-US"/>
              <a:t>(Configurations of interface IP addresses and OSPF are not provided here.) </a:t>
            </a:r>
          </a:p>
        </p:txBody>
      </p:sp>
      <p:sp>
        <p:nvSpPr>
          <p:cNvPr id="37" name="文本框 36"/>
          <p:cNvSpPr txBox="1"/>
          <p:nvPr/>
        </p:nvSpPr>
        <p:spPr bwMode="gray">
          <a:xfrm>
            <a:off x="6784144" y="1894458"/>
            <a:ext cx="4076062" cy="1631216"/>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a:solidFill>
                  <a:prstClr val="black"/>
                </a:solidFill>
                <a:cs typeface="Courier New" panose="02070309020205020404" pitchFamily="49" charset="0"/>
              </a:rPr>
              <a:t>[R3]</a:t>
            </a:r>
            <a:r>
              <a:rPr lang="en-US" sz="1400" b="1" dirty="0">
                <a:solidFill>
                  <a:prstClr val="black"/>
                </a:solidFill>
                <a:cs typeface="Courier New" panose="02070309020205020404" pitchFamily="49" charset="0"/>
              </a:rPr>
              <a:t>multicast routing-enable </a:t>
            </a:r>
            <a:r>
              <a:rPr lang="en-US" sz="1400" dirty="0">
                <a:solidFill>
                  <a:prstClr val="black"/>
                </a:solidFill>
                <a:cs typeface="Courier New" panose="02070309020205020404" pitchFamily="49" charset="0"/>
              </a:rPr>
              <a:t>	</a:t>
            </a:r>
          </a:p>
          <a:p>
            <a:pPr fontAlgn="auto">
              <a:lnSpc>
                <a:spcPts val="2400"/>
              </a:lnSpc>
              <a:spcBef>
                <a:spcPts val="0"/>
              </a:spcBef>
              <a:spcAft>
                <a:spcPts val="0"/>
              </a:spcAft>
            </a:pPr>
            <a:r>
              <a:rPr lang="en-US" sz="1400" dirty="0">
                <a:solidFill>
                  <a:prstClr val="black"/>
                </a:solidFill>
                <a:cs typeface="Courier New" panose="02070309020205020404" pitchFamily="49" charset="0"/>
              </a:rPr>
              <a:t>[R3]</a:t>
            </a:r>
            <a:r>
              <a:rPr lang="en-US" sz="1400" b="1" dirty="0">
                <a:solidFill>
                  <a:prstClr val="black"/>
                </a:solidFill>
                <a:cs typeface="Courier New" panose="02070309020205020404" pitchFamily="49" charset="0"/>
              </a:rPr>
              <a:t>interface g0/0/0	</a:t>
            </a:r>
          </a:p>
          <a:p>
            <a:pPr fontAlgn="auto">
              <a:lnSpc>
                <a:spcPts val="2400"/>
              </a:lnSpc>
              <a:spcBef>
                <a:spcPts val="0"/>
              </a:spcBef>
              <a:spcAft>
                <a:spcPts val="0"/>
              </a:spcAft>
            </a:pPr>
            <a:r>
              <a:rPr lang="en-US" sz="1400" dirty="0">
                <a:solidFill>
                  <a:prstClr val="black"/>
                </a:solidFill>
                <a:cs typeface="Courier New" panose="02070309020205020404" pitchFamily="49" charset="0"/>
              </a:rPr>
              <a:t>[R3-GigabitEthernet0/0/0]</a:t>
            </a:r>
            <a:r>
              <a:rPr lang="en-US" sz="1400" b="1" dirty="0" err="1">
                <a:solidFill>
                  <a:prstClr val="black"/>
                </a:solidFill>
                <a:cs typeface="Courier New" panose="02070309020205020404" pitchFamily="49" charset="0"/>
              </a:rPr>
              <a:t>pim</a:t>
            </a:r>
            <a:r>
              <a:rPr lang="en-US" sz="1400" b="1" dirty="0">
                <a:solidFill>
                  <a:prstClr val="black"/>
                </a:solidFill>
                <a:cs typeface="Courier New" panose="02070309020205020404" pitchFamily="49" charset="0"/>
              </a:rPr>
              <a:t> </a:t>
            </a:r>
            <a:r>
              <a:rPr lang="en-US" sz="1400" b="1" dirty="0" err="1">
                <a:solidFill>
                  <a:prstClr val="black"/>
                </a:solidFill>
                <a:cs typeface="Courier New" panose="02070309020205020404" pitchFamily="49" charset="0"/>
              </a:rPr>
              <a:t>dm</a:t>
            </a:r>
            <a:r>
              <a:rPr lang="en-US" sz="1400" b="1" dirty="0">
                <a:solidFill>
                  <a:prstClr val="black"/>
                </a:solidFill>
                <a:cs typeface="Courier New" panose="02070309020205020404" pitchFamily="49" charset="0"/>
              </a:rPr>
              <a:t> </a:t>
            </a:r>
          </a:p>
          <a:p>
            <a:pPr fontAlgn="auto">
              <a:lnSpc>
                <a:spcPts val="2400"/>
              </a:lnSpc>
              <a:spcBef>
                <a:spcPts val="0"/>
              </a:spcBef>
              <a:spcAft>
                <a:spcPts val="0"/>
              </a:spcAft>
            </a:pPr>
            <a:r>
              <a:rPr lang="en-US" sz="1400" dirty="0">
                <a:solidFill>
                  <a:prstClr val="black"/>
                </a:solidFill>
                <a:cs typeface="Courier New" panose="02070309020205020404" pitchFamily="49" charset="0"/>
              </a:rPr>
              <a:t>[R3-GigabitEthernet0/0/0]</a:t>
            </a:r>
            <a:r>
              <a:rPr lang="en-US" sz="1400" b="1" dirty="0">
                <a:solidFill>
                  <a:prstClr val="black"/>
                </a:solidFill>
                <a:cs typeface="Courier New" panose="02070309020205020404" pitchFamily="49" charset="0"/>
              </a:rPr>
              <a:t>interface g0/0/1</a:t>
            </a:r>
          </a:p>
          <a:p>
            <a:pPr fontAlgn="auto">
              <a:lnSpc>
                <a:spcPts val="2400"/>
              </a:lnSpc>
              <a:spcBef>
                <a:spcPts val="0"/>
              </a:spcBef>
              <a:spcAft>
                <a:spcPts val="0"/>
              </a:spcAft>
            </a:pPr>
            <a:r>
              <a:rPr lang="en-US" sz="1400" dirty="0">
                <a:solidFill>
                  <a:prstClr val="black"/>
                </a:solidFill>
                <a:cs typeface="Courier New" panose="02070309020205020404" pitchFamily="49" charset="0"/>
              </a:rPr>
              <a:t>[R3-GigabitEthernet0/0/1]</a:t>
            </a:r>
            <a:r>
              <a:rPr lang="en-US" sz="1400" b="1" dirty="0" err="1">
                <a:solidFill>
                  <a:prstClr val="black"/>
                </a:solidFill>
                <a:cs typeface="Courier New" panose="02070309020205020404" pitchFamily="49" charset="0"/>
              </a:rPr>
              <a:t>igmp</a:t>
            </a:r>
            <a:r>
              <a:rPr lang="en-US" sz="1400" b="1" dirty="0">
                <a:solidFill>
                  <a:prstClr val="black"/>
                </a:solidFill>
                <a:cs typeface="Courier New" panose="02070309020205020404" pitchFamily="49" charset="0"/>
              </a:rPr>
              <a:t> enable </a:t>
            </a:r>
          </a:p>
        </p:txBody>
      </p:sp>
      <p:grpSp>
        <p:nvGrpSpPr>
          <p:cNvPr id="35" name="Group 34">
            <a:extLst>
              <a:ext uri="{FF2B5EF4-FFF2-40B4-BE49-F238E27FC236}">
                <a16:creationId xmlns:a16="http://schemas.microsoft.com/office/drawing/2014/main" id="{18062156-0737-4913-962A-11D5729AD1EC}"/>
              </a:ext>
            </a:extLst>
          </p:cNvPr>
          <p:cNvGrpSpPr/>
          <p:nvPr/>
        </p:nvGrpSpPr>
        <p:grpSpPr bwMode="gray">
          <a:xfrm>
            <a:off x="550357" y="1439975"/>
            <a:ext cx="5633769" cy="4174821"/>
            <a:chOff x="3848641" y="1458817"/>
            <a:chExt cx="5633769" cy="4174821"/>
          </a:xfrm>
        </p:grpSpPr>
        <p:sp>
          <p:nvSpPr>
            <p:cNvPr id="36" name="Text Box 36">
              <a:extLst>
                <a:ext uri="{FF2B5EF4-FFF2-40B4-BE49-F238E27FC236}">
                  <a16:creationId xmlns:a16="http://schemas.microsoft.com/office/drawing/2014/main" id="{429BF942-0C4D-482A-BB3B-941914D1729C}"/>
                </a:ext>
              </a:extLst>
            </p:cNvPr>
            <p:cNvSpPr txBox="1">
              <a:spLocks noChangeArrowheads="1"/>
            </p:cNvSpPr>
            <p:nvPr/>
          </p:nvSpPr>
          <p:spPr bwMode="gray">
            <a:xfrm>
              <a:off x="5109075" y="4894974"/>
              <a:ext cx="1495922" cy="738664"/>
            </a:xfrm>
            <a:prstGeom prst="rect">
              <a:avLst/>
            </a:prstGeom>
            <a:noFill/>
            <a:ln w="9525">
              <a:noFill/>
              <a:miter lim="800000"/>
              <a:headEnd/>
              <a:tailEnd/>
            </a:ln>
          </p:spPr>
          <p:txBody>
            <a:bodyPr wrap="none">
              <a:spAutoFit/>
            </a:bodyPr>
            <a:lstStyle/>
            <a:p>
              <a:pPr defTabSz="914163"/>
              <a:r>
                <a:rPr lang="en-US" sz="1400"/>
                <a:t>PC1 </a:t>
              </a:r>
            </a:p>
            <a:p>
              <a:pPr defTabSz="914163"/>
              <a:r>
                <a:rPr lang="en-US" sz="1400">
                  <a:solidFill>
                    <a:srgbClr val="EC7061"/>
                  </a:solidFill>
                </a:rPr>
                <a:t>Receiver</a:t>
              </a:r>
            </a:p>
            <a:p>
              <a:pPr defTabSz="914163"/>
              <a:r>
                <a:rPr lang="en-US" sz="1400">
                  <a:solidFill>
                    <a:srgbClr val="EC7061"/>
                  </a:solidFill>
                </a:rPr>
                <a:t>Multicast group: 224.1.1.1</a:t>
              </a:r>
            </a:p>
          </p:txBody>
        </p:sp>
        <p:pic>
          <p:nvPicPr>
            <p:cNvPr id="38" name="Picture 2" descr="G:\做的项目\公共\扁平图标切换\更新2015_01_21\oss扁平图标库2015_01_21更新-04.png">
              <a:extLst>
                <a:ext uri="{FF2B5EF4-FFF2-40B4-BE49-F238E27FC236}">
                  <a16:creationId xmlns:a16="http://schemas.microsoft.com/office/drawing/2014/main" id="{6BE26DD9-B9A2-44CC-A866-B6FCDFD2AF61}"/>
                </a:ext>
              </a:extLst>
            </p:cNvPr>
            <p:cNvPicPr>
              <a:picLocks noChangeAspect="1" noChangeArrowheads="1"/>
            </p:cNvPicPr>
            <p:nvPr/>
          </p:nvPicPr>
          <p:blipFill>
            <a:blip r:embed="rId3" cstate="print"/>
            <a:stretch>
              <a:fillRect/>
            </a:stretch>
          </p:blipFill>
          <p:spPr bwMode="gray">
            <a:xfrm>
              <a:off x="5241597" y="2390222"/>
              <a:ext cx="638087" cy="485364"/>
            </a:xfrm>
            <a:prstGeom prst="rect">
              <a:avLst/>
            </a:prstGeom>
            <a:noFill/>
          </p:spPr>
        </p:pic>
        <p:pic>
          <p:nvPicPr>
            <p:cNvPr id="39" name="图片 19" descr="PC.png">
              <a:extLst>
                <a:ext uri="{FF2B5EF4-FFF2-40B4-BE49-F238E27FC236}">
                  <a16:creationId xmlns:a16="http://schemas.microsoft.com/office/drawing/2014/main" id="{E0F6EC13-DEFC-4821-8440-DBE6A345F8B8}"/>
                </a:ext>
              </a:extLst>
            </p:cNvPr>
            <p:cNvPicPr>
              <a:picLocks noChangeAspect="1"/>
            </p:cNvPicPr>
            <p:nvPr/>
          </p:nvPicPr>
          <p:blipFill>
            <a:blip r:embed="rId4" cstate="print"/>
            <a:stretch>
              <a:fillRect/>
            </a:stretch>
          </p:blipFill>
          <p:spPr bwMode="gray">
            <a:xfrm>
              <a:off x="5289689" y="4486973"/>
              <a:ext cx="541903" cy="390669"/>
            </a:xfrm>
            <a:prstGeom prst="rect">
              <a:avLst/>
            </a:prstGeom>
          </p:spPr>
        </p:pic>
        <p:pic>
          <p:nvPicPr>
            <p:cNvPr id="40" name="Picture 2" descr="G:\做的项目\公共\扁平图标切换\更新2015_01_21\oss扁平图标库2015_01_21更新-04.png">
              <a:extLst>
                <a:ext uri="{FF2B5EF4-FFF2-40B4-BE49-F238E27FC236}">
                  <a16:creationId xmlns:a16="http://schemas.microsoft.com/office/drawing/2014/main" id="{08E6A288-36B3-44A5-AC30-B9ED89B7B5A4}"/>
                </a:ext>
              </a:extLst>
            </p:cNvPr>
            <p:cNvPicPr>
              <a:picLocks noChangeAspect="1" noChangeArrowheads="1"/>
            </p:cNvPicPr>
            <p:nvPr/>
          </p:nvPicPr>
          <p:blipFill>
            <a:blip r:embed="rId3" cstate="print"/>
            <a:stretch>
              <a:fillRect/>
            </a:stretch>
          </p:blipFill>
          <p:spPr bwMode="gray">
            <a:xfrm>
              <a:off x="5241597" y="3438598"/>
              <a:ext cx="638087" cy="485364"/>
            </a:xfrm>
            <a:prstGeom prst="rect">
              <a:avLst/>
            </a:prstGeom>
            <a:noFill/>
          </p:spPr>
        </p:pic>
        <p:pic>
          <p:nvPicPr>
            <p:cNvPr id="41" name="Picture 2" descr="G:\做的项目\公共\扁平图标切换\更新2015_01_21\oss扁平图标库2015_01_21更新-04.png">
              <a:extLst>
                <a:ext uri="{FF2B5EF4-FFF2-40B4-BE49-F238E27FC236}">
                  <a16:creationId xmlns:a16="http://schemas.microsoft.com/office/drawing/2014/main" id="{9BC6A937-123E-4EDA-A67D-5DE303EC4BD9}"/>
                </a:ext>
              </a:extLst>
            </p:cNvPr>
            <p:cNvPicPr>
              <a:picLocks noChangeAspect="1" noChangeArrowheads="1"/>
            </p:cNvPicPr>
            <p:nvPr/>
          </p:nvPicPr>
          <p:blipFill>
            <a:blip r:embed="rId3" cstate="print"/>
            <a:stretch>
              <a:fillRect/>
            </a:stretch>
          </p:blipFill>
          <p:spPr bwMode="gray">
            <a:xfrm>
              <a:off x="7382795" y="2390222"/>
              <a:ext cx="638087" cy="485364"/>
            </a:xfrm>
            <a:prstGeom prst="rect">
              <a:avLst/>
            </a:prstGeom>
            <a:noFill/>
          </p:spPr>
        </p:pic>
        <p:sp>
          <p:nvSpPr>
            <p:cNvPr id="42" name="Text Box 36">
              <a:extLst>
                <a:ext uri="{FF2B5EF4-FFF2-40B4-BE49-F238E27FC236}">
                  <a16:creationId xmlns:a16="http://schemas.microsoft.com/office/drawing/2014/main" id="{CAE85BD2-396B-47E6-ABB8-548F21406EB7}"/>
                </a:ext>
              </a:extLst>
            </p:cNvPr>
            <p:cNvSpPr txBox="1">
              <a:spLocks noChangeArrowheads="1"/>
            </p:cNvSpPr>
            <p:nvPr/>
          </p:nvSpPr>
          <p:spPr bwMode="gray">
            <a:xfrm>
              <a:off x="3848641" y="1458817"/>
              <a:ext cx="1388522" cy="523220"/>
            </a:xfrm>
            <a:prstGeom prst="rect">
              <a:avLst/>
            </a:prstGeom>
            <a:noFill/>
            <a:ln w="9525">
              <a:noFill/>
              <a:miter lim="800000"/>
              <a:headEnd/>
              <a:tailEnd/>
            </a:ln>
          </p:spPr>
          <p:txBody>
            <a:bodyPr wrap="none">
              <a:spAutoFit/>
            </a:bodyPr>
            <a:lstStyle/>
            <a:p>
              <a:pPr defTabSz="914163"/>
              <a:r>
                <a:rPr lang="en-US" sz="1400" dirty="0">
                  <a:solidFill>
                    <a:srgbClr val="EC7061"/>
                  </a:solidFill>
                </a:rPr>
                <a:t>Source 1</a:t>
              </a:r>
            </a:p>
            <a:p>
              <a:pPr defTabSz="914163"/>
              <a:r>
                <a:rPr lang="en-US" sz="1400" dirty="0">
                  <a:solidFill>
                    <a:srgbClr val="EC7061"/>
                  </a:solidFill>
                </a:rPr>
                <a:t>10.10.10.10/24</a:t>
              </a:r>
            </a:p>
          </p:txBody>
        </p:sp>
        <p:sp>
          <p:nvSpPr>
            <p:cNvPr id="43" name="Text Box 36">
              <a:extLst>
                <a:ext uri="{FF2B5EF4-FFF2-40B4-BE49-F238E27FC236}">
                  <a16:creationId xmlns:a16="http://schemas.microsoft.com/office/drawing/2014/main" id="{86ED6D74-5C1E-405D-B24E-2F7A8946F028}"/>
                </a:ext>
              </a:extLst>
            </p:cNvPr>
            <p:cNvSpPr txBox="1">
              <a:spLocks noChangeArrowheads="1"/>
            </p:cNvSpPr>
            <p:nvPr/>
          </p:nvSpPr>
          <p:spPr bwMode="gray">
            <a:xfrm>
              <a:off x="4645468" y="3140486"/>
              <a:ext cx="907621" cy="307777"/>
            </a:xfrm>
            <a:prstGeom prst="rect">
              <a:avLst/>
            </a:prstGeom>
            <a:noFill/>
            <a:ln w="9525">
              <a:noFill/>
              <a:miter lim="800000"/>
              <a:headEnd/>
              <a:tailEnd/>
            </a:ln>
          </p:spPr>
          <p:txBody>
            <a:bodyPr wrap="none">
              <a:spAutoFit/>
            </a:bodyPr>
            <a:lstStyle/>
            <a:p>
              <a:pPr algn="r" defTabSz="914163"/>
              <a:r>
                <a:rPr lang="en-US" sz="1400">
                  <a:ea typeface="+mn-ea"/>
                </a:rPr>
                <a:t>GE 0/0/</a:t>
              </a:r>
              <a:r>
                <a:rPr lang="en-US" sz="1400"/>
                <a:t>0</a:t>
              </a:r>
            </a:p>
          </p:txBody>
        </p:sp>
        <p:sp>
          <p:nvSpPr>
            <p:cNvPr id="44" name="Text Box 36">
              <a:extLst>
                <a:ext uri="{FF2B5EF4-FFF2-40B4-BE49-F238E27FC236}">
                  <a16:creationId xmlns:a16="http://schemas.microsoft.com/office/drawing/2014/main" id="{BB4AC37F-1E09-4A59-A7A6-5C33D3A6FAAF}"/>
                </a:ext>
              </a:extLst>
            </p:cNvPr>
            <p:cNvSpPr txBox="1">
              <a:spLocks noChangeArrowheads="1"/>
            </p:cNvSpPr>
            <p:nvPr/>
          </p:nvSpPr>
          <p:spPr bwMode="gray">
            <a:xfrm>
              <a:off x="5542053" y="3912874"/>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45" name="Text Box 36">
              <a:extLst>
                <a:ext uri="{FF2B5EF4-FFF2-40B4-BE49-F238E27FC236}">
                  <a16:creationId xmlns:a16="http://schemas.microsoft.com/office/drawing/2014/main" id="{5BCD3904-5847-4BCB-B513-33C5463F3120}"/>
                </a:ext>
              </a:extLst>
            </p:cNvPr>
            <p:cNvSpPr txBox="1">
              <a:spLocks noChangeArrowheads="1"/>
            </p:cNvSpPr>
            <p:nvPr/>
          </p:nvSpPr>
          <p:spPr bwMode="gray">
            <a:xfrm>
              <a:off x="4844691" y="2442658"/>
              <a:ext cx="394660" cy="307777"/>
            </a:xfrm>
            <a:prstGeom prst="rect">
              <a:avLst/>
            </a:prstGeom>
            <a:noFill/>
            <a:ln w="9525">
              <a:noFill/>
              <a:miter lim="800000"/>
              <a:headEnd/>
              <a:tailEnd/>
            </a:ln>
          </p:spPr>
          <p:txBody>
            <a:bodyPr wrap="none">
              <a:spAutoFit/>
            </a:bodyPr>
            <a:lstStyle/>
            <a:p>
              <a:pPr defTabSz="914163"/>
              <a:r>
                <a:rPr lang="en-US" sz="1400"/>
                <a:t>R1</a:t>
              </a:r>
            </a:p>
          </p:txBody>
        </p:sp>
        <p:sp>
          <p:nvSpPr>
            <p:cNvPr id="46" name="Text Box 36">
              <a:extLst>
                <a:ext uri="{FF2B5EF4-FFF2-40B4-BE49-F238E27FC236}">
                  <a16:creationId xmlns:a16="http://schemas.microsoft.com/office/drawing/2014/main" id="{D25D3F06-7C87-430A-8409-5F68E1AC634C}"/>
                </a:ext>
              </a:extLst>
            </p:cNvPr>
            <p:cNvSpPr txBox="1">
              <a:spLocks noChangeArrowheads="1"/>
            </p:cNvSpPr>
            <p:nvPr/>
          </p:nvSpPr>
          <p:spPr bwMode="gray">
            <a:xfrm>
              <a:off x="8038782" y="2442659"/>
              <a:ext cx="394660" cy="307777"/>
            </a:xfrm>
            <a:prstGeom prst="rect">
              <a:avLst/>
            </a:prstGeom>
            <a:noFill/>
            <a:ln w="9525">
              <a:noFill/>
              <a:miter lim="800000"/>
              <a:headEnd/>
              <a:tailEnd/>
            </a:ln>
          </p:spPr>
          <p:txBody>
            <a:bodyPr wrap="none">
              <a:spAutoFit/>
            </a:bodyPr>
            <a:lstStyle/>
            <a:p>
              <a:pPr defTabSz="914163"/>
              <a:r>
                <a:rPr lang="en-US" sz="1400"/>
                <a:t>R2</a:t>
              </a:r>
            </a:p>
          </p:txBody>
        </p:sp>
        <p:sp>
          <p:nvSpPr>
            <p:cNvPr id="47" name="Text Box 36">
              <a:extLst>
                <a:ext uri="{FF2B5EF4-FFF2-40B4-BE49-F238E27FC236}">
                  <a16:creationId xmlns:a16="http://schemas.microsoft.com/office/drawing/2014/main" id="{C625C538-FF0B-4135-9FBC-4D9655899362}"/>
                </a:ext>
              </a:extLst>
            </p:cNvPr>
            <p:cNvSpPr txBox="1">
              <a:spLocks noChangeArrowheads="1"/>
            </p:cNvSpPr>
            <p:nvPr/>
          </p:nvSpPr>
          <p:spPr bwMode="gray">
            <a:xfrm>
              <a:off x="4825005" y="3523121"/>
              <a:ext cx="425116" cy="338554"/>
            </a:xfrm>
            <a:prstGeom prst="rect">
              <a:avLst/>
            </a:prstGeom>
            <a:noFill/>
            <a:ln w="9525">
              <a:noFill/>
              <a:miter lim="800000"/>
              <a:headEnd/>
              <a:tailEnd/>
            </a:ln>
          </p:spPr>
          <p:txBody>
            <a:bodyPr wrap="none">
              <a:spAutoFit/>
            </a:bodyPr>
            <a:lstStyle/>
            <a:p>
              <a:pPr defTabSz="914163"/>
              <a:r>
                <a:rPr lang="en-US" sz="1600"/>
                <a:t>R3</a:t>
              </a:r>
            </a:p>
          </p:txBody>
        </p:sp>
        <p:pic>
          <p:nvPicPr>
            <p:cNvPr id="48" name="图片 5" descr="PC.png">
              <a:extLst>
                <a:ext uri="{FF2B5EF4-FFF2-40B4-BE49-F238E27FC236}">
                  <a16:creationId xmlns:a16="http://schemas.microsoft.com/office/drawing/2014/main" id="{81979149-D2CA-43BB-B4C1-04716632B2D1}"/>
                </a:ext>
              </a:extLst>
            </p:cNvPr>
            <p:cNvPicPr>
              <a:picLocks noChangeAspect="1"/>
            </p:cNvPicPr>
            <p:nvPr/>
          </p:nvPicPr>
          <p:blipFill>
            <a:blip r:embed="rId4" cstate="print"/>
            <a:stretch>
              <a:fillRect/>
            </a:stretch>
          </p:blipFill>
          <p:spPr bwMode="gray">
            <a:xfrm>
              <a:off x="7430887" y="4149110"/>
              <a:ext cx="541903" cy="390669"/>
            </a:xfrm>
            <a:prstGeom prst="rect">
              <a:avLst/>
            </a:prstGeom>
          </p:spPr>
        </p:pic>
        <p:sp>
          <p:nvSpPr>
            <p:cNvPr id="49" name="Text Box 36">
              <a:extLst>
                <a:ext uri="{FF2B5EF4-FFF2-40B4-BE49-F238E27FC236}">
                  <a16:creationId xmlns:a16="http://schemas.microsoft.com/office/drawing/2014/main" id="{CE39C766-7DEC-46E2-A685-61085498AC18}"/>
                </a:ext>
              </a:extLst>
            </p:cNvPr>
            <p:cNvSpPr txBox="1">
              <a:spLocks noChangeArrowheads="1"/>
            </p:cNvSpPr>
            <p:nvPr/>
          </p:nvSpPr>
          <p:spPr bwMode="gray">
            <a:xfrm>
              <a:off x="7986488" y="4029507"/>
              <a:ext cx="1495922" cy="738664"/>
            </a:xfrm>
            <a:prstGeom prst="rect">
              <a:avLst/>
            </a:prstGeom>
            <a:noFill/>
            <a:ln w="9525">
              <a:noFill/>
              <a:miter lim="800000"/>
              <a:headEnd/>
              <a:tailEnd/>
            </a:ln>
          </p:spPr>
          <p:txBody>
            <a:bodyPr wrap="none">
              <a:spAutoFit/>
            </a:bodyPr>
            <a:lstStyle/>
            <a:p>
              <a:pPr defTabSz="914163"/>
              <a:r>
                <a:rPr lang="en-US" sz="1400" dirty="0"/>
                <a:t>PC2</a:t>
              </a:r>
            </a:p>
            <a:p>
              <a:pPr defTabSz="914163"/>
              <a:r>
                <a:rPr lang="en-US" sz="1400" dirty="0">
                  <a:solidFill>
                    <a:srgbClr val="EC7061"/>
                  </a:solidFill>
                </a:rPr>
                <a:t>Receiver</a:t>
              </a:r>
            </a:p>
            <a:p>
              <a:pPr defTabSz="914163"/>
              <a:r>
                <a:rPr lang="en-US" sz="1400" dirty="0">
                  <a:solidFill>
                    <a:srgbClr val="EC7061"/>
                  </a:solidFill>
                </a:rPr>
                <a:t>Multicast group: 224.1.1.1</a:t>
              </a:r>
            </a:p>
          </p:txBody>
        </p:sp>
        <p:sp>
          <p:nvSpPr>
            <p:cNvPr id="50" name="Text Box 36">
              <a:extLst>
                <a:ext uri="{FF2B5EF4-FFF2-40B4-BE49-F238E27FC236}">
                  <a16:creationId xmlns:a16="http://schemas.microsoft.com/office/drawing/2014/main" id="{29ABD0B7-C4D9-4251-AF8F-1379448F1D8A}"/>
                </a:ext>
              </a:extLst>
            </p:cNvPr>
            <p:cNvSpPr txBox="1">
              <a:spLocks noChangeArrowheads="1"/>
            </p:cNvSpPr>
            <p:nvPr/>
          </p:nvSpPr>
          <p:spPr bwMode="gray">
            <a:xfrm>
              <a:off x="6558105" y="2347481"/>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51" name="Text Box 36">
              <a:extLst>
                <a:ext uri="{FF2B5EF4-FFF2-40B4-BE49-F238E27FC236}">
                  <a16:creationId xmlns:a16="http://schemas.microsoft.com/office/drawing/2014/main" id="{2CD3AE97-2E16-4831-8FE6-E919DA687312}"/>
                </a:ext>
              </a:extLst>
            </p:cNvPr>
            <p:cNvSpPr txBox="1">
              <a:spLocks noChangeArrowheads="1"/>
            </p:cNvSpPr>
            <p:nvPr/>
          </p:nvSpPr>
          <p:spPr bwMode="gray">
            <a:xfrm>
              <a:off x="5793187" y="236265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52" name="Text Box 36">
              <a:extLst>
                <a:ext uri="{FF2B5EF4-FFF2-40B4-BE49-F238E27FC236}">
                  <a16:creationId xmlns:a16="http://schemas.microsoft.com/office/drawing/2014/main" id="{C743CC91-8A1F-42B4-BF35-F068E7D99A82}"/>
                </a:ext>
              </a:extLst>
            </p:cNvPr>
            <p:cNvSpPr txBox="1">
              <a:spLocks noChangeArrowheads="1"/>
            </p:cNvSpPr>
            <p:nvPr/>
          </p:nvSpPr>
          <p:spPr bwMode="gray">
            <a:xfrm>
              <a:off x="7702386" y="287558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53" name="Text Box 36">
              <a:extLst>
                <a:ext uri="{FF2B5EF4-FFF2-40B4-BE49-F238E27FC236}">
                  <a16:creationId xmlns:a16="http://schemas.microsoft.com/office/drawing/2014/main" id="{90542E08-C332-45B8-99F0-0B9BE3C25B5D}"/>
                </a:ext>
              </a:extLst>
            </p:cNvPr>
            <p:cNvSpPr txBox="1">
              <a:spLocks noChangeArrowheads="1"/>
            </p:cNvSpPr>
            <p:nvPr/>
          </p:nvSpPr>
          <p:spPr bwMode="gray">
            <a:xfrm>
              <a:off x="5528332" y="2860092"/>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54" name="Text Box 36">
              <a:extLst>
                <a:ext uri="{FF2B5EF4-FFF2-40B4-BE49-F238E27FC236}">
                  <a16:creationId xmlns:a16="http://schemas.microsoft.com/office/drawing/2014/main" id="{F97429DD-E3F4-4A60-B9B8-9333B3B40381}"/>
                </a:ext>
              </a:extLst>
            </p:cNvPr>
            <p:cNvSpPr txBox="1">
              <a:spLocks noChangeArrowheads="1"/>
            </p:cNvSpPr>
            <p:nvPr/>
          </p:nvSpPr>
          <p:spPr bwMode="gray">
            <a:xfrm>
              <a:off x="4645468" y="2064090"/>
              <a:ext cx="907621" cy="307777"/>
            </a:xfrm>
            <a:prstGeom prst="rect">
              <a:avLst/>
            </a:prstGeom>
            <a:noFill/>
            <a:ln w="9525">
              <a:noFill/>
              <a:miter lim="800000"/>
              <a:headEnd/>
              <a:tailEnd/>
            </a:ln>
          </p:spPr>
          <p:txBody>
            <a:bodyPr wrap="none">
              <a:spAutoFit/>
            </a:bodyPr>
            <a:lstStyle/>
            <a:p>
              <a:pPr algn="r" defTabSz="914163"/>
              <a:r>
                <a:rPr lang="en-US" sz="1400" dirty="0">
                  <a:ea typeface="+mn-ea"/>
                </a:rPr>
                <a:t>GE 0/0/</a:t>
              </a:r>
              <a:r>
                <a:rPr lang="en-US" sz="1400" dirty="0"/>
                <a:t>2</a:t>
              </a:r>
            </a:p>
          </p:txBody>
        </p:sp>
        <p:pic>
          <p:nvPicPr>
            <p:cNvPr id="55" name="图片 37" descr="交换机.png">
              <a:extLst>
                <a:ext uri="{FF2B5EF4-FFF2-40B4-BE49-F238E27FC236}">
                  <a16:creationId xmlns:a16="http://schemas.microsoft.com/office/drawing/2014/main" id="{C33B0378-6979-489B-B152-79E2B3781CC9}"/>
                </a:ext>
              </a:extLst>
            </p:cNvPr>
            <p:cNvPicPr preferRelativeResize="0">
              <a:picLocks/>
            </p:cNvPicPr>
            <p:nvPr/>
          </p:nvPicPr>
          <p:blipFill>
            <a:blip r:embed="rId5" cstate="print"/>
            <a:stretch>
              <a:fillRect/>
            </a:stretch>
          </p:blipFill>
          <p:spPr bwMode="gray">
            <a:xfrm>
              <a:off x="5241596" y="1478160"/>
              <a:ext cx="638087" cy="482592"/>
            </a:xfrm>
            <a:prstGeom prst="rect">
              <a:avLst/>
            </a:prstGeom>
          </p:spPr>
        </p:pic>
        <p:cxnSp>
          <p:nvCxnSpPr>
            <p:cNvPr id="56" name="直接连接符 12">
              <a:extLst>
                <a:ext uri="{FF2B5EF4-FFF2-40B4-BE49-F238E27FC236}">
                  <a16:creationId xmlns:a16="http://schemas.microsoft.com/office/drawing/2014/main" id="{1577F9A6-1C52-4A92-9364-C08DEF0E827B}"/>
                </a:ext>
              </a:extLst>
            </p:cNvPr>
            <p:cNvCxnSpPr>
              <a:cxnSpLocks/>
              <a:stCxn id="55" idx="2"/>
              <a:endCxn id="38" idx="0"/>
            </p:cNvCxnSpPr>
            <p:nvPr/>
          </p:nvCxnSpPr>
          <p:spPr bwMode="gray">
            <a:xfrm>
              <a:off x="5560640" y="1960752"/>
              <a:ext cx="1" cy="4294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a16="http://schemas.microsoft.com/office/drawing/2014/main" id="{56CBB10A-89DC-457D-8FA2-4AC64C854923}"/>
                </a:ext>
              </a:extLst>
            </p:cNvPr>
            <p:cNvCxnSpPr>
              <a:cxnSpLocks/>
              <a:stCxn id="38" idx="2"/>
              <a:endCxn id="40" idx="0"/>
            </p:cNvCxnSpPr>
            <p:nvPr/>
          </p:nvCxnSpPr>
          <p:spPr bwMode="gray">
            <a:xfrm>
              <a:off x="5560641" y="2875586"/>
              <a:ext cx="0" cy="56301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直接连接符 12">
              <a:extLst>
                <a:ext uri="{FF2B5EF4-FFF2-40B4-BE49-F238E27FC236}">
                  <a16:creationId xmlns:a16="http://schemas.microsoft.com/office/drawing/2014/main" id="{FDB8AFC3-80E7-417F-83C7-B804A67A2890}"/>
                </a:ext>
              </a:extLst>
            </p:cNvPr>
            <p:cNvCxnSpPr>
              <a:cxnSpLocks/>
              <a:stCxn id="40" idx="2"/>
              <a:endCxn id="39" idx="0"/>
            </p:cNvCxnSpPr>
            <p:nvPr/>
          </p:nvCxnSpPr>
          <p:spPr bwMode="gray">
            <a:xfrm>
              <a:off x="5560641" y="3923962"/>
              <a:ext cx="0" cy="5630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12">
              <a:extLst>
                <a:ext uri="{FF2B5EF4-FFF2-40B4-BE49-F238E27FC236}">
                  <a16:creationId xmlns:a16="http://schemas.microsoft.com/office/drawing/2014/main" id="{FC9DEC71-F582-423D-808E-6F928C567C41}"/>
                </a:ext>
              </a:extLst>
            </p:cNvPr>
            <p:cNvCxnSpPr>
              <a:cxnSpLocks/>
              <a:stCxn id="38" idx="3"/>
              <a:endCxn id="41" idx="1"/>
            </p:cNvCxnSpPr>
            <p:nvPr/>
          </p:nvCxnSpPr>
          <p:spPr bwMode="gray">
            <a:xfrm>
              <a:off x="5879684" y="2632904"/>
              <a:ext cx="15031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12">
              <a:extLst>
                <a:ext uri="{FF2B5EF4-FFF2-40B4-BE49-F238E27FC236}">
                  <a16:creationId xmlns:a16="http://schemas.microsoft.com/office/drawing/2014/main" id="{42F10810-C64B-4938-A4C9-EFD81E876856}"/>
                </a:ext>
              </a:extLst>
            </p:cNvPr>
            <p:cNvCxnSpPr>
              <a:cxnSpLocks/>
              <a:stCxn id="41" idx="2"/>
              <a:endCxn id="48" idx="0"/>
            </p:cNvCxnSpPr>
            <p:nvPr/>
          </p:nvCxnSpPr>
          <p:spPr bwMode="gray">
            <a:xfrm>
              <a:off x="7701839" y="2875586"/>
              <a:ext cx="0" cy="127352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6223989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Checking the PIM Routing Table</a:t>
            </a:r>
          </a:p>
        </p:txBody>
      </p:sp>
      <p:sp>
        <p:nvSpPr>
          <p:cNvPr id="4" name="文本框 3"/>
          <p:cNvSpPr txBox="1"/>
          <p:nvPr/>
        </p:nvSpPr>
        <p:spPr bwMode="gray">
          <a:xfrm>
            <a:off x="1594177" y="1265679"/>
            <a:ext cx="8891697" cy="4984121"/>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a:solidFill>
                  <a:prstClr val="black"/>
                </a:solidFill>
                <a:cs typeface="Courier New" panose="02070309020205020404" pitchFamily="49" charset="0"/>
              </a:rPr>
              <a:t>&lt;R1&gt;</a:t>
            </a:r>
            <a:r>
              <a:rPr lang="en-US" sz="1400" b="1" dirty="0">
                <a:solidFill>
                  <a:prstClr val="black"/>
                </a:solidFill>
                <a:cs typeface="Courier New" panose="02070309020205020404" pitchFamily="49" charset="0"/>
              </a:rPr>
              <a:t>display </a:t>
            </a:r>
            <a:r>
              <a:rPr lang="en-US" sz="1400" b="1" dirty="0" err="1">
                <a:solidFill>
                  <a:prstClr val="black"/>
                </a:solidFill>
                <a:cs typeface="Courier New" panose="02070309020205020404" pitchFamily="49" charset="0"/>
              </a:rPr>
              <a:t>pim</a:t>
            </a:r>
            <a:r>
              <a:rPr lang="en-US" sz="1400" b="1" dirty="0">
                <a:solidFill>
                  <a:prstClr val="black"/>
                </a:solidFill>
                <a:cs typeface="Courier New" panose="02070309020205020404" pitchFamily="49" charset="0"/>
              </a:rPr>
              <a:t> routing-table</a:t>
            </a:r>
          </a:p>
          <a:p>
            <a:pPr fontAlgn="auto">
              <a:lnSpc>
                <a:spcPts val="2400"/>
              </a:lnSpc>
              <a:spcBef>
                <a:spcPts val="0"/>
              </a:spcBef>
              <a:spcAft>
                <a:spcPts val="0"/>
              </a:spcAft>
            </a:pPr>
            <a:r>
              <a:rPr lang="en-US" sz="1400" dirty="0">
                <a:solidFill>
                  <a:prstClr val="black"/>
                </a:solidFill>
                <a:cs typeface="Courier New" panose="02070309020205020404" pitchFamily="49" charset="0"/>
              </a:rPr>
              <a:t> VPN-Instance: public net</a:t>
            </a:r>
          </a:p>
          <a:p>
            <a:pPr fontAlgn="auto">
              <a:lnSpc>
                <a:spcPts val="2400"/>
              </a:lnSpc>
              <a:spcBef>
                <a:spcPts val="0"/>
              </a:spcBef>
              <a:spcAft>
                <a:spcPts val="0"/>
              </a:spcAft>
            </a:pPr>
            <a:r>
              <a:rPr lang="en-US" sz="1400" dirty="0">
                <a:solidFill>
                  <a:prstClr val="black"/>
                </a:solidFill>
                <a:cs typeface="Courier New" panose="02070309020205020404" pitchFamily="49" charset="0"/>
              </a:rPr>
              <a:t> Total 0 (*, G) entry; 1 (S, G) entry</a:t>
            </a:r>
          </a:p>
          <a:p>
            <a:pPr fontAlgn="auto">
              <a:lnSpc>
                <a:spcPts val="2400"/>
              </a:lnSpc>
              <a:spcBef>
                <a:spcPts val="0"/>
              </a:spcBef>
              <a:spcAft>
                <a:spcPts val="0"/>
              </a:spcAft>
            </a:pPr>
            <a:endParaRPr lang="en-US" altLang="zh-CN" sz="1400" dirty="0">
              <a:solidFill>
                <a:prstClr val="black"/>
              </a:solidFill>
              <a:cs typeface="Courier New" panose="02070309020205020404" pitchFamily="49" charset="0"/>
            </a:endParaRPr>
          </a:p>
          <a:p>
            <a:pPr fontAlgn="auto">
              <a:lnSpc>
                <a:spcPts val="2400"/>
              </a:lnSpc>
              <a:spcBef>
                <a:spcPts val="0"/>
              </a:spcBef>
              <a:spcAft>
                <a:spcPts val="0"/>
              </a:spcAft>
            </a:pPr>
            <a:r>
              <a:rPr lang="en-US" sz="1400" dirty="0">
                <a:solidFill>
                  <a:prstClr val="black"/>
                </a:solidFill>
                <a:cs typeface="Courier New" panose="02070309020205020404" pitchFamily="49" charset="0"/>
              </a:rPr>
              <a:t> </a:t>
            </a:r>
            <a:r>
              <a:rPr lang="en-US" sz="1400" dirty="0">
                <a:solidFill>
                  <a:srgbClr val="EC7061"/>
                </a:solidFill>
                <a:cs typeface="Courier New" panose="02070309020205020404" pitchFamily="49" charset="0"/>
              </a:rPr>
              <a:t>(10.10.10.10, 224.1.1.1)</a:t>
            </a:r>
          </a:p>
          <a:p>
            <a:pPr fontAlgn="auto">
              <a:lnSpc>
                <a:spcPts val="2400"/>
              </a:lnSpc>
              <a:spcBef>
                <a:spcPts val="0"/>
              </a:spcBef>
              <a:spcAft>
                <a:spcPts val="0"/>
              </a:spcAft>
            </a:pPr>
            <a:r>
              <a:rPr lang="en-US" sz="1400" dirty="0">
                <a:solidFill>
                  <a:prstClr val="black"/>
                </a:solidFill>
                <a:cs typeface="Courier New" panose="02070309020205020404" pitchFamily="49" charset="0"/>
              </a:rPr>
              <a:t>     Protocol: </a:t>
            </a:r>
            <a:r>
              <a:rPr lang="en-US" sz="1400" dirty="0" err="1">
                <a:solidFill>
                  <a:srgbClr val="EC7061"/>
                </a:solidFill>
                <a:cs typeface="Courier New" panose="02070309020205020404" pitchFamily="49" charset="0"/>
              </a:rPr>
              <a:t>pim-dm</a:t>
            </a:r>
            <a:r>
              <a:rPr lang="en-US" sz="1400" dirty="0">
                <a:solidFill>
                  <a:prstClr val="black"/>
                </a:solidFill>
                <a:cs typeface="Courier New" panose="02070309020205020404" pitchFamily="49" charset="0"/>
              </a:rPr>
              <a:t>, Flag: LOC ACT </a:t>
            </a:r>
          </a:p>
          <a:p>
            <a:pPr fontAlgn="auto">
              <a:lnSpc>
                <a:spcPts val="2400"/>
              </a:lnSpc>
              <a:spcBef>
                <a:spcPts val="0"/>
              </a:spcBef>
              <a:spcAft>
                <a:spcPts val="0"/>
              </a:spcAft>
            </a:pPr>
            <a:r>
              <a:rPr lang="en-US" sz="1400" dirty="0">
                <a:solidFill>
                  <a:prstClr val="black"/>
                </a:solidFill>
                <a:cs typeface="Courier New" panose="02070309020205020404" pitchFamily="49" charset="0"/>
              </a:rPr>
              <a:t>     </a:t>
            </a:r>
            <a:r>
              <a:rPr lang="en-US" sz="1400" dirty="0" err="1">
                <a:solidFill>
                  <a:prstClr val="black"/>
                </a:solidFill>
                <a:cs typeface="Courier New" panose="02070309020205020404" pitchFamily="49" charset="0"/>
              </a:rPr>
              <a:t>UpTime</a:t>
            </a:r>
            <a:r>
              <a:rPr lang="en-US" sz="1400" dirty="0">
                <a:solidFill>
                  <a:prstClr val="black"/>
                </a:solidFill>
                <a:cs typeface="Courier New" panose="02070309020205020404" pitchFamily="49" charset="0"/>
              </a:rPr>
              <a:t>: 00:00:34</a:t>
            </a:r>
          </a:p>
          <a:p>
            <a:pPr fontAlgn="auto">
              <a:lnSpc>
                <a:spcPts val="2400"/>
              </a:lnSpc>
              <a:spcBef>
                <a:spcPts val="0"/>
              </a:spcBef>
              <a:spcAft>
                <a:spcPts val="0"/>
              </a:spcAft>
            </a:pPr>
            <a:r>
              <a:rPr lang="en-US" sz="1400" dirty="0">
                <a:solidFill>
                  <a:prstClr val="black"/>
                </a:solidFill>
                <a:cs typeface="Courier New" panose="02070309020205020404" pitchFamily="49" charset="0"/>
              </a:rPr>
              <a:t>     Upstream interface: GigabitEthernet0/0/2</a:t>
            </a:r>
          </a:p>
          <a:p>
            <a:pPr fontAlgn="auto">
              <a:lnSpc>
                <a:spcPts val="2400"/>
              </a:lnSpc>
              <a:spcBef>
                <a:spcPts val="0"/>
              </a:spcBef>
              <a:spcAft>
                <a:spcPts val="0"/>
              </a:spcAft>
            </a:pPr>
            <a:r>
              <a:rPr lang="en-US" sz="1400" dirty="0">
                <a:solidFill>
                  <a:prstClr val="black"/>
                </a:solidFill>
                <a:cs typeface="Courier New" panose="02070309020205020404" pitchFamily="49" charset="0"/>
              </a:rPr>
              <a:t>         Upstream neighbor: NULL</a:t>
            </a:r>
          </a:p>
          <a:p>
            <a:pPr fontAlgn="auto">
              <a:lnSpc>
                <a:spcPts val="2400"/>
              </a:lnSpc>
              <a:spcBef>
                <a:spcPts val="0"/>
              </a:spcBef>
              <a:spcAft>
                <a:spcPts val="0"/>
              </a:spcAft>
            </a:pPr>
            <a:r>
              <a:rPr lang="en-US" sz="1400" dirty="0">
                <a:solidFill>
                  <a:prstClr val="black"/>
                </a:solidFill>
                <a:cs typeface="Courier New" panose="02070309020205020404" pitchFamily="49" charset="0"/>
              </a:rPr>
              <a:t>         RPF prime neighbor: NULL</a:t>
            </a:r>
          </a:p>
          <a:p>
            <a:pPr fontAlgn="auto">
              <a:lnSpc>
                <a:spcPts val="2400"/>
              </a:lnSpc>
              <a:spcBef>
                <a:spcPts val="0"/>
              </a:spcBef>
              <a:spcAft>
                <a:spcPts val="0"/>
              </a:spcAft>
            </a:pPr>
            <a:r>
              <a:rPr lang="en-US" sz="1400" dirty="0">
                <a:solidFill>
                  <a:prstClr val="black"/>
                </a:solidFill>
                <a:cs typeface="Courier New" panose="02070309020205020404" pitchFamily="49" charset="0"/>
              </a:rPr>
              <a:t>     Downstream interface(s) information:</a:t>
            </a:r>
          </a:p>
          <a:p>
            <a:pPr fontAlgn="auto">
              <a:lnSpc>
                <a:spcPts val="2400"/>
              </a:lnSpc>
              <a:spcBef>
                <a:spcPts val="0"/>
              </a:spcBef>
              <a:spcAft>
                <a:spcPts val="0"/>
              </a:spcAft>
            </a:pPr>
            <a:r>
              <a:rPr lang="en-US" sz="1400" dirty="0">
                <a:solidFill>
                  <a:prstClr val="black"/>
                </a:solidFill>
                <a:cs typeface="Courier New" panose="02070309020205020404" pitchFamily="49" charset="0"/>
              </a:rPr>
              <a:t>     Total number of </a:t>
            </a:r>
            <a:r>
              <a:rPr lang="en-US" sz="1400" dirty="0" err="1">
                <a:solidFill>
                  <a:prstClr val="black"/>
                </a:solidFill>
                <a:cs typeface="Courier New" panose="02070309020205020404" pitchFamily="49" charset="0"/>
              </a:rPr>
              <a:t>downstreams</a:t>
            </a:r>
            <a:r>
              <a:rPr lang="en-US" sz="1400" dirty="0">
                <a:solidFill>
                  <a:prstClr val="black"/>
                </a:solidFill>
                <a:cs typeface="Courier New" panose="02070309020205020404" pitchFamily="49" charset="0"/>
              </a:rPr>
              <a:t>: 2</a:t>
            </a:r>
          </a:p>
          <a:p>
            <a:pPr fontAlgn="auto">
              <a:lnSpc>
                <a:spcPts val="2400"/>
              </a:lnSpc>
              <a:spcBef>
                <a:spcPts val="0"/>
              </a:spcBef>
              <a:spcAft>
                <a:spcPts val="0"/>
              </a:spcAft>
            </a:pPr>
            <a:r>
              <a:rPr lang="en-US" sz="1400" dirty="0">
                <a:solidFill>
                  <a:prstClr val="black"/>
                </a:solidFill>
                <a:cs typeface="Courier New" panose="02070309020205020404" pitchFamily="49" charset="0"/>
              </a:rPr>
              <a:t>         1: GigabitEthernet0/0/0</a:t>
            </a:r>
          </a:p>
          <a:p>
            <a:pPr fontAlgn="auto">
              <a:lnSpc>
                <a:spcPts val="2400"/>
              </a:lnSpc>
              <a:spcBef>
                <a:spcPts val="0"/>
              </a:spcBef>
              <a:spcAft>
                <a:spcPts val="0"/>
              </a:spcAft>
            </a:pPr>
            <a:r>
              <a:rPr lang="en-US" sz="1400" dirty="0">
                <a:solidFill>
                  <a:prstClr val="black"/>
                </a:solidFill>
                <a:cs typeface="Courier New" panose="02070309020205020404" pitchFamily="49" charset="0"/>
              </a:rPr>
              <a:t>             Protocol: </a:t>
            </a:r>
            <a:r>
              <a:rPr lang="en-US" sz="1400" dirty="0" err="1">
                <a:solidFill>
                  <a:prstClr val="black"/>
                </a:solidFill>
                <a:cs typeface="Courier New" panose="02070309020205020404" pitchFamily="49" charset="0"/>
              </a:rPr>
              <a:t>pim-dm</a:t>
            </a:r>
            <a:r>
              <a:rPr lang="en-US" sz="1400" dirty="0">
                <a:solidFill>
                  <a:prstClr val="black"/>
                </a:solidFill>
                <a:cs typeface="Courier New" panose="02070309020205020404" pitchFamily="49" charset="0"/>
              </a:rPr>
              <a:t>, </a:t>
            </a:r>
            <a:r>
              <a:rPr lang="en-US" sz="1400" dirty="0" err="1">
                <a:solidFill>
                  <a:prstClr val="black"/>
                </a:solidFill>
                <a:cs typeface="Courier New" panose="02070309020205020404" pitchFamily="49" charset="0"/>
              </a:rPr>
              <a:t>UpTime</a:t>
            </a:r>
            <a:r>
              <a:rPr lang="en-US" sz="1400" dirty="0">
                <a:solidFill>
                  <a:prstClr val="black"/>
                </a:solidFill>
                <a:cs typeface="Courier New" panose="02070309020205020404" pitchFamily="49" charset="0"/>
              </a:rPr>
              <a:t>: 00:00:34, Expires: never</a:t>
            </a:r>
          </a:p>
          <a:p>
            <a:pPr fontAlgn="auto">
              <a:lnSpc>
                <a:spcPts val="2400"/>
              </a:lnSpc>
              <a:spcBef>
                <a:spcPts val="0"/>
              </a:spcBef>
              <a:spcAft>
                <a:spcPts val="0"/>
              </a:spcAft>
            </a:pPr>
            <a:r>
              <a:rPr lang="en-US" sz="1400" dirty="0">
                <a:solidFill>
                  <a:prstClr val="black"/>
                </a:solidFill>
                <a:cs typeface="Courier New" panose="02070309020205020404" pitchFamily="49" charset="0"/>
              </a:rPr>
              <a:t>         2: GigabitEthernet0/0/1</a:t>
            </a:r>
          </a:p>
          <a:p>
            <a:pPr fontAlgn="auto">
              <a:lnSpc>
                <a:spcPts val="2400"/>
              </a:lnSpc>
              <a:spcBef>
                <a:spcPts val="0"/>
              </a:spcBef>
              <a:spcAft>
                <a:spcPts val="0"/>
              </a:spcAft>
            </a:pPr>
            <a:r>
              <a:rPr lang="en-US" sz="1400" dirty="0">
                <a:solidFill>
                  <a:prstClr val="black"/>
                </a:solidFill>
                <a:cs typeface="Courier New" panose="02070309020205020404" pitchFamily="49" charset="0"/>
              </a:rPr>
              <a:t>             Protocol: </a:t>
            </a:r>
            <a:r>
              <a:rPr lang="en-US" sz="1400" dirty="0" err="1">
                <a:solidFill>
                  <a:prstClr val="black"/>
                </a:solidFill>
                <a:cs typeface="Courier New" panose="02070309020205020404" pitchFamily="49" charset="0"/>
              </a:rPr>
              <a:t>pim-dm</a:t>
            </a:r>
            <a:r>
              <a:rPr lang="en-US" sz="1400" dirty="0">
                <a:solidFill>
                  <a:prstClr val="black"/>
                </a:solidFill>
                <a:cs typeface="Courier New" panose="02070309020205020404" pitchFamily="49" charset="0"/>
              </a:rPr>
              <a:t>, </a:t>
            </a:r>
            <a:r>
              <a:rPr lang="en-US" sz="1400" dirty="0" err="1">
                <a:solidFill>
                  <a:prstClr val="black"/>
                </a:solidFill>
                <a:cs typeface="Courier New" panose="02070309020205020404" pitchFamily="49" charset="0"/>
              </a:rPr>
              <a:t>UpTime</a:t>
            </a:r>
            <a:r>
              <a:rPr lang="en-US" sz="1400" dirty="0">
                <a:solidFill>
                  <a:prstClr val="black"/>
                </a:solidFill>
                <a:cs typeface="Courier New" panose="02070309020205020404" pitchFamily="49" charset="0"/>
              </a:rPr>
              <a:t>: 00:00:34, Expires: never</a:t>
            </a:r>
          </a:p>
        </p:txBody>
      </p:sp>
    </p:spTree>
    <p:extLst>
      <p:ext uri="{BB962C8B-B14F-4D97-AF65-F5344CB8AC3E}">
        <p14:creationId xmlns:p14="http://schemas.microsoft.com/office/powerpoint/2010/main" val="34109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rPr>
              <a:t>Introduction to PIM</a:t>
            </a:r>
          </a:p>
          <a:p>
            <a:r>
              <a:rPr lang="en-US" dirty="0">
                <a:solidFill>
                  <a:schemeClr val="bg1">
                    <a:lumMod val="50000"/>
                  </a:schemeClr>
                </a:solidFill>
              </a:rPr>
              <a:t>Introduction to PIM-DM</a:t>
            </a:r>
          </a:p>
          <a:p>
            <a:r>
              <a:rPr lang="en-US" b="1" dirty="0"/>
              <a:t>Introduction to PM-SM</a:t>
            </a:r>
          </a:p>
          <a:p>
            <a:pPr lvl="1">
              <a:buFont typeface="Wingdings" panose="05000000000000000000" pitchFamily="2" charset="2"/>
              <a:buChar char="§"/>
            </a:pPr>
            <a:r>
              <a:rPr lang="en-US" dirty="0"/>
              <a:t>Implementation of PIM-SM (ASM)</a:t>
            </a:r>
          </a:p>
          <a:p>
            <a:pPr lvl="1"/>
            <a:r>
              <a:rPr lang="en-US" dirty="0">
                <a:solidFill>
                  <a:schemeClr val="bg1">
                    <a:lumMod val="50000"/>
                  </a:schemeClr>
                </a:solidFill>
              </a:rPr>
              <a:t>Implementation of PIM-SM (SSM)</a:t>
            </a:r>
          </a:p>
          <a:p>
            <a:pPr lvl="1"/>
            <a:r>
              <a:rPr lang="en-US" dirty="0">
                <a:solidFill>
                  <a:schemeClr val="bg1">
                    <a:lumMod val="50000"/>
                  </a:schemeClr>
                </a:solidFill>
              </a:rPr>
              <a:t>Basic PIM-SM Configurations</a:t>
            </a:r>
          </a:p>
        </p:txBody>
      </p:sp>
    </p:spTree>
    <p:extLst>
      <p:ext uri="{BB962C8B-B14F-4D97-AF65-F5344CB8AC3E}">
        <p14:creationId xmlns:p14="http://schemas.microsoft.com/office/powerpoint/2010/main" val="1065537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4FC726-AB79-4D02-A072-81E6ADBBB9A8}"/>
              </a:ext>
            </a:extLst>
          </p:cNvPr>
          <p:cNvSpPr>
            <a:spLocks noGrp="1"/>
          </p:cNvSpPr>
          <p:nvPr>
            <p:ph type="body" sz="quarter" idx="10"/>
          </p:nvPr>
        </p:nvSpPr>
        <p:spPr bwMode="gray"/>
        <p:txBody>
          <a:bodyPr/>
          <a:lstStyle/>
          <a:p>
            <a:r>
              <a:rPr lang="en-US" sz="1600" dirty="0"/>
              <a:t>If PIM-DM is used on a large-or medium-sized multicast network, the following problems may occur:</a:t>
            </a:r>
          </a:p>
          <a:p>
            <a:pPr lvl="1"/>
            <a:r>
              <a:rPr lang="en-US" sz="1400" dirty="0"/>
              <a:t>The flooding-prune mode is used, and multicast packets are flooded on the entire network, which </a:t>
            </a:r>
            <a:r>
              <a:rPr lang="en-US" sz="1400" b="1" dirty="0">
                <a:solidFill>
                  <a:srgbClr val="EC7061"/>
                </a:solidFill>
              </a:rPr>
              <a:t>burdens the network</a:t>
            </a:r>
            <a:r>
              <a:rPr lang="en-US" sz="1400" dirty="0"/>
              <a:t>.</a:t>
            </a:r>
          </a:p>
          <a:p>
            <a:pPr lvl="1"/>
            <a:r>
              <a:rPr lang="en-US" sz="1400" dirty="0"/>
              <a:t>All multicast routers need to </a:t>
            </a:r>
            <a:r>
              <a:rPr lang="en-US" sz="1400" b="1" dirty="0">
                <a:solidFill>
                  <a:srgbClr val="EC7061"/>
                </a:solidFill>
              </a:rPr>
              <a:t>maintain a multicast routing table</a:t>
            </a:r>
            <a:r>
              <a:rPr lang="en-US" sz="1400" dirty="0"/>
              <a:t> even if they do not need to forward multicast data.</a:t>
            </a:r>
          </a:p>
          <a:p>
            <a:pPr lvl="1"/>
            <a:r>
              <a:rPr lang="en-US" sz="1400" dirty="0"/>
              <a:t>On a multicast network with sparsely distributed group members, the </a:t>
            </a:r>
            <a:r>
              <a:rPr lang="en-US" sz="1400" b="1" dirty="0">
                <a:solidFill>
                  <a:srgbClr val="EC7061"/>
                </a:solidFill>
              </a:rPr>
              <a:t>efficiency</a:t>
            </a:r>
            <a:r>
              <a:rPr lang="en-US" sz="1400" dirty="0"/>
              <a:t> of MDT establishment using flooding-prune mechanism is </a:t>
            </a:r>
            <a:r>
              <a:rPr lang="en-US" sz="1400" b="1" dirty="0">
                <a:solidFill>
                  <a:srgbClr val="EC7061"/>
                </a:solidFill>
              </a:rPr>
              <a:t>low</a:t>
            </a:r>
            <a:r>
              <a:rPr lang="en-US" sz="1400" dirty="0"/>
              <a:t>.</a:t>
            </a:r>
          </a:p>
        </p:txBody>
      </p:sp>
      <p:sp>
        <p:nvSpPr>
          <p:cNvPr id="3" name="Title 2">
            <a:extLst>
              <a:ext uri="{FF2B5EF4-FFF2-40B4-BE49-F238E27FC236}">
                <a16:creationId xmlns:a16="http://schemas.microsoft.com/office/drawing/2014/main" id="{C5028F2C-9965-4BC5-822B-1588462C571F}"/>
              </a:ext>
            </a:extLst>
          </p:cNvPr>
          <p:cNvSpPr>
            <a:spLocks noGrp="1"/>
          </p:cNvSpPr>
          <p:nvPr>
            <p:ph type="title"/>
          </p:nvPr>
        </p:nvSpPr>
        <p:spPr bwMode="gray"/>
        <p:txBody>
          <a:bodyPr/>
          <a:lstStyle/>
          <a:p>
            <a:r>
              <a:rPr lang="en-US"/>
              <a:t>PIM-DM Limitations</a:t>
            </a:r>
          </a:p>
        </p:txBody>
      </p:sp>
      <p:sp>
        <p:nvSpPr>
          <p:cNvPr id="5" name="Freeform 159">
            <a:extLst>
              <a:ext uri="{FF2B5EF4-FFF2-40B4-BE49-F238E27FC236}">
                <a16:creationId xmlns:a16="http://schemas.microsoft.com/office/drawing/2014/main" id="{7616775A-7B9B-4577-98EF-F710F617E062}"/>
              </a:ext>
            </a:extLst>
          </p:cNvPr>
          <p:cNvSpPr/>
          <p:nvPr/>
        </p:nvSpPr>
        <p:spPr bwMode="gray">
          <a:xfrm flipH="1">
            <a:off x="4069495" y="3702441"/>
            <a:ext cx="3299831" cy="17249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Large-or medium</a:t>
            </a:r>
            <a:br>
              <a:rPr lang="en-US" sz="1400" dirty="0">
                <a:solidFill>
                  <a:schemeClr val="tx1"/>
                </a:solidFill>
              </a:rPr>
            </a:br>
            <a:r>
              <a:rPr lang="en-US" sz="1400" dirty="0">
                <a:solidFill>
                  <a:schemeClr val="tx1"/>
                </a:solidFill>
              </a:rPr>
              <a:t>-sized multicast network</a:t>
            </a:r>
          </a:p>
        </p:txBody>
      </p:sp>
      <p:pic>
        <p:nvPicPr>
          <p:cNvPr id="6" name="Picture 2" descr="G:\做的项目\公共\扁平图标切换\更新2015_01_21\oss扁平图标库2015_01_21更新-04.png">
            <a:extLst>
              <a:ext uri="{FF2B5EF4-FFF2-40B4-BE49-F238E27FC236}">
                <a16:creationId xmlns:a16="http://schemas.microsoft.com/office/drawing/2014/main" id="{9EDD9461-229A-46F6-B6A5-3BFF178DE781}"/>
              </a:ext>
            </a:extLst>
          </p:cNvPr>
          <p:cNvPicPr>
            <a:picLocks noChangeArrowheads="1"/>
          </p:cNvPicPr>
          <p:nvPr/>
        </p:nvPicPr>
        <p:blipFill>
          <a:blip r:embed="rId3" cstate="print"/>
          <a:stretch>
            <a:fillRect/>
          </a:stretch>
        </p:blipFill>
        <p:spPr bwMode="gray">
          <a:xfrm>
            <a:off x="5280694" y="3502812"/>
            <a:ext cx="528117" cy="399259"/>
          </a:xfrm>
          <a:prstGeom prst="rect">
            <a:avLst/>
          </a:prstGeom>
          <a:noFill/>
        </p:spPr>
      </p:pic>
      <p:pic>
        <p:nvPicPr>
          <p:cNvPr id="7" name="图片 37" descr="交换机.png">
            <a:extLst>
              <a:ext uri="{FF2B5EF4-FFF2-40B4-BE49-F238E27FC236}">
                <a16:creationId xmlns:a16="http://schemas.microsoft.com/office/drawing/2014/main" id="{D9295141-3346-4439-9589-494E57B28359}"/>
              </a:ext>
            </a:extLst>
          </p:cNvPr>
          <p:cNvPicPr preferRelativeResize="0">
            <a:picLocks/>
          </p:cNvPicPr>
          <p:nvPr/>
        </p:nvPicPr>
        <p:blipFill>
          <a:blip r:embed="rId4" cstate="print"/>
          <a:stretch>
            <a:fillRect/>
          </a:stretch>
        </p:blipFill>
        <p:spPr bwMode="gray">
          <a:xfrm>
            <a:off x="3914142" y="3303020"/>
            <a:ext cx="528118" cy="399421"/>
          </a:xfrm>
          <a:prstGeom prst="rect">
            <a:avLst/>
          </a:prstGeom>
        </p:spPr>
      </p:pic>
      <p:pic>
        <p:nvPicPr>
          <p:cNvPr id="8" name="Picture 2" descr="G:\做的项目\公共\扁平图标切换\更新2015_01_21\oss扁平图标库2015_01_21更新-04.png">
            <a:extLst>
              <a:ext uri="{FF2B5EF4-FFF2-40B4-BE49-F238E27FC236}">
                <a16:creationId xmlns:a16="http://schemas.microsoft.com/office/drawing/2014/main" id="{5996070E-2634-4165-9059-8BB739C06145}"/>
              </a:ext>
            </a:extLst>
          </p:cNvPr>
          <p:cNvPicPr>
            <a:picLocks noChangeArrowheads="1"/>
          </p:cNvPicPr>
          <p:nvPr/>
        </p:nvPicPr>
        <p:blipFill>
          <a:blip r:embed="rId3" cstate="print"/>
          <a:stretch>
            <a:fillRect/>
          </a:stretch>
        </p:blipFill>
        <p:spPr bwMode="gray">
          <a:xfrm>
            <a:off x="3914143" y="4495721"/>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0B317698-3A18-422B-BAC6-9AB646F7BD69}"/>
              </a:ext>
            </a:extLst>
          </p:cNvPr>
          <p:cNvPicPr>
            <a:picLocks noChangeArrowheads="1"/>
          </p:cNvPicPr>
          <p:nvPr/>
        </p:nvPicPr>
        <p:blipFill>
          <a:blip r:embed="rId3" cstate="print"/>
          <a:stretch>
            <a:fillRect/>
          </a:stretch>
        </p:blipFill>
        <p:spPr bwMode="gray">
          <a:xfrm>
            <a:off x="6508057" y="5264215"/>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id="{CBE06722-2BCA-4107-A753-D7437BC12A6E}"/>
              </a:ext>
            </a:extLst>
          </p:cNvPr>
          <p:cNvPicPr>
            <a:picLocks noChangeArrowheads="1"/>
          </p:cNvPicPr>
          <p:nvPr/>
        </p:nvPicPr>
        <p:blipFill>
          <a:blip r:embed="rId3" cstate="print"/>
          <a:stretch>
            <a:fillRect/>
          </a:stretch>
        </p:blipFill>
        <p:spPr bwMode="gray">
          <a:xfrm>
            <a:off x="4760659" y="5264214"/>
            <a:ext cx="528117" cy="399259"/>
          </a:xfrm>
          <a:prstGeom prst="rect">
            <a:avLst/>
          </a:prstGeom>
          <a:noFill/>
        </p:spPr>
      </p:pic>
      <p:pic>
        <p:nvPicPr>
          <p:cNvPr id="11" name="Picture 2" descr="G:\做的项目\公共\扁平图标切换\更新2015_01_21\oss扁平图标库2015_01_21更新-04.png">
            <a:extLst>
              <a:ext uri="{FF2B5EF4-FFF2-40B4-BE49-F238E27FC236}">
                <a16:creationId xmlns:a16="http://schemas.microsoft.com/office/drawing/2014/main" id="{8083873E-9BC5-40B5-8CDB-AE10537E0F32}"/>
              </a:ext>
            </a:extLst>
          </p:cNvPr>
          <p:cNvPicPr>
            <a:picLocks noChangeArrowheads="1"/>
          </p:cNvPicPr>
          <p:nvPr/>
        </p:nvPicPr>
        <p:blipFill>
          <a:blip r:embed="rId3" cstate="print"/>
          <a:stretch>
            <a:fillRect/>
          </a:stretch>
        </p:blipFill>
        <p:spPr bwMode="gray">
          <a:xfrm>
            <a:off x="6735627" y="4165640"/>
            <a:ext cx="528117" cy="399259"/>
          </a:xfrm>
          <a:prstGeom prst="rect">
            <a:avLst/>
          </a:prstGeom>
          <a:noFill/>
        </p:spPr>
      </p:pic>
      <p:pic>
        <p:nvPicPr>
          <p:cNvPr id="12" name="图片 38" descr="PC.png">
            <a:extLst>
              <a:ext uri="{FF2B5EF4-FFF2-40B4-BE49-F238E27FC236}">
                <a16:creationId xmlns:a16="http://schemas.microsoft.com/office/drawing/2014/main" id="{D1CA94FF-6289-4A48-B2DA-1A7E312A3F86}"/>
              </a:ext>
            </a:extLst>
          </p:cNvPr>
          <p:cNvPicPr>
            <a:picLocks noChangeAspect="1"/>
          </p:cNvPicPr>
          <p:nvPr/>
        </p:nvPicPr>
        <p:blipFill>
          <a:blip r:embed="rId5" cstate="print"/>
          <a:stretch>
            <a:fillRect/>
          </a:stretch>
        </p:blipFill>
        <p:spPr bwMode="gray">
          <a:xfrm>
            <a:off x="4754718" y="6016043"/>
            <a:ext cx="540000" cy="382353"/>
          </a:xfrm>
          <a:prstGeom prst="rect">
            <a:avLst/>
          </a:prstGeom>
        </p:spPr>
      </p:pic>
      <p:pic>
        <p:nvPicPr>
          <p:cNvPr id="13" name="图片 38" descr="PC.png">
            <a:extLst>
              <a:ext uri="{FF2B5EF4-FFF2-40B4-BE49-F238E27FC236}">
                <a16:creationId xmlns:a16="http://schemas.microsoft.com/office/drawing/2014/main" id="{639BC822-CA92-403D-A158-87A87101B8B0}"/>
              </a:ext>
            </a:extLst>
          </p:cNvPr>
          <p:cNvPicPr>
            <a:picLocks noChangeAspect="1"/>
          </p:cNvPicPr>
          <p:nvPr/>
        </p:nvPicPr>
        <p:blipFill>
          <a:blip r:embed="rId5" cstate="print"/>
          <a:stretch>
            <a:fillRect/>
          </a:stretch>
        </p:blipFill>
        <p:spPr bwMode="gray">
          <a:xfrm>
            <a:off x="6502115" y="6016043"/>
            <a:ext cx="540000" cy="382353"/>
          </a:xfrm>
          <a:prstGeom prst="rect">
            <a:avLst/>
          </a:prstGeom>
        </p:spPr>
      </p:pic>
      <p:cxnSp>
        <p:nvCxnSpPr>
          <p:cNvPr id="14" name="直接连接符 12">
            <a:extLst>
              <a:ext uri="{FF2B5EF4-FFF2-40B4-BE49-F238E27FC236}">
                <a16:creationId xmlns:a16="http://schemas.microsoft.com/office/drawing/2014/main" id="{75F84EB9-8EE5-48F9-96FC-376A585F84D8}"/>
              </a:ext>
            </a:extLst>
          </p:cNvPr>
          <p:cNvCxnSpPr>
            <a:cxnSpLocks/>
            <a:stCxn id="7" idx="3"/>
            <a:endCxn id="6" idx="1"/>
          </p:cNvCxnSpPr>
          <p:nvPr/>
        </p:nvCxnSpPr>
        <p:spPr bwMode="gray">
          <a:xfrm>
            <a:off x="4442260" y="3502731"/>
            <a:ext cx="838434" cy="1997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2">
            <a:extLst>
              <a:ext uri="{FF2B5EF4-FFF2-40B4-BE49-F238E27FC236}">
                <a16:creationId xmlns:a16="http://schemas.microsoft.com/office/drawing/2014/main" id="{FF2F320A-C5D1-4712-9F57-9DC0B6140B86}"/>
              </a:ext>
            </a:extLst>
          </p:cNvPr>
          <p:cNvCxnSpPr>
            <a:cxnSpLocks/>
            <a:stCxn id="10" idx="2"/>
            <a:endCxn id="12" idx="0"/>
          </p:cNvCxnSpPr>
          <p:nvPr/>
        </p:nvCxnSpPr>
        <p:spPr bwMode="gray">
          <a:xfrm>
            <a:off x="5024718" y="5663473"/>
            <a:ext cx="0" cy="3525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12">
            <a:extLst>
              <a:ext uri="{FF2B5EF4-FFF2-40B4-BE49-F238E27FC236}">
                <a16:creationId xmlns:a16="http://schemas.microsoft.com/office/drawing/2014/main" id="{70377D31-8E61-4819-B565-6A098B71D967}"/>
              </a:ext>
            </a:extLst>
          </p:cNvPr>
          <p:cNvCxnSpPr>
            <a:cxnSpLocks/>
            <a:stCxn id="9" idx="2"/>
            <a:endCxn id="13" idx="0"/>
          </p:cNvCxnSpPr>
          <p:nvPr/>
        </p:nvCxnSpPr>
        <p:spPr bwMode="gray">
          <a:xfrm flipH="1">
            <a:off x="6772115" y="5663474"/>
            <a:ext cx="1" cy="352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0" name="TextBox 29">
            <a:extLst>
              <a:ext uri="{FF2B5EF4-FFF2-40B4-BE49-F238E27FC236}">
                <a16:creationId xmlns:a16="http://schemas.microsoft.com/office/drawing/2014/main" id="{00A41A94-C588-4357-BE62-82765A5AC4B6}"/>
              </a:ext>
            </a:extLst>
          </p:cNvPr>
          <p:cNvSpPr txBox="1"/>
          <p:nvPr/>
        </p:nvSpPr>
        <p:spPr bwMode="gray">
          <a:xfrm>
            <a:off x="3517713" y="5990257"/>
            <a:ext cx="1224000" cy="461665"/>
          </a:xfrm>
          <a:prstGeom prst="rect">
            <a:avLst/>
          </a:prstGeom>
          <a:noFill/>
        </p:spPr>
        <p:txBody>
          <a:bodyPr wrap="square" rtlCol="0" anchor="ctr">
            <a:spAutoFit/>
          </a:bodyPr>
          <a:lstStyle/>
          <a:p>
            <a:pPr algn="ctr"/>
            <a:r>
              <a:rPr lang="en-US" sz="1200" dirty="0"/>
              <a:t>Multicast group member</a:t>
            </a:r>
          </a:p>
        </p:txBody>
      </p:sp>
      <p:sp>
        <p:nvSpPr>
          <p:cNvPr id="31" name="TextBox 30">
            <a:extLst>
              <a:ext uri="{FF2B5EF4-FFF2-40B4-BE49-F238E27FC236}">
                <a16:creationId xmlns:a16="http://schemas.microsoft.com/office/drawing/2014/main" id="{4B5B8129-8367-4731-AB42-4A8C4C97BD14}"/>
              </a:ext>
            </a:extLst>
          </p:cNvPr>
          <p:cNvSpPr txBox="1"/>
          <p:nvPr/>
        </p:nvSpPr>
        <p:spPr bwMode="gray">
          <a:xfrm>
            <a:off x="5294718" y="5990257"/>
            <a:ext cx="1224000" cy="461665"/>
          </a:xfrm>
          <a:prstGeom prst="rect">
            <a:avLst/>
          </a:prstGeom>
          <a:noFill/>
        </p:spPr>
        <p:txBody>
          <a:bodyPr wrap="square" rtlCol="0" anchor="ctr">
            <a:spAutoFit/>
          </a:bodyPr>
          <a:lstStyle/>
          <a:p>
            <a:pPr algn="ctr"/>
            <a:r>
              <a:rPr lang="en-US" sz="1200" dirty="0"/>
              <a:t>Multicast group member</a:t>
            </a:r>
          </a:p>
        </p:txBody>
      </p:sp>
      <p:sp>
        <p:nvSpPr>
          <p:cNvPr id="32" name="TextBox 31">
            <a:extLst>
              <a:ext uri="{FF2B5EF4-FFF2-40B4-BE49-F238E27FC236}">
                <a16:creationId xmlns:a16="http://schemas.microsoft.com/office/drawing/2014/main" id="{9AB77403-E9B2-45E3-A5AC-F8ED4E946BD2}"/>
              </a:ext>
            </a:extLst>
          </p:cNvPr>
          <p:cNvSpPr txBox="1"/>
          <p:nvPr/>
        </p:nvSpPr>
        <p:spPr bwMode="gray">
          <a:xfrm>
            <a:off x="2544149" y="3366304"/>
            <a:ext cx="1375029" cy="276999"/>
          </a:xfrm>
          <a:prstGeom prst="rect">
            <a:avLst/>
          </a:prstGeom>
          <a:noFill/>
        </p:spPr>
        <p:txBody>
          <a:bodyPr wrap="square" rtlCol="0">
            <a:spAutoFit/>
          </a:bodyPr>
          <a:lstStyle/>
          <a:p>
            <a:pPr algn="ctr"/>
            <a:r>
              <a:rPr lang="en-US" sz="1200" dirty="0"/>
              <a:t>Multicast source</a:t>
            </a:r>
          </a:p>
        </p:txBody>
      </p:sp>
      <p:cxnSp>
        <p:nvCxnSpPr>
          <p:cNvPr id="33" name="Straight Arrow Connector 32">
            <a:extLst>
              <a:ext uri="{FF2B5EF4-FFF2-40B4-BE49-F238E27FC236}">
                <a16:creationId xmlns:a16="http://schemas.microsoft.com/office/drawing/2014/main" id="{332FFB93-189A-45C5-BFF6-02FAA5ACBF26}"/>
              </a:ext>
            </a:extLst>
          </p:cNvPr>
          <p:cNvCxnSpPr>
            <a:cxnSpLocks/>
          </p:cNvCxnSpPr>
          <p:nvPr/>
        </p:nvCxnSpPr>
        <p:spPr bwMode="gray">
          <a:xfrm flipV="1">
            <a:off x="4533185" y="3952827"/>
            <a:ext cx="803707" cy="69733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CE362F7-1DBB-4AAC-B877-B490A3FA47EB}"/>
              </a:ext>
            </a:extLst>
          </p:cNvPr>
          <p:cNvCxnSpPr>
            <a:cxnSpLocks/>
          </p:cNvCxnSpPr>
          <p:nvPr/>
        </p:nvCxnSpPr>
        <p:spPr bwMode="gray">
          <a:xfrm flipH="1" flipV="1">
            <a:off x="5791537" y="3938557"/>
            <a:ext cx="838508" cy="42116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7815B6D2-509E-43F8-9D6A-97F9BE73479A}"/>
              </a:ext>
            </a:extLst>
          </p:cNvPr>
          <p:cNvCxnSpPr>
            <a:cxnSpLocks/>
          </p:cNvCxnSpPr>
          <p:nvPr/>
        </p:nvCxnSpPr>
        <p:spPr bwMode="gray">
          <a:xfrm flipV="1">
            <a:off x="5024718" y="3952828"/>
            <a:ext cx="419755" cy="126395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D99B6889-27A0-4BC6-A7E8-5D807FE2B641}"/>
              </a:ext>
            </a:extLst>
          </p:cNvPr>
          <p:cNvCxnSpPr>
            <a:cxnSpLocks/>
          </p:cNvCxnSpPr>
          <p:nvPr/>
        </p:nvCxnSpPr>
        <p:spPr bwMode="gray">
          <a:xfrm flipH="1" flipV="1">
            <a:off x="5683956" y="3976883"/>
            <a:ext cx="1051671" cy="120710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矩形: 圆角 52">
            <a:extLst>
              <a:ext uri="{FF2B5EF4-FFF2-40B4-BE49-F238E27FC236}">
                <a16:creationId xmlns:a16="http://schemas.microsoft.com/office/drawing/2014/main" id="{0FE74783-0F4A-480B-AC54-66F518014A61}"/>
              </a:ext>
            </a:extLst>
          </p:cNvPr>
          <p:cNvSpPr/>
          <p:nvPr/>
        </p:nvSpPr>
        <p:spPr bwMode="gray">
          <a:xfrm>
            <a:off x="2801815" y="4255970"/>
            <a:ext cx="1203253"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3" name="矩形: 圆角 52">
            <a:extLst>
              <a:ext uri="{FF2B5EF4-FFF2-40B4-BE49-F238E27FC236}">
                <a16:creationId xmlns:a16="http://schemas.microsoft.com/office/drawing/2014/main" id="{22FA5BF6-8D17-4129-9958-D88C12387D1E}"/>
              </a:ext>
            </a:extLst>
          </p:cNvPr>
          <p:cNvSpPr/>
          <p:nvPr/>
        </p:nvSpPr>
        <p:spPr bwMode="gray">
          <a:xfrm>
            <a:off x="5613550" y="3167676"/>
            <a:ext cx="1347194"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4" name="矩形: 圆角 52">
            <a:extLst>
              <a:ext uri="{FF2B5EF4-FFF2-40B4-BE49-F238E27FC236}">
                <a16:creationId xmlns:a16="http://schemas.microsoft.com/office/drawing/2014/main" id="{7CD97976-A8BE-49F2-86D2-30EAF2C2D856}"/>
              </a:ext>
            </a:extLst>
          </p:cNvPr>
          <p:cNvSpPr/>
          <p:nvPr/>
        </p:nvSpPr>
        <p:spPr bwMode="gray">
          <a:xfrm>
            <a:off x="7098576" y="3833414"/>
            <a:ext cx="1225973"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5" name="矩形: 圆角 52">
            <a:extLst>
              <a:ext uri="{FF2B5EF4-FFF2-40B4-BE49-F238E27FC236}">
                <a16:creationId xmlns:a16="http://schemas.microsoft.com/office/drawing/2014/main" id="{4BFBF6E3-4D80-449D-A010-F8662D8D49C4}"/>
              </a:ext>
            </a:extLst>
          </p:cNvPr>
          <p:cNvSpPr/>
          <p:nvPr/>
        </p:nvSpPr>
        <p:spPr bwMode="gray">
          <a:xfrm>
            <a:off x="6960744" y="4951572"/>
            <a:ext cx="1236193"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6" name="矩形: 圆角 52">
            <a:extLst>
              <a:ext uri="{FF2B5EF4-FFF2-40B4-BE49-F238E27FC236}">
                <a16:creationId xmlns:a16="http://schemas.microsoft.com/office/drawing/2014/main" id="{5A349F69-3E18-4F08-ABBB-7265273C4596}"/>
              </a:ext>
            </a:extLst>
          </p:cNvPr>
          <p:cNvSpPr/>
          <p:nvPr/>
        </p:nvSpPr>
        <p:spPr bwMode="gray">
          <a:xfrm>
            <a:off x="3653913" y="5391774"/>
            <a:ext cx="1166004"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7" name="Rectangular Callout 75">
            <a:extLst>
              <a:ext uri="{FF2B5EF4-FFF2-40B4-BE49-F238E27FC236}">
                <a16:creationId xmlns:a16="http://schemas.microsoft.com/office/drawing/2014/main" id="{22495887-9A2A-4BD8-99AD-F66C46E7A092}"/>
              </a:ext>
            </a:extLst>
          </p:cNvPr>
          <p:cNvSpPr/>
          <p:nvPr/>
        </p:nvSpPr>
        <p:spPr bwMode="gray">
          <a:xfrm>
            <a:off x="8510740" y="3602586"/>
            <a:ext cx="1895251" cy="646331"/>
          </a:xfrm>
          <a:prstGeom prst="wedgeRectCallout">
            <a:avLst>
              <a:gd name="adj1" fmla="val -62177"/>
              <a:gd name="adj2" fmla="val 283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Maintains a multicast routing table even if it has no group member.</a:t>
            </a:r>
          </a:p>
        </p:txBody>
      </p:sp>
      <p:cxnSp>
        <p:nvCxnSpPr>
          <p:cNvPr id="48" name="Straight Arrow Connector 47">
            <a:extLst>
              <a:ext uri="{FF2B5EF4-FFF2-40B4-BE49-F238E27FC236}">
                <a16:creationId xmlns:a16="http://schemas.microsoft.com/office/drawing/2014/main" id="{A289F3E7-82C3-40B7-B256-81EFF27A8C97}"/>
              </a:ext>
            </a:extLst>
          </p:cNvPr>
          <p:cNvCxnSpPr>
            <a:cxnSpLocks/>
          </p:cNvCxnSpPr>
          <p:nvPr/>
        </p:nvCxnSpPr>
        <p:spPr bwMode="gray">
          <a:xfrm flipH="1" flipV="1">
            <a:off x="4489458" y="3431390"/>
            <a:ext cx="754860" cy="18867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EBF17013-9A0D-4446-91F7-9515B72FD4EC}"/>
              </a:ext>
            </a:extLst>
          </p:cNvPr>
          <p:cNvCxnSpPr>
            <a:cxnSpLocks/>
          </p:cNvCxnSpPr>
          <p:nvPr/>
        </p:nvCxnSpPr>
        <p:spPr bwMode="gray">
          <a:xfrm flipV="1">
            <a:off x="5111807" y="5712758"/>
            <a:ext cx="0" cy="258624"/>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60E540E-AC14-417A-9603-FB2061A7F133}"/>
              </a:ext>
            </a:extLst>
          </p:cNvPr>
          <p:cNvCxnSpPr>
            <a:cxnSpLocks/>
          </p:cNvCxnSpPr>
          <p:nvPr/>
        </p:nvCxnSpPr>
        <p:spPr bwMode="gray">
          <a:xfrm flipV="1">
            <a:off x="6696132" y="5712758"/>
            <a:ext cx="0" cy="258624"/>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Rectangular Callout 75">
            <a:extLst>
              <a:ext uri="{FF2B5EF4-FFF2-40B4-BE49-F238E27FC236}">
                <a16:creationId xmlns:a16="http://schemas.microsoft.com/office/drawing/2014/main" id="{580C2114-061D-4D1B-8BCB-C98D249C1E26}"/>
              </a:ext>
            </a:extLst>
          </p:cNvPr>
          <p:cNvSpPr/>
          <p:nvPr/>
        </p:nvSpPr>
        <p:spPr bwMode="gray">
          <a:xfrm>
            <a:off x="1973734" y="3726902"/>
            <a:ext cx="2909890" cy="477005"/>
          </a:xfrm>
          <a:prstGeom prst="wedgeRectCallout">
            <a:avLst>
              <a:gd name="adj1" fmla="val 56714"/>
              <a:gd name="adj2" fmla="val 378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Floods multicast packets on the entire network, burdening the network.</a:t>
            </a:r>
          </a:p>
        </p:txBody>
      </p:sp>
      <p:cxnSp>
        <p:nvCxnSpPr>
          <p:cNvPr id="61" name="Straight Arrow Connector 60">
            <a:extLst>
              <a:ext uri="{FF2B5EF4-FFF2-40B4-BE49-F238E27FC236}">
                <a16:creationId xmlns:a16="http://schemas.microsoft.com/office/drawing/2014/main" id="{03530EC5-AB94-409E-B17B-50B862C81571}"/>
              </a:ext>
            </a:extLst>
          </p:cNvPr>
          <p:cNvCxnSpPr>
            <a:cxnSpLocks/>
          </p:cNvCxnSpPr>
          <p:nvPr/>
        </p:nvCxnSpPr>
        <p:spPr bwMode="gray">
          <a:xfrm flipH="1">
            <a:off x="8485847" y="6098069"/>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2BD266EF-4F88-497F-9E16-C1979C810C4C}"/>
              </a:ext>
            </a:extLst>
          </p:cNvPr>
          <p:cNvSpPr txBox="1"/>
          <p:nvPr/>
        </p:nvSpPr>
        <p:spPr bwMode="gray">
          <a:xfrm>
            <a:off x="9044497" y="5959569"/>
            <a:ext cx="1588334" cy="283090"/>
          </a:xfrm>
          <a:prstGeom prst="rect">
            <a:avLst/>
          </a:prstGeom>
          <a:noFill/>
        </p:spPr>
        <p:txBody>
          <a:bodyPr wrap="square" rtlCol="0">
            <a:spAutoFit/>
          </a:bodyPr>
          <a:lstStyle/>
          <a:p>
            <a:r>
              <a:rPr lang="en-US" sz="1200" dirty="0"/>
              <a:t>Multicast packet</a:t>
            </a:r>
          </a:p>
        </p:txBody>
      </p:sp>
    </p:spTree>
    <p:extLst>
      <p:ext uri="{BB962C8B-B14F-4D97-AF65-F5344CB8AC3E}">
        <p14:creationId xmlns:p14="http://schemas.microsoft.com/office/powerpoint/2010/main" val="2132206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EC1784-DF10-4762-BF82-BDF1DC36F0DB}"/>
              </a:ext>
            </a:extLst>
          </p:cNvPr>
          <p:cNvSpPr>
            <a:spLocks noGrp="1"/>
          </p:cNvSpPr>
          <p:nvPr>
            <p:ph type="body" sz="quarter" idx="10"/>
          </p:nvPr>
        </p:nvSpPr>
        <p:spPr bwMode="gray"/>
        <p:txBody>
          <a:bodyPr/>
          <a:lstStyle/>
          <a:p>
            <a:r>
              <a:rPr lang="en-US" sz="1600" dirty="0"/>
              <a:t>The PIM-DM model uses flooding-prune to establish an MDT because most multicast routers on the multicast network do not know the locations of group members.</a:t>
            </a:r>
          </a:p>
          <a:p>
            <a:r>
              <a:rPr lang="en-US" sz="1600" dirty="0"/>
              <a:t>In the PIM-SM (ASM) model, an MDT is established as follows:</a:t>
            </a:r>
          </a:p>
          <a:p>
            <a:pPr lvl="1"/>
            <a:r>
              <a:rPr lang="en-US" sz="1400"/>
              <a:t>A </a:t>
            </a:r>
            <a:r>
              <a:rPr lang="en-US" altLang="zh-CN" sz="1400"/>
              <a:t>rendezvous point (RP) </a:t>
            </a:r>
            <a:r>
              <a:rPr lang="en-US" sz="1400"/>
              <a:t>is </a:t>
            </a:r>
            <a:r>
              <a:rPr lang="en-US" sz="1400" dirty="0"/>
              <a:t>informed of the locations of group members in advance so that an </a:t>
            </a:r>
            <a:r>
              <a:rPr lang="en-US" sz="1400" b="1" dirty="0">
                <a:solidFill>
                  <a:srgbClr val="EC7061"/>
                </a:solidFill>
              </a:rPr>
              <a:t>RPT</a:t>
            </a:r>
            <a:r>
              <a:rPr lang="en-US" sz="1400" dirty="0"/>
              <a:t> is established.</a:t>
            </a:r>
          </a:p>
          <a:p>
            <a:pPr lvl="1"/>
            <a:r>
              <a:rPr lang="en-US" sz="1400" dirty="0"/>
              <a:t>After receiving multicast data from the multicast source, the multicast network </a:t>
            </a:r>
            <a:r>
              <a:rPr lang="en-US" sz="1400" b="1" dirty="0">
                <a:solidFill>
                  <a:srgbClr val="EC7061"/>
                </a:solidFill>
              </a:rPr>
              <a:t>sends the multicast data to the RP</a:t>
            </a:r>
            <a:r>
              <a:rPr lang="en-US" sz="1400" dirty="0"/>
              <a:t>, which then forwards the multicast data to group members.</a:t>
            </a:r>
          </a:p>
          <a:p>
            <a:pPr lvl="1"/>
            <a:r>
              <a:rPr lang="en-US" sz="1400" dirty="0"/>
              <a:t>If sub-optimal multicast forwarding paths exist, PIM-SM (ASM) </a:t>
            </a:r>
            <a:r>
              <a:rPr lang="en-US" sz="1400" b="1" dirty="0">
                <a:solidFill>
                  <a:srgbClr val="EC7061"/>
                </a:solidFill>
              </a:rPr>
              <a:t>automatically uses the SPT</a:t>
            </a:r>
            <a:r>
              <a:rPr lang="en-US" sz="1400" dirty="0"/>
              <a:t>.</a:t>
            </a:r>
          </a:p>
        </p:txBody>
      </p:sp>
      <p:sp>
        <p:nvSpPr>
          <p:cNvPr id="2" name="Title 1">
            <a:extLst>
              <a:ext uri="{FF2B5EF4-FFF2-40B4-BE49-F238E27FC236}">
                <a16:creationId xmlns:a16="http://schemas.microsoft.com/office/drawing/2014/main" id="{217447A2-7C74-449B-A84E-C7053A70814E}"/>
              </a:ext>
            </a:extLst>
          </p:cNvPr>
          <p:cNvSpPr>
            <a:spLocks noGrp="1"/>
          </p:cNvSpPr>
          <p:nvPr>
            <p:ph type="title"/>
          </p:nvPr>
        </p:nvSpPr>
        <p:spPr bwMode="gray"/>
        <p:txBody>
          <a:bodyPr/>
          <a:lstStyle/>
          <a:p>
            <a:r>
              <a:rPr lang="en-US"/>
              <a:t>Introduction to PIM-SM (ASM)</a:t>
            </a:r>
          </a:p>
        </p:txBody>
      </p:sp>
      <p:sp>
        <p:nvSpPr>
          <p:cNvPr id="4" name="Freeform 159">
            <a:extLst>
              <a:ext uri="{FF2B5EF4-FFF2-40B4-BE49-F238E27FC236}">
                <a16:creationId xmlns:a16="http://schemas.microsoft.com/office/drawing/2014/main" id="{B89C2620-9747-450E-872A-4C2185A53B29}"/>
              </a:ext>
            </a:extLst>
          </p:cNvPr>
          <p:cNvSpPr/>
          <p:nvPr/>
        </p:nvSpPr>
        <p:spPr bwMode="gray">
          <a:xfrm flipH="1">
            <a:off x="4032697" y="4232425"/>
            <a:ext cx="3313339" cy="1731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0" bIns="216000" rtlCol="0" anchor="ctr">
            <a:noAutofit/>
          </a:bodyPr>
          <a:lstStyle/>
          <a:p>
            <a:pPr algn="ctr"/>
            <a:r>
              <a:rPr lang="en-US" sz="1400" dirty="0">
                <a:solidFill>
                  <a:schemeClr val="tx1"/>
                </a:solidFill>
              </a:rPr>
              <a:t>Large-or medium</a:t>
            </a:r>
            <a:br>
              <a:rPr lang="en-US" sz="1400" dirty="0">
                <a:solidFill>
                  <a:schemeClr val="tx1"/>
                </a:solidFill>
              </a:rPr>
            </a:br>
            <a:r>
              <a:rPr lang="en-US" sz="1400" dirty="0">
                <a:solidFill>
                  <a:schemeClr val="tx1"/>
                </a:solidFill>
              </a:rPr>
              <a:t>-sized multicast network</a:t>
            </a:r>
          </a:p>
        </p:txBody>
      </p:sp>
      <p:pic>
        <p:nvPicPr>
          <p:cNvPr id="5" name="Picture 2" descr="G:\做的项目\公共\扁平图标切换\更新2015_01_21\oss扁平图标库2015_01_21更新-04.png">
            <a:extLst>
              <a:ext uri="{FF2B5EF4-FFF2-40B4-BE49-F238E27FC236}">
                <a16:creationId xmlns:a16="http://schemas.microsoft.com/office/drawing/2014/main" id="{834B0036-6B70-493C-AEBF-504F3582F6BD}"/>
              </a:ext>
            </a:extLst>
          </p:cNvPr>
          <p:cNvPicPr>
            <a:picLocks noChangeArrowheads="1"/>
          </p:cNvPicPr>
          <p:nvPr/>
        </p:nvPicPr>
        <p:blipFill>
          <a:blip r:embed="rId3" cstate="print"/>
          <a:stretch>
            <a:fillRect/>
          </a:stretch>
        </p:blipFill>
        <p:spPr bwMode="gray">
          <a:xfrm>
            <a:off x="4351544" y="4319420"/>
            <a:ext cx="528117" cy="399259"/>
          </a:xfrm>
          <a:prstGeom prst="rect">
            <a:avLst/>
          </a:prstGeom>
          <a:noFill/>
        </p:spPr>
      </p:pic>
      <p:pic>
        <p:nvPicPr>
          <p:cNvPr id="6" name="图片 37" descr="交换机.png">
            <a:extLst>
              <a:ext uri="{FF2B5EF4-FFF2-40B4-BE49-F238E27FC236}">
                <a16:creationId xmlns:a16="http://schemas.microsoft.com/office/drawing/2014/main" id="{F94A0EC4-9FD7-4817-9F39-7B5EEE4DF83F}"/>
              </a:ext>
            </a:extLst>
          </p:cNvPr>
          <p:cNvPicPr preferRelativeResize="0">
            <a:picLocks/>
          </p:cNvPicPr>
          <p:nvPr/>
        </p:nvPicPr>
        <p:blipFill>
          <a:blip r:embed="rId4" cstate="print"/>
          <a:stretch>
            <a:fillRect/>
          </a:stretch>
        </p:blipFill>
        <p:spPr bwMode="gray">
          <a:xfrm>
            <a:off x="3118856" y="4319420"/>
            <a:ext cx="528118" cy="399421"/>
          </a:xfrm>
          <a:prstGeom prst="rect">
            <a:avLst/>
          </a:prstGeom>
        </p:spPr>
      </p:pic>
      <p:pic>
        <p:nvPicPr>
          <p:cNvPr id="7" name="图片 38" descr="PC.png">
            <a:extLst>
              <a:ext uri="{FF2B5EF4-FFF2-40B4-BE49-F238E27FC236}">
                <a16:creationId xmlns:a16="http://schemas.microsoft.com/office/drawing/2014/main" id="{BC6BB17D-F0F8-4AE1-BDE3-EC0537D90538}"/>
              </a:ext>
            </a:extLst>
          </p:cNvPr>
          <p:cNvPicPr>
            <a:picLocks noChangeAspect="1"/>
          </p:cNvPicPr>
          <p:nvPr/>
        </p:nvPicPr>
        <p:blipFill>
          <a:blip r:embed="rId5" cstate="print"/>
          <a:stretch>
            <a:fillRect/>
          </a:stretch>
        </p:blipFill>
        <p:spPr bwMode="gray">
          <a:xfrm>
            <a:off x="8020386" y="4538399"/>
            <a:ext cx="540000" cy="382353"/>
          </a:xfrm>
          <a:prstGeom prst="rect">
            <a:avLst/>
          </a:prstGeom>
        </p:spPr>
      </p:pic>
      <p:cxnSp>
        <p:nvCxnSpPr>
          <p:cNvPr id="8" name="直接连接符 12">
            <a:extLst>
              <a:ext uri="{FF2B5EF4-FFF2-40B4-BE49-F238E27FC236}">
                <a16:creationId xmlns:a16="http://schemas.microsoft.com/office/drawing/2014/main" id="{6A863AA0-5D1E-4E75-A5B0-8F6FA69A9DAF}"/>
              </a:ext>
            </a:extLst>
          </p:cNvPr>
          <p:cNvCxnSpPr>
            <a:cxnSpLocks/>
            <a:stCxn id="14" idx="3"/>
            <a:endCxn id="7" idx="1"/>
          </p:cNvCxnSpPr>
          <p:nvPr/>
        </p:nvCxnSpPr>
        <p:spPr bwMode="gray">
          <a:xfrm flipV="1">
            <a:off x="7296478" y="4729576"/>
            <a:ext cx="72390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Straight Arrow Connector 8">
            <a:extLst>
              <a:ext uri="{FF2B5EF4-FFF2-40B4-BE49-F238E27FC236}">
                <a16:creationId xmlns:a16="http://schemas.microsoft.com/office/drawing/2014/main" id="{B9E868FF-2420-43F1-AF04-B0A787FAE9B9}"/>
              </a:ext>
            </a:extLst>
          </p:cNvPr>
          <p:cNvCxnSpPr>
            <a:cxnSpLocks/>
          </p:cNvCxnSpPr>
          <p:nvPr/>
        </p:nvCxnSpPr>
        <p:spPr bwMode="gray">
          <a:xfrm flipH="1">
            <a:off x="7375090" y="4665003"/>
            <a:ext cx="565430"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 name="Picture 2" descr="G:\做的项目\公共\扁平图标切换\更新2015_01_21\oss扁平图标库2015_01_21更新-04.png">
            <a:extLst>
              <a:ext uri="{FF2B5EF4-FFF2-40B4-BE49-F238E27FC236}">
                <a16:creationId xmlns:a16="http://schemas.microsoft.com/office/drawing/2014/main" id="{B1EF1BBD-7A79-48E5-9B84-5B21F6BDB6B6}"/>
              </a:ext>
            </a:extLst>
          </p:cNvPr>
          <p:cNvPicPr>
            <a:picLocks noChangeArrowheads="1"/>
          </p:cNvPicPr>
          <p:nvPr/>
        </p:nvPicPr>
        <p:blipFill>
          <a:blip r:embed="rId3" cstate="print"/>
          <a:stretch>
            <a:fillRect/>
          </a:stretch>
        </p:blipFill>
        <p:spPr bwMode="gray">
          <a:xfrm>
            <a:off x="6767107" y="5624512"/>
            <a:ext cx="528117" cy="399259"/>
          </a:xfrm>
          <a:prstGeom prst="rect">
            <a:avLst/>
          </a:prstGeom>
          <a:noFill/>
        </p:spPr>
      </p:pic>
      <p:pic>
        <p:nvPicPr>
          <p:cNvPr id="12" name="Picture 2" descr="G:\做的项目\公共\扁平图标切换\更新2015_01_21\oss扁平图标库2015_01_21更新-04.png">
            <a:extLst>
              <a:ext uri="{FF2B5EF4-FFF2-40B4-BE49-F238E27FC236}">
                <a16:creationId xmlns:a16="http://schemas.microsoft.com/office/drawing/2014/main" id="{B49BD7B0-0595-4A91-AC2E-A2270763DF7E}"/>
              </a:ext>
            </a:extLst>
          </p:cNvPr>
          <p:cNvPicPr>
            <a:picLocks noChangeArrowheads="1"/>
          </p:cNvPicPr>
          <p:nvPr/>
        </p:nvPicPr>
        <p:blipFill>
          <a:blip r:embed="rId3" cstate="print"/>
          <a:stretch>
            <a:fillRect/>
          </a:stretch>
        </p:blipFill>
        <p:spPr bwMode="gray">
          <a:xfrm>
            <a:off x="5641832" y="5225253"/>
            <a:ext cx="528117" cy="399259"/>
          </a:xfrm>
          <a:prstGeom prst="rect">
            <a:avLst/>
          </a:prstGeom>
          <a:noFill/>
        </p:spPr>
      </p:pic>
      <p:pic>
        <p:nvPicPr>
          <p:cNvPr id="13" name="Picture 2" descr="G:\做的项目\公共\扁平图标切换\更新2015_01_21\oss扁平图标库2015_01_21更新-04.png">
            <a:extLst>
              <a:ext uri="{FF2B5EF4-FFF2-40B4-BE49-F238E27FC236}">
                <a16:creationId xmlns:a16="http://schemas.microsoft.com/office/drawing/2014/main" id="{145F488E-0752-4D34-948F-4DDCDA7498C7}"/>
              </a:ext>
            </a:extLst>
          </p:cNvPr>
          <p:cNvPicPr>
            <a:picLocks noChangeArrowheads="1"/>
          </p:cNvPicPr>
          <p:nvPr/>
        </p:nvPicPr>
        <p:blipFill>
          <a:blip r:embed="rId3" cstate="print"/>
          <a:stretch>
            <a:fillRect/>
          </a:stretch>
        </p:blipFill>
        <p:spPr bwMode="gray">
          <a:xfrm>
            <a:off x="4398666" y="5616059"/>
            <a:ext cx="528117" cy="399259"/>
          </a:xfrm>
          <a:prstGeom prst="rect">
            <a:avLst/>
          </a:prstGeom>
          <a:noFill/>
        </p:spPr>
      </p:pic>
      <p:pic>
        <p:nvPicPr>
          <p:cNvPr id="14" name="Picture 2" descr="G:\做的项目\公共\扁平图标切换\更新2015_01_21\oss扁平图标库2015_01_21更新-04.png">
            <a:extLst>
              <a:ext uri="{FF2B5EF4-FFF2-40B4-BE49-F238E27FC236}">
                <a16:creationId xmlns:a16="http://schemas.microsoft.com/office/drawing/2014/main" id="{E413DA90-C276-41CA-B9C7-10E0F4E2C2A7}"/>
              </a:ext>
            </a:extLst>
          </p:cNvPr>
          <p:cNvPicPr>
            <a:picLocks noChangeArrowheads="1"/>
          </p:cNvPicPr>
          <p:nvPr/>
        </p:nvPicPr>
        <p:blipFill>
          <a:blip r:embed="rId3" cstate="print"/>
          <a:stretch>
            <a:fillRect/>
          </a:stretch>
        </p:blipFill>
        <p:spPr bwMode="gray">
          <a:xfrm>
            <a:off x="6768361" y="4529947"/>
            <a:ext cx="528117" cy="399259"/>
          </a:xfrm>
          <a:prstGeom prst="rect">
            <a:avLst/>
          </a:prstGeom>
          <a:noFill/>
        </p:spPr>
      </p:pic>
      <p:pic>
        <p:nvPicPr>
          <p:cNvPr id="19" name="图片 38" descr="PC.png">
            <a:extLst>
              <a:ext uri="{FF2B5EF4-FFF2-40B4-BE49-F238E27FC236}">
                <a16:creationId xmlns:a16="http://schemas.microsoft.com/office/drawing/2014/main" id="{567553F3-BFC4-4F9F-9B8D-6D84E1A4F996}"/>
              </a:ext>
            </a:extLst>
          </p:cNvPr>
          <p:cNvPicPr>
            <a:picLocks noChangeAspect="1"/>
          </p:cNvPicPr>
          <p:nvPr/>
        </p:nvPicPr>
        <p:blipFill>
          <a:blip r:embed="rId5" cstate="print"/>
          <a:stretch>
            <a:fillRect/>
          </a:stretch>
        </p:blipFill>
        <p:spPr bwMode="gray">
          <a:xfrm>
            <a:off x="8020386" y="5632965"/>
            <a:ext cx="540000" cy="382353"/>
          </a:xfrm>
          <a:prstGeom prst="rect">
            <a:avLst/>
          </a:prstGeom>
        </p:spPr>
      </p:pic>
      <p:cxnSp>
        <p:nvCxnSpPr>
          <p:cNvPr id="20" name="直接连接符 12">
            <a:extLst>
              <a:ext uri="{FF2B5EF4-FFF2-40B4-BE49-F238E27FC236}">
                <a16:creationId xmlns:a16="http://schemas.microsoft.com/office/drawing/2014/main" id="{EA48205F-7A27-4B89-A6E6-7DDDD66A9DF1}"/>
              </a:ext>
            </a:extLst>
          </p:cNvPr>
          <p:cNvCxnSpPr>
            <a:cxnSpLocks/>
            <a:stCxn id="11" idx="3"/>
            <a:endCxn id="19" idx="1"/>
          </p:cNvCxnSpPr>
          <p:nvPr/>
        </p:nvCxnSpPr>
        <p:spPr bwMode="gray">
          <a:xfrm>
            <a:off x="7295224" y="5824142"/>
            <a:ext cx="7251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Straight Arrow Connector 24">
            <a:extLst>
              <a:ext uri="{FF2B5EF4-FFF2-40B4-BE49-F238E27FC236}">
                <a16:creationId xmlns:a16="http://schemas.microsoft.com/office/drawing/2014/main" id="{428BD023-7A3A-4082-8028-18D6803C8E5A}"/>
              </a:ext>
            </a:extLst>
          </p:cNvPr>
          <p:cNvCxnSpPr>
            <a:cxnSpLocks/>
          </p:cNvCxnSpPr>
          <p:nvPr/>
        </p:nvCxnSpPr>
        <p:spPr bwMode="gray">
          <a:xfrm flipH="1">
            <a:off x="7375090" y="5750274"/>
            <a:ext cx="565430"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C7C18C48-F6A9-4FC4-9B05-96F293FAC307}"/>
              </a:ext>
            </a:extLst>
          </p:cNvPr>
          <p:cNvSpPr txBox="1"/>
          <p:nvPr/>
        </p:nvSpPr>
        <p:spPr bwMode="gray">
          <a:xfrm>
            <a:off x="8538429" y="4586847"/>
            <a:ext cx="2012339" cy="276999"/>
          </a:xfrm>
          <a:prstGeom prst="rect">
            <a:avLst/>
          </a:prstGeom>
          <a:noFill/>
        </p:spPr>
        <p:txBody>
          <a:bodyPr wrap="square" rtlCol="0">
            <a:spAutoFit/>
          </a:bodyPr>
          <a:lstStyle/>
          <a:p>
            <a:pPr algn="ctr"/>
            <a:r>
              <a:rPr lang="en-US" sz="1200" dirty="0"/>
              <a:t>Multicast group member</a:t>
            </a:r>
          </a:p>
        </p:txBody>
      </p:sp>
      <p:sp>
        <p:nvSpPr>
          <p:cNvPr id="27" name="TextBox 26">
            <a:extLst>
              <a:ext uri="{FF2B5EF4-FFF2-40B4-BE49-F238E27FC236}">
                <a16:creationId xmlns:a16="http://schemas.microsoft.com/office/drawing/2014/main" id="{4D8EBD12-929F-4C65-9AD5-3B0BC179F560}"/>
              </a:ext>
            </a:extLst>
          </p:cNvPr>
          <p:cNvSpPr txBox="1"/>
          <p:nvPr/>
        </p:nvSpPr>
        <p:spPr bwMode="gray">
          <a:xfrm>
            <a:off x="8538429" y="5600482"/>
            <a:ext cx="1383001" cy="461665"/>
          </a:xfrm>
          <a:prstGeom prst="rect">
            <a:avLst/>
          </a:prstGeom>
          <a:noFill/>
        </p:spPr>
        <p:txBody>
          <a:bodyPr wrap="square" rtlCol="0">
            <a:spAutoFit/>
          </a:bodyPr>
          <a:lstStyle/>
          <a:p>
            <a:pPr algn="ctr"/>
            <a:r>
              <a:rPr lang="en-US" sz="1200" dirty="0"/>
              <a:t>Multicast group member</a:t>
            </a:r>
          </a:p>
        </p:txBody>
      </p:sp>
      <p:sp>
        <p:nvSpPr>
          <p:cNvPr id="28" name="TextBox 27">
            <a:extLst>
              <a:ext uri="{FF2B5EF4-FFF2-40B4-BE49-F238E27FC236}">
                <a16:creationId xmlns:a16="http://schemas.microsoft.com/office/drawing/2014/main" id="{2A2E3337-6E43-40C8-9631-D79C59D4FCB8}"/>
              </a:ext>
            </a:extLst>
          </p:cNvPr>
          <p:cNvSpPr txBox="1"/>
          <p:nvPr/>
        </p:nvSpPr>
        <p:spPr bwMode="gray">
          <a:xfrm>
            <a:off x="1763589" y="4376454"/>
            <a:ext cx="1386748" cy="276999"/>
          </a:xfrm>
          <a:prstGeom prst="rect">
            <a:avLst/>
          </a:prstGeom>
          <a:noFill/>
        </p:spPr>
        <p:txBody>
          <a:bodyPr wrap="square" rtlCol="0">
            <a:spAutoFit/>
          </a:bodyPr>
          <a:lstStyle/>
          <a:p>
            <a:pPr algn="ctr"/>
            <a:r>
              <a:rPr lang="en-US" sz="1200"/>
              <a:t>Multicast source</a:t>
            </a:r>
          </a:p>
        </p:txBody>
      </p:sp>
      <p:sp>
        <p:nvSpPr>
          <p:cNvPr id="29" name="TextBox 28">
            <a:extLst>
              <a:ext uri="{FF2B5EF4-FFF2-40B4-BE49-F238E27FC236}">
                <a16:creationId xmlns:a16="http://schemas.microsoft.com/office/drawing/2014/main" id="{330FE21C-2641-45FA-8C48-9F5F679C34F9}"/>
              </a:ext>
            </a:extLst>
          </p:cNvPr>
          <p:cNvSpPr txBox="1"/>
          <p:nvPr/>
        </p:nvSpPr>
        <p:spPr bwMode="gray">
          <a:xfrm>
            <a:off x="5692507" y="5599820"/>
            <a:ext cx="414137" cy="276999"/>
          </a:xfrm>
          <a:prstGeom prst="rect">
            <a:avLst/>
          </a:prstGeom>
          <a:noFill/>
        </p:spPr>
        <p:txBody>
          <a:bodyPr wrap="square" rtlCol="0">
            <a:spAutoFit/>
          </a:bodyPr>
          <a:lstStyle/>
          <a:p>
            <a:pPr algn="ctr"/>
            <a:r>
              <a:rPr lang="en-US" sz="1200" b="1">
                <a:solidFill>
                  <a:srgbClr val="EC7061"/>
                </a:solidFill>
              </a:rPr>
              <a:t>RP</a:t>
            </a:r>
          </a:p>
        </p:txBody>
      </p:sp>
      <p:cxnSp>
        <p:nvCxnSpPr>
          <p:cNvPr id="30" name="Connector: Elbow 29">
            <a:extLst>
              <a:ext uri="{FF2B5EF4-FFF2-40B4-BE49-F238E27FC236}">
                <a16:creationId xmlns:a16="http://schemas.microsoft.com/office/drawing/2014/main" id="{01926C53-687F-4996-A3DB-BF2C56F541CA}"/>
              </a:ext>
            </a:extLst>
          </p:cNvPr>
          <p:cNvCxnSpPr>
            <a:cxnSpLocks/>
            <a:stCxn id="12" idx="3"/>
            <a:endCxn id="14" idx="1"/>
          </p:cNvCxnSpPr>
          <p:nvPr/>
        </p:nvCxnSpPr>
        <p:spPr bwMode="gray">
          <a:xfrm flipV="1">
            <a:off x="6169949" y="4729577"/>
            <a:ext cx="598412" cy="695306"/>
          </a:xfrm>
          <a:prstGeom prst="bentConnector3">
            <a:avLst>
              <a:gd name="adj1" fmla="val 50000"/>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4C332241-751E-4E61-B4FA-92B65C771EF5}"/>
              </a:ext>
            </a:extLst>
          </p:cNvPr>
          <p:cNvCxnSpPr>
            <a:cxnSpLocks/>
            <a:stCxn id="12" idx="3"/>
            <a:endCxn id="11" idx="1"/>
          </p:cNvCxnSpPr>
          <p:nvPr/>
        </p:nvCxnSpPr>
        <p:spPr bwMode="gray">
          <a:xfrm>
            <a:off x="6169949" y="5424883"/>
            <a:ext cx="597158" cy="399259"/>
          </a:xfrm>
          <a:prstGeom prst="bentConnector3">
            <a:avLst>
              <a:gd name="adj1" fmla="val 50000"/>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A117EC17-FF54-41CC-8B3F-A80D11C757BA}"/>
              </a:ext>
            </a:extLst>
          </p:cNvPr>
          <p:cNvCxnSpPr>
            <a:cxnSpLocks/>
            <a:stCxn id="5" idx="3"/>
            <a:endCxn id="12" idx="1"/>
          </p:cNvCxnSpPr>
          <p:nvPr/>
        </p:nvCxnSpPr>
        <p:spPr bwMode="gray">
          <a:xfrm>
            <a:off x="4879661" y="4519050"/>
            <a:ext cx="762171" cy="905833"/>
          </a:xfrm>
          <a:prstGeom prst="bentConnector3">
            <a:avLst>
              <a:gd name="adj1" fmla="val 50000"/>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12">
            <a:extLst>
              <a:ext uri="{FF2B5EF4-FFF2-40B4-BE49-F238E27FC236}">
                <a16:creationId xmlns:a16="http://schemas.microsoft.com/office/drawing/2014/main" id="{D17BD5FD-8C89-4B3E-902A-3FF8D2013C10}"/>
              </a:ext>
            </a:extLst>
          </p:cNvPr>
          <p:cNvCxnSpPr>
            <a:cxnSpLocks/>
            <a:stCxn id="6" idx="3"/>
            <a:endCxn id="5" idx="1"/>
          </p:cNvCxnSpPr>
          <p:nvPr/>
        </p:nvCxnSpPr>
        <p:spPr bwMode="gray">
          <a:xfrm flipV="1">
            <a:off x="3646974" y="4519050"/>
            <a:ext cx="704570"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6" name="矩形: 圆角 52">
            <a:extLst>
              <a:ext uri="{FF2B5EF4-FFF2-40B4-BE49-F238E27FC236}">
                <a16:creationId xmlns:a16="http://schemas.microsoft.com/office/drawing/2014/main" id="{ED3F6A37-CCD2-41AF-80A1-52847584A827}"/>
              </a:ext>
            </a:extLst>
          </p:cNvPr>
          <p:cNvSpPr/>
          <p:nvPr/>
        </p:nvSpPr>
        <p:spPr bwMode="gray">
          <a:xfrm>
            <a:off x="3469185" y="3941522"/>
            <a:ext cx="1199580"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7" name="矩形: 圆角 52">
            <a:extLst>
              <a:ext uri="{FF2B5EF4-FFF2-40B4-BE49-F238E27FC236}">
                <a16:creationId xmlns:a16="http://schemas.microsoft.com/office/drawing/2014/main" id="{E5C574EF-9BED-40B2-909A-8109799E47E5}"/>
              </a:ext>
            </a:extLst>
          </p:cNvPr>
          <p:cNvSpPr/>
          <p:nvPr/>
        </p:nvSpPr>
        <p:spPr bwMode="gray">
          <a:xfrm>
            <a:off x="5721699" y="4093922"/>
            <a:ext cx="1312148"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48" name="矩形: 圆角 52">
            <a:extLst>
              <a:ext uri="{FF2B5EF4-FFF2-40B4-BE49-F238E27FC236}">
                <a16:creationId xmlns:a16="http://schemas.microsoft.com/office/drawing/2014/main" id="{FB808893-A776-4B9E-BDD9-18A20EB2082B}"/>
              </a:ext>
            </a:extLst>
          </p:cNvPr>
          <p:cNvSpPr/>
          <p:nvPr/>
        </p:nvSpPr>
        <p:spPr bwMode="gray">
          <a:xfrm>
            <a:off x="6946561" y="5896131"/>
            <a:ext cx="1284219" cy="4648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cxnSp>
        <p:nvCxnSpPr>
          <p:cNvPr id="49" name="Straight Arrow Connector 48">
            <a:extLst>
              <a:ext uri="{FF2B5EF4-FFF2-40B4-BE49-F238E27FC236}">
                <a16:creationId xmlns:a16="http://schemas.microsoft.com/office/drawing/2014/main" id="{2BFCB99B-F5F0-4DD1-BCDF-97468A25905B}"/>
              </a:ext>
            </a:extLst>
          </p:cNvPr>
          <p:cNvCxnSpPr>
            <a:cxnSpLocks/>
          </p:cNvCxnSpPr>
          <p:nvPr/>
        </p:nvCxnSpPr>
        <p:spPr bwMode="gray">
          <a:xfrm flipH="1">
            <a:off x="4926783" y="4439313"/>
            <a:ext cx="333963"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80C23768-6465-42CD-AF02-69D2FCB5687A}"/>
              </a:ext>
            </a:extLst>
          </p:cNvPr>
          <p:cNvCxnSpPr>
            <a:cxnSpLocks/>
          </p:cNvCxnSpPr>
          <p:nvPr/>
        </p:nvCxnSpPr>
        <p:spPr bwMode="gray">
          <a:xfrm flipV="1">
            <a:off x="5355403" y="4581092"/>
            <a:ext cx="0" cy="78174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2637DAD4-0C92-40CE-A812-DE163BE0E20B}"/>
              </a:ext>
            </a:extLst>
          </p:cNvPr>
          <p:cNvCxnSpPr>
            <a:cxnSpLocks/>
          </p:cNvCxnSpPr>
          <p:nvPr/>
        </p:nvCxnSpPr>
        <p:spPr bwMode="gray">
          <a:xfrm flipV="1">
            <a:off x="6366785" y="4718841"/>
            <a:ext cx="0" cy="621468"/>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2E6CA719-961F-4FC7-A9EF-706F5EDFE486}"/>
              </a:ext>
            </a:extLst>
          </p:cNvPr>
          <p:cNvCxnSpPr>
            <a:cxnSpLocks/>
          </p:cNvCxnSpPr>
          <p:nvPr/>
        </p:nvCxnSpPr>
        <p:spPr bwMode="gray">
          <a:xfrm>
            <a:off x="6470881" y="4652955"/>
            <a:ext cx="268426"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34B8BFE3-F38A-4F51-9C74-7FE49408AF66}"/>
              </a:ext>
            </a:extLst>
          </p:cNvPr>
          <p:cNvCxnSpPr>
            <a:cxnSpLocks/>
          </p:cNvCxnSpPr>
          <p:nvPr/>
        </p:nvCxnSpPr>
        <p:spPr bwMode="gray">
          <a:xfrm>
            <a:off x="6468528" y="5899193"/>
            <a:ext cx="268426"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49859777-E8A2-40E3-97CA-294EF508D335}"/>
              </a:ext>
            </a:extLst>
          </p:cNvPr>
          <p:cNvCxnSpPr>
            <a:cxnSpLocks/>
          </p:cNvCxnSpPr>
          <p:nvPr/>
        </p:nvCxnSpPr>
        <p:spPr bwMode="gray">
          <a:xfrm flipV="1">
            <a:off x="6366785" y="5474590"/>
            <a:ext cx="0" cy="402229"/>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Rectangular Callout 75">
            <a:extLst>
              <a:ext uri="{FF2B5EF4-FFF2-40B4-BE49-F238E27FC236}">
                <a16:creationId xmlns:a16="http://schemas.microsoft.com/office/drawing/2014/main" id="{7B881C38-8FDB-4324-AE82-E99E06E11D54}"/>
              </a:ext>
            </a:extLst>
          </p:cNvPr>
          <p:cNvSpPr/>
          <p:nvPr/>
        </p:nvSpPr>
        <p:spPr bwMode="gray">
          <a:xfrm>
            <a:off x="2338659" y="5036302"/>
            <a:ext cx="1771516" cy="1015663"/>
          </a:xfrm>
          <a:prstGeom prst="wedgeRectCallout">
            <a:avLst>
              <a:gd name="adj1" fmla="val 64827"/>
              <a:gd name="adj2" fmla="val 269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Routers that are not on the forwarding path do not need to maintain a multicast routing table.</a:t>
            </a:r>
          </a:p>
        </p:txBody>
      </p:sp>
      <p:cxnSp>
        <p:nvCxnSpPr>
          <p:cNvPr id="64" name="直接连接符 12">
            <a:extLst>
              <a:ext uri="{FF2B5EF4-FFF2-40B4-BE49-F238E27FC236}">
                <a16:creationId xmlns:a16="http://schemas.microsoft.com/office/drawing/2014/main" id="{73606162-2C1A-4558-9042-B0D2120762F2}"/>
              </a:ext>
            </a:extLst>
          </p:cNvPr>
          <p:cNvCxnSpPr>
            <a:cxnSpLocks/>
          </p:cNvCxnSpPr>
          <p:nvPr/>
        </p:nvCxnSpPr>
        <p:spPr bwMode="gray">
          <a:xfrm>
            <a:off x="9921431" y="6072385"/>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65" name="TextBox 64">
            <a:extLst>
              <a:ext uri="{FF2B5EF4-FFF2-40B4-BE49-F238E27FC236}">
                <a16:creationId xmlns:a16="http://schemas.microsoft.com/office/drawing/2014/main" id="{DE8763A8-534F-4D2F-A93D-47962FBB94A1}"/>
              </a:ext>
            </a:extLst>
          </p:cNvPr>
          <p:cNvSpPr txBox="1"/>
          <p:nvPr/>
        </p:nvSpPr>
        <p:spPr bwMode="gray">
          <a:xfrm>
            <a:off x="10470479" y="5957276"/>
            <a:ext cx="1043398" cy="276999"/>
          </a:xfrm>
          <a:prstGeom prst="rect">
            <a:avLst/>
          </a:prstGeom>
          <a:noFill/>
        </p:spPr>
        <p:txBody>
          <a:bodyPr wrap="square" rtlCol="0">
            <a:spAutoFit/>
          </a:bodyPr>
          <a:lstStyle/>
          <a:p>
            <a:r>
              <a:rPr lang="en-US" sz="1200"/>
              <a:t>MDT</a:t>
            </a:r>
          </a:p>
        </p:txBody>
      </p:sp>
      <p:cxnSp>
        <p:nvCxnSpPr>
          <p:cNvPr id="66" name="Straight Arrow Connector 65">
            <a:extLst>
              <a:ext uri="{FF2B5EF4-FFF2-40B4-BE49-F238E27FC236}">
                <a16:creationId xmlns:a16="http://schemas.microsoft.com/office/drawing/2014/main" id="{0F56E9A1-08C7-4C7C-BAC6-B3A5EA3F5DA5}"/>
              </a:ext>
            </a:extLst>
          </p:cNvPr>
          <p:cNvCxnSpPr>
            <a:cxnSpLocks/>
          </p:cNvCxnSpPr>
          <p:nvPr/>
        </p:nvCxnSpPr>
        <p:spPr bwMode="gray">
          <a:xfrm flipH="1">
            <a:off x="9921432" y="5857024"/>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31392502-8372-4CBD-A1BC-AAE0D7D96258}"/>
              </a:ext>
            </a:extLst>
          </p:cNvPr>
          <p:cNvSpPr txBox="1"/>
          <p:nvPr/>
        </p:nvSpPr>
        <p:spPr bwMode="gray">
          <a:xfrm>
            <a:off x="10470479" y="5694266"/>
            <a:ext cx="1451888" cy="276999"/>
          </a:xfrm>
          <a:prstGeom prst="rect">
            <a:avLst/>
          </a:prstGeom>
          <a:noFill/>
        </p:spPr>
        <p:txBody>
          <a:bodyPr wrap="square" rtlCol="0">
            <a:spAutoFit/>
          </a:bodyPr>
          <a:lstStyle/>
          <a:p>
            <a:r>
              <a:rPr lang="en-US" sz="1200" dirty="0"/>
              <a:t>Multicast traffic</a:t>
            </a:r>
          </a:p>
        </p:txBody>
      </p:sp>
    </p:spTree>
    <p:extLst>
      <p:ext uri="{BB962C8B-B14F-4D97-AF65-F5344CB8AC3E}">
        <p14:creationId xmlns:p14="http://schemas.microsoft.com/office/powerpoint/2010/main" val="41295198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132B82-5452-400B-9897-B6CC0682AD73}"/>
              </a:ext>
            </a:extLst>
          </p:cNvPr>
          <p:cNvSpPr>
            <a:spLocks noGrp="1"/>
          </p:cNvSpPr>
          <p:nvPr>
            <p:ph type="body" sz="quarter" idx="10"/>
          </p:nvPr>
        </p:nvSpPr>
        <p:spPr bwMode="gray"/>
        <p:txBody>
          <a:bodyPr>
            <a:spAutoFit/>
          </a:bodyPr>
          <a:lstStyle/>
          <a:p>
            <a:r>
              <a:rPr lang="en-US" sz="1800" dirty="0"/>
              <a:t>PIM messages are encapsulated in IP packets, with destination address 224.0.0.13 and IP protocol number 103.</a:t>
            </a:r>
          </a:p>
          <a:p>
            <a:r>
              <a:rPr lang="en-US" sz="1800" dirty="0"/>
              <a:t>PIM-SM uses the following types of messages:</a:t>
            </a:r>
          </a:p>
        </p:txBody>
      </p:sp>
      <p:sp>
        <p:nvSpPr>
          <p:cNvPr id="2" name="标题 1"/>
          <p:cNvSpPr>
            <a:spLocks noGrp="1"/>
          </p:cNvSpPr>
          <p:nvPr>
            <p:ph type="title"/>
          </p:nvPr>
        </p:nvSpPr>
        <p:spPr bwMode="gray"/>
        <p:txBody>
          <a:bodyPr/>
          <a:lstStyle/>
          <a:p>
            <a:r>
              <a:rPr lang="en-US"/>
              <a:t>PIM-SM (ASM) Messages</a:t>
            </a:r>
          </a:p>
        </p:txBody>
      </p:sp>
      <p:graphicFrame>
        <p:nvGraphicFramePr>
          <p:cNvPr id="4" name="表格 3"/>
          <p:cNvGraphicFramePr>
            <a:graphicFrameLocks noGrp="1"/>
          </p:cNvGraphicFramePr>
          <p:nvPr>
            <p:extLst>
              <p:ext uri="{D42A27DB-BD31-4B8C-83A1-F6EECF244321}">
                <p14:modId xmlns:p14="http://schemas.microsoft.com/office/powerpoint/2010/main" val="1736556620"/>
              </p:ext>
            </p:extLst>
          </p:nvPr>
        </p:nvGraphicFramePr>
        <p:xfrm>
          <a:off x="451877" y="2756179"/>
          <a:ext cx="11297211" cy="3523725"/>
        </p:xfrm>
        <a:graphic>
          <a:graphicData uri="http://schemas.openxmlformats.org/drawingml/2006/table">
            <a:tbl>
              <a:tblPr firstRow="1" bandRow="1"/>
              <a:tblGrid>
                <a:gridCol w="2722010">
                  <a:extLst>
                    <a:ext uri="{9D8B030D-6E8A-4147-A177-3AD203B41FA5}">
                      <a16:colId xmlns:a16="http://schemas.microsoft.com/office/drawing/2014/main" val="20000"/>
                    </a:ext>
                  </a:extLst>
                </a:gridCol>
                <a:gridCol w="8575201">
                  <a:extLst>
                    <a:ext uri="{9D8B030D-6E8A-4147-A177-3AD203B41FA5}">
                      <a16:colId xmlns:a16="http://schemas.microsoft.com/office/drawing/2014/main" val="20001"/>
                    </a:ext>
                  </a:extLst>
                </a:gridCol>
              </a:tblGrid>
              <a:tr h="308051">
                <a:tc>
                  <a:txBody>
                    <a:bodyPr/>
                    <a:lstStyle/>
                    <a:p>
                      <a:pPr algn="ctr"/>
                      <a:r>
                        <a:rPr lang="en-US" sz="1400" b="1" dirty="0">
                          <a:solidFill>
                            <a:schemeClr val="bg1"/>
                          </a:solidFill>
                        </a:rPr>
                        <a:t>Message Type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r>
                        <a:rPr lang="en-US" sz="1400" b="1">
                          <a:solidFill>
                            <a:schemeClr val="bg1"/>
                          </a:solidFill>
                        </a:rPr>
                        <a:t>Message Function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425108">
                <a:tc>
                  <a:txBody>
                    <a:bodyPr/>
                    <a:lstStyle/>
                    <a:p>
                      <a:pPr algn="l"/>
                      <a:r>
                        <a:rPr lang="en-US" sz="1400" dirty="0"/>
                        <a:t>Hello</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a:t>Used for PIM neighbor discovery, protocol parameter negotiation, and PIM neighbor relationship maintenance.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1"/>
                  </a:ext>
                </a:extLst>
              </a:tr>
              <a:tr h="425108">
                <a:tc>
                  <a:txBody>
                    <a:bodyPr/>
                    <a:lstStyle/>
                    <a:p>
                      <a:pPr algn="l"/>
                      <a:r>
                        <a:rPr lang="en-US" sz="1400" dirty="0"/>
                        <a:t>Register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dirty="0"/>
                        <a:t>Unicast message used for source registration. During the source registration process, the first-hop router encapsulates multicast data into a unicast Register message and sends the message to the RP.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2"/>
                  </a:ext>
                </a:extLst>
              </a:tr>
              <a:tr h="425108">
                <a:tc>
                  <a:txBody>
                    <a:bodyPr/>
                    <a:lstStyle/>
                    <a:p>
                      <a:pPr algn="l"/>
                      <a:r>
                        <a:rPr lang="en-US" sz="1400"/>
                        <a:t>Register-Stop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dirty="0"/>
                        <a:t>Used by the RP to instruct the first-hop router to stop sending multicast traffic through Register messages.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3"/>
                  </a:ext>
                </a:extLst>
              </a:tr>
              <a:tr h="425108">
                <a:tc>
                  <a:txBody>
                    <a:bodyPr/>
                    <a:lstStyle/>
                    <a:p>
                      <a:pPr algn="l"/>
                      <a:r>
                        <a:rPr lang="en-US" sz="1400"/>
                        <a:t>Join/Prune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a:t>Join messages are used to add nodes to the MDT, whereas Prune messages are used to remove nodes from the MDT.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4"/>
                  </a:ext>
                </a:extLst>
              </a:tr>
              <a:tr h="312437">
                <a:tc>
                  <a:txBody>
                    <a:bodyPr/>
                    <a:lstStyle/>
                    <a:p>
                      <a:pPr algn="l"/>
                      <a:r>
                        <a:rPr lang="en-US" sz="1400"/>
                        <a:t>Assert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a:t>Used in the Assert mechanism.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10005"/>
                  </a:ext>
                </a:extLst>
              </a:tr>
              <a:tr h="425108">
                <a:tc>
                  <a:txBody>
                    <a:bodyPr/>
                    <a:lstStyle/>
                    <a:p>
                      <a:pPr algn="l"/>
                      <a:r>
                        <a:rPr lang="en-US" sz="1400"/>
                        <a:t>Bootstrap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dirty="0"/>
                        <a:t>Used for BSR election. In addition, the BSR also uses Bootstrap messages to flood the summary information about candidate-RPs (C-RPs) on the network.</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3291560622"/>
                  </a:ext>
                </a:extLst>
              </a:tr>
              <a:tr h="312437">
                <a:tc>
                  <a:txBody>
                    <a:bodyPr/>
                    <a:lstStyle/>
                    <a:p>
                      <a:pPr algn="l"/>
                      <a:r>
                        <a:rPr lang="en-US" sz="1400" dirty="0"/>
                        <a:t>Candidate-RP-Advertisement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a:r>
                        <a:rPr lang="en-US" sz="1400" dirty="0"/>
                        <a:t>Sent by a C-RP to the BSR, carrying information about the C-RP, such as the IP address and priority.</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val="632417372"/>
                  </a:ext>
                </a:extLst>
              </a:tr>
            </a:tbl>
          </a:graphicData>
        </a:graphic>
      </p:graphicFrame>
    </p:spTree>
    <p:extLst>
      <p:ext uri="{BB962C8B-B14F-4D97-AF65-F5344CB8AC3E}">
        <p14:creationId xmlns:p14="http://schemas.microsoft.com/office/powerpoint/2010/main" val="15291727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3415545-B555-4A75-878E-F7DC3FD35780}"/>
              </a:ext>
            </a:extLst>
          </p:cNvPr>
          <p:cNvSpPr>
            <a:spLocks noGrp="1"/>
          </p:cNvSpPr>
          <p:nvPr>
            <p:ph type="body" sz="quarter" idx="10"/>
          </p:nvPr>
        </p:nvSpPr>
        <p:spPr bwMode="gray"/>
        <p:txBody>
          <a:bodyPr>
            <a:spAutoFit/>
          </a:bodyPr>
          <a:lstStyle/>
          <a:p>
            <a:r>
              <a:rPr lang="en-US" sz="1600" dirty="0"/>
              <a:t>An RP is an important PIM router on the network. It processes the Register messages from the source DR as well as the Report messages from group members. </a:t>
            </a:r>
            <a:r>
              <a:rPr lang="en-US" sz="1600" b="1" dirty="0">
                <a:solidFill>
                  <a:srgbClr val="EC7061"/>
                </a:solidFill>
              </a:rPr>
              <a:t>All PIM routers on the network must know the address of the RP.</a:t>
            </a:r>
            <a:r>
              <a:rPr lang="en-US" sz="1600" dirty="0"/>
              <a:t> An RP is similar to a convergence center of demand and supply information.</a:t>
            </a:r>
          </a:p>
          <a:p>
            <a:r>
              <a:rPr lang="en-US" sz="1600" dirty="0"/>
              <a:t>An RP can be configured manually or elected dynamically.</a:t>
            </a:r>
          </a:p>
          <a:p>
            <a:pPr lvl="1"/>
            <a:r>
              <a:rPr lang="en-US" sz="1400" b="1" dirty="0">
                <a:solidFill>
                  <a:srgbClr val="EC7061"/>
                </a:solidFill>
              </a:rPr>
              <a:t>Static RP</a:t>
            </a:r>
            <a:r>
              <a:rPr lang="en-US" sz="1400" dirty="0"/>
              <a:t>: The same RP address is configured for all PIM routers on the network.</a:t>
            </a:r>
          </a:p>
          <a:p>
            <a:pPr lvl="1"/>
            <a:r>
              <a:rPr lang="en-US" sz="1400" b="1" dirty="0">
                <a:solidFill>
                  <a:srgbClr val="EC7061"/>
                </a:solidFill>
              </a:rPr>
              <a:t>Dynamic RP</a:t>
            </a:r>
            <a:r>
              <a:rPr lang="en-US" sz="1400" dirty="0"/>
              <a:t>: An RP is elected among multiple C-RPs through an election mechanism.</a:t>
            </a:r>
          </a:p>
        </p:txBody>
      </p:sp>
      <p:sp>
        <p:nvSpPr>
          <p:cNvPr id="2" name="Title 1">
            <a:extLst>
              <a:ext uri="{FF2B5EF4-FFF2-40B4-BE49-F238E27FC236}">
                <a16:creationId xmlns:a16="http://schemas.microsoft.com/office/drawing/2014/main" id="{661493C1-F00E-4D67-B3BF-81519AB57F83}"/>
              </a:ext>
            </a:extLst>
          </p:cNvPr>
          <p:cNvSpPr>
            <a:spLocks noGrp="1"/>
          </p:cNvSpPr>
          <p:nvPr>
            <p:ph type="title"/>
          </p:nvPr>
        </p:nvSpPr>
        <p:spPr bwMode="gray"/>
        <p:txBody>
          <a:bodyPr/>
          <a:lstStyle/>
          <a:p>
            <a:r>
              <a:rPr lang="en-US"/>
              <a:t>RP Introduction</a:t>
            </a:r>
          </a:p>
        </p:txBody>
      </p:sp>
      <p:sp>
        <p:nvSpPr>
          <p:cNvPr id="4" name="Freeform 159">
            <a:extLst>
              <a:ext uri="{FF2B5EF4-FFF2-40B4-BE49-F238E27FC236}">
                <a16:creationId xmlns:a16="http://schemas.microsoft.com/office/drawing/2014/main" id="{C171FA19-F6B3-42FB-A396-EF4299B68806}"/>
              </a:ext>
            </a:extLst>
          </p:cNvPr>
          <p:cNvSpPr/>
          <p:nvPr/>
        </p:nvSpPr>
        <p:spPr bwMode="gray">
          <a:xfrm flipH="1">
            <a:off x="3701996" y="4193246"/>
            <a:ext cx="3313339" cy="1731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0" bIns="252000" rtlCol="0" anchor="ctr">
            <a:noAutofit/>
          </a:bodyPr>
          <a:lstStyle/>
          <a:p>
            <a:pPr algn="ctr"/>
            <a:r>
              <a:rPr lang="en-US" sz="1400" dirty="0">
                <a:solidFill>
                  <a:schemeClr val="tx1"/>
                </a:solidFill>
              </a:rPr>
              <a:t>Large-or medium</a:t>
            </a:r>
            <a:br>
              <a:rPr lang="en-US" sz="1400" dirty="0">
                <a:solidFill>
                  <a:schemeClr val="tx1"/>
                </a:solidFill>
              </a:rPr>
            </a:br>
            <a:r>
              <a:rPr lang="en-US" sz="1400" dirty="0">
                <a:solidFill>
                  <a:schemeClr val="tx1"/>
                </a:solidFill>
              </a:rPr>
              <a:t>-sized multicast network</a:t>
            </a:r>
          </a:p>
        </p:txBody>
      </p:sp>
      <p:pic>
        <p:nvPicPr>
          <p:cNvPr id="5" name="Picture 2" descr="G:\做的项目\公共\扁平图标切换\更新2015_01_21\oss扁平图标库2015_01_21更新-04.png">
            <a:extLst>
              <a:ext uri="{FF2B5EF4-FFF2-40B4-BE49-F238E27FC236}">
                <a16:creationId xmlns:a16="http://schemas.microsoft.com/office/drawing/2014/main" id="{70792093-F533-4B94-896B-0746745C124B}"/>
              </a:ext>
            </a:extLst>
          </p:cNvPr>
          <p:cNvPicPr>
            <a:picLocks noChangeArrowheads="1"/>
          </p:cNvPicPr>
          <p:nvPr/>
        </p:nvPicPr>
        <p:blipFill>
          <a:blip r:embed="rId3" cstate="print"/>
          <a:stretch>
            <a:fillRect/>
          </a:stretch>
        </p:blipFill>
        <p:spPr bwMode="gray">
          <a:xfrm>
            <a:off x="4020843" y="4280241"/>
            <a:ext cx="528117" cy="399259"/>
          </a:xfrm>
          <a:prstGeom prst="rect">
            <a:avLst/>
          </a:prstGeom>
          <a:noFill/>
        </p:spPr>
      </p:pic>
      <p:pic>
        <p:nvPicPr>
          <p:cNvPr id="6" name="图片 37" descr="交换机.png">
            <a:extLst>
              <a:ext uri="{FF2B5EF4-FFF2-40B4-BE49-F238E27FC236}">
                <a16:creationId xmlns:a16="http://schemas.microsoft.com/office/drawing/2014/main" id="{B4264E8B-2964-44CA-9D75-CBA8E6E6853A}"/>
              </a:ext>
            </a:extLst>
          </p:cNvPr>
          <p:cNvPicPr preferRelativeResize="0">
            <a:picLocks/>
          </p:cNvPicPr>
          <p:nvPr/>
        </p:nvPicPr>
        <p:blipFill>
          <a:blip r:embed="rId4" cstate="print"/>
          <a:stretch>
            <a:fillRect/>
          </a:stretch>
        </p:blipFill>
        <p:spPr bwMode="gray">
          <a:xfrm>
            <a:off x="2788155" y="4280241"/>
            <a:ext cx="528118" cy="399421"/>
          </a:xfrm>
          <a:prstGeom prst="rect">
            <a:avLst/>
          </a:prstGeom>
        </p:spPr>
      </p:pic>
      <p:pic>
        <p:nvPicPr>
          <p:cNvPr id="7" name="图片 38" descr="PC.png">
            <a:extLst>
              <a:ext uri="{FF2B5EF4-FFF2-40B4-BE49-F238E27FC236}">
                <a16:creationId xmlns:a16="http://schemas.microsoft.com/office/drawing/2014/main" id="{E3969CB6-5C64-46E9-A6D5-0BEBEC0DF34D}"/>
              </a:ext>
            </a:extLst>
          </p:cNvPr>
          <p:cNvPicPr>
            <a:picLocks noChangeAspect="1"/>
          </p:cNvPicPr>
          <p:nvPr/>
        </p:nvPicPr>
        <p:blipFill>
          <a:blip r:embed="rId5" cstate="print"/>
          <a:stretch>
            <a:fillRect/>
          </a:stretch>
        </p:blipFill>
        <p:spPr bwMode="gray">
          <a:xfrm>
            <a:off x="7689685" y="4499220"/>
            <a:ext cx="540000" cy="382353"/>
          </a:xfrm>
          <a:prstGeom prst="rect">
            <a:avLst/>
          </a:prstGeom>
        </p:spPr>
      </p:pic>
      <p:cxnSp>
        <p:nvCxnSpPr>
          <p:cNvPr id="8" name="直接连接符 12">
            <a:extLst>
              <a:ext uri="{FF2B5EF4-FFF2-40B4-BE49-F238E27FC236}">
                <a16:creationId xmlns:a16="http://schemas.microsoft.com/office/drawing/2014/main" id="{C9CD5F28-4C60-4A2D-8360-F9E06CC22539}"/>
              </a:ext>
            </a:extLst>
          </p:cNvPr>
          <p:cNvCxnSpPr>
            <a:cxnSpLocks/>
            <a:stCxn id="13" idx="3"/>
            <a:endCxn id="7" idx="1"/>
          </p:cNvCxnSpPr>
          <p:nvPr/>
        </p:nvCxnSpPr>
        <p:spPr bwMode="gray">
          <a:xfrm flipV="1">
            <a:off x="6965777" y="4690397"/>
            <a:ext cx="72390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0" name="Picture 2" descr="G:\做的项目\公共\扁平图标切换\更新2015_01_21\oss扁平图标库2015_01_21更新-04.png">
            <a:extLst>
              <a:ext uri="{FF2B5EF4-FFF2-40B4-BE49-F238E27FC236}">
                <a16:creationId xmlns:a16="http://schemas.microsoft.com/office/drawing/2014/main" id="{2F507A42-8516-4E79-9AFA-25602A6B8097}"/>
              </a:ext>
            </a:extLst>
          </p:cNvPr>
          <p:cNvPicPr>
            <a:picLocks noChangeArrowheads="1"/>
          </p:cNvPicPr>
          <p:nvPr/>
        </p:nvPicPr>
        <p:blipFill>
          <a:blip r:embed="rId3" cstate="print"/>
          <a:stretch>
            <a:fillRect/>
          </a:stretch>
        </p:blipFill>
        <p:spPr bwMode="gray">
          <a:xfrm>
            <a:off x="6436406" y="5585333"/>
            <a:ext cx="528117" cy="399259"/>
          </a:xfrm>
          <a:prstGeom prst="rect">
            <a:avLst/>
          </a:prstGeom>
          <a:noFill/>
        </p:spPr>
      </p:pic>
      <p:pic>
        <p:nvPicPr>
          <p:cNvPr id="11" name="Picture 2" descr="G:\做的项目\公共\扁平图标切换\更新2015_01_21\oss扁平图标库2015_01_21更新-04.png">
            <a:extLst>
              <a:ext uri="{FF2B5EF4-FFF2-40B4-BE49-F238E27FC236}">
                <a16:creationId xmlns:a16="http://schemas.microsoft.com/office/drawing/2014/main" id="{EF4736DB-8441-4D92-9A18-A3F53642B98F}"/>
              </a:ext>
            </a:extLst>
          </p:cNvPr>
          <p:cNvPicPr>
            <a:picLocks noChangeArrowheads="1"/>
          </p:cNvPicPr>
          <p:nvPr/>
        </p:nvPicPr>
        <p:blipFill>
          <a:blip r:embed="rId3" cstate="print"/>
          <a:stretch>
            <a:fillRect/>
          </a:stretch>
        </p:blipFill>
        <p:spPr bwMode="gray">
          <a:xfrm>
            <a:off x="5311131" y="5186074"/>
            <a:ext cx="528117" cy="399259"/>
          </a:xfrm>
          <a:prstGeom prst="rect">
            <a:avLst/>
          </a:prstGeom>
          <a:noFill/>
        </p:spPr>
      </p:pic>
      <p:pic>
        <p:nvPicPr>
          <p:cNvPr id="12" name="Picture 2" descr="G:\做的项目\公共\扁平图标切换\更新2015_01_21\oss扁平图标库2015_01_21更新-04.png">
            <a:extLst>
              <a:ext uri="{FF2B5EF4-FFF2-40B4-BE49-F238E27FC236}">
                <a16:creationId xmlns:a16="http://schemas.microsoft.com/office/drawing/2014/main" id="{833A6A0E-7AF8-4C5A-8460-05D85E8B7471}"/>
              </a:ext>
            </a:extLst>
          </p:cNvPr>
          <p:cNvPicPr>
            <a:picLocks noChangeArrowheads="1"/>
          </p:cNvPicPr>
          <p:nvPr/>
        </p:nvPicPr>
        <p:blipFill>
          <a:blip r:embed="rId3" cstate="print"/>
          <a:stretch>
            <a:fillRect/>
          </a:stretch>
        </p:blipFill>
        <p:spPr bwMode="gray">
          <a:xfrm>
            <a:off x="4067965" y="5576880"/>
            <a:ext cx="528117" cy="399259"/>
          </a:xfrm>
          <a:prstGeom prst="rect">
            <a:avLst/>
          </a:prstGeom>
          <a:noFill/>
        </p:spPr>
      </p:pic>
      <p:pic>
        <p:nvPicPr>
          <p:cNvPr id="13" name="Picture 2" descr="G:\做的项目\公共\扁平图标切换\更新2015_01_21\oss扁平图标库2015_01_21更新-04.png">
            <a:extLst>
              <a:ext uri="{FF2B5EF4-FFF2-40B4-BE49-F238E27FC236}">
                <a16:creationId xmlns:a16="http://schemas.microsoft.com/office/drawing/2014/main" id="{B51B96EA-1E72-4258-9DF7-0F88C6711D0B}"/>
              </a:ext>
            </a:extLst>
          </p:cNvPr>
          <p:cNvPicPr>
            <a:picLocks noChangeArrowheads="1"/>
          </p:cNvPicPr>
          <p:nvPr/>
        </p:nvPicPr>
        <p:blipFill>
          <a:blip r:embed="rId3" cstate="print"/>
          <a:stretch>
            <a:fillRect/>
          </a:stretch>
        </p:blipFill>
        <p:spPr bwMode="gray">
          <a:xfrm>
            <a:off x="6437660" y="4490768"/>
            <a:ext cx="528117" cy="399259"/>
          </a:xfrm>
          <a:prstGeom prst="rect">
            <a:avLst/>
          </a:prstGeom>
          <a:noFill/>
        </p:spPr>
      </p:pic>
      <p:pic>
        <p:nvPicPr>
          <p:cNvPr id="14" name="图片 38" descr="PC.png">
            <a:extLst>
              <a:ext uri="{FF2B5EF4-FFF2-40B4-BE49-F238E27FC236}">
                <a16:creationId xmlns:a16="http://schemas.microsoft.com/office/drawing/2014/main" id="{7E2268D8-C118-4D9B-8639-B6CE677EB534}"/>
              </a:ext>
            </a:extLst>
          </p:cNvPr>
          <p:cNvPicPr>
            <a:picLocks noChangeAspect="1"/>
          </p:cNvPicPr>
          <p:nvPr/>
        </p:nvPicPr>
        <p:blipFill>
          <a:blip r:embed="rId5" cstate="print"/>
          <a:stretch>
            <a:fillRect/>
          </a:stretch>
        </p:blipFill>
        <p:spPr bwMode="gray">
          <a:xfrm>
            <a:off x="7689685" y="5593786"/>
            <a:ext cx="540000" cy="382353"/>
          </a:xfrm>
          <a:prstGeom prst="rect">
            <a:avLst/>
          </a:prstGeom>
        </p:spPr>
      </p:pic>
      <p:cxnSp>
        <p:nvCxnSpPr>
          <p:cNvPr id="15" name="直接连接符 12">
            <a:extLst>
              <a:ext uri="{FF2B5EF4-FFF2-40B4-BE49-F238E27FC236}">
                <a16:creationId xmlns:a16="http://schemas.microsoft.com/office/drawing/2014/main" id="{1E07049C-F1F0-40F1-A3E1-6201766B4690}"/>
              </a:ext>
            </a:extLst>
          </p:cNvPr>
          <p:cNvCxnSpPr>
            <a:cxnSpLocks/>
            <a:stCxn id="10" idx="3"/>
            <a:endCxn id="14" idx="1"/>
          </p:cNvCxnSpPr>
          <p:nvPr/>
        </p:nvCxnSpPr>
        <p:spPr bwMode="gray">
          <a:xfrm>
            <a:off x="6964523" y="5784963"/>
            <a:ext cx="72516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FF35F4E1-3325-46F1-A731-635BF9F77DAB}"/>
              </a:ext>
            </a:extLst>
          </p:cNvPr>
          <p:cNvSpPr txBox="1"/>
          <p:nvPr/>
        </p:nvSpPr>
        <p:spPr bwMode="gray">
          <a:xfrm>
            <a:off x="8282939" y="4442161"/>
            <a:ext cx="1280737" cy="461665"/>
          </a:xfrm>
          <a:prstGeom prst="rect">
            <a:avLst/>
          </a:prstGeom>
          <a:noFill/>
        </p:spPr>
        <p:txBody>
          <a:bodyPr wrap="square" rtlCol="0">
            <a:spAutoFit/>
          </a:bodyPr>
          <a:lstStyle/>
          <a:p>
            <a:pPr algn="ctr"/>
            <a:r>
              <a:rPr lang="en-US" sz="1200" dirty="0"/>
              <a:t>Multicast group member</a:t>
            </a:r>
          </a:p>
        </p:txBody>
      </p:sp>
      <p:sp>
        <p:nvSpPr>
          <p:cNvPr id="18" name="TextBox 17">
            <a:extLst>
              <a:ext uri="{FF2B5EF4-FFF2-40B4-BE49-F238E27FC236}">
                <a16:creationId xmlns:a16="http://schemas.microsoft.com/office/drawing/2014/main" id="{6074A462-E126-4593-85CD-F8D85DDFD91E}"/>
              </a:ext>
            </a:extLst>
          </p:cNvPr>
          <p:cNvSpPr txBox="1"/>
          <p:nvPr/>
        </p:nvSpPr>
        <p:spPr bwMode="gray">
          <a:xfrm>
            <a:off x="8282939" y="5526134"/>
            <a:ext cx="1280737" cy="461665"/>
          </a:xfrm>
          <a:prstGeom prst="rect">
            <a:avLst/>
          </a:prstGeom>
          <a:noFill/>
        </p:spPr>
        <p:txBody>
          <a:bodyPr wrap="square" rtlCol="0">
            <a:spAutoFit/>
          </a:bodyPr>
          <a:lstStyle/>
          <a:p>
            <a:pPr algn="ctr"/>
            <a:r>
              <a:rPr lang="en-US" sz="1200"/>
              <a:t>Multicast group member</a:t>
            </a:r>
          </a:p>
        </p:txBody>
      </p:sp>
      <p:sp>
        <p:nvSpPr>
          <p:cNvPr id="19" name="TextBox 18">
            <a:extLst>
              <a:ext uri="{FF2B5EF4-FFF2-40B4-BE49-F238E27FC236}">
                <a16:creationId xmlns:a16="http://schemas.microsoft.com/office/drawing/2014/main" id="{3BCCC89F-AD13-4F83-88DA-5A7A13BBC8AB}"/>
              </a:ext>
            </a:extLst>
          </p:cNvPr>
          <p:cNvSpPr txBox="1"/>
          <p:nvPr/>
        </p:nvSpPr>
        <p:spPr bwMode="gray">
          <a:xfrm>
            <a:off x="1415850" y="4337274"/>
            <a:ext cx="1403785" cy="276999"/>
          </a:xfrm>
          <a:prstGeom prst="rect">
            <a:avLst/>
          </a:prstGeom>
          <a:noFill/>
        </p:spPr>
        <p:txBody>
          <a:bodyPr wrap="square" rtlCol="0">
            <a:spAutoFit/>
          </a:bodyPr>
          <a:lstStyle/>
          <a:p>
            <a:pPr algn="ctr"/>
            <a:r>
              <a:rPr lang="en-US" sz="1200" dirty="0"/>
              <a:t>Multicast source</a:t>
            </a:r>
          </a:p>
        </p:txBody>
      </p:sp>
      <p:sp>
        <p:nvSpPr>
          <p:cNvPr id="20" name="TextBox 19">
            <a:extLst>
              <a:ext uri="{FF2B5EF4-FFF2-40B4-BE49-F238E27FC236}">
                <a16:creationId xmlns:a16="http://schemas.microsoft.com/office/drawing/2014/main" id="{C41238EC-1170-45C5-BE4B-A6186F84AB1E}"/>
              </a:ext>
            </a:extLst>
          </p:cNvPr>
          <p:cNvSpPr txBox="1"/>
          <p:nvPr/>
        </p:nvSpPr>
        <p:spPr bwMode="gray">
          <a:xfrm>
            <a:off x="5317803" y="5526197"/>
            <a:ext cx="502144" cy="461665"/>
          </a:xfrm>
          <a:prstGeom prst="rect">
            <a:avLst/>
          </a:prstGeom>
          <a:noFill/>
        </p:spPr>
        <p:txBody>
          <a:bodyPr wrap="square" rtlCol="0">
            <a:spAutoFit/>
          </a:bodyPr>
          <a:lstStyle/>
          <a:p>
            <a:pPr algn="ctr"/>
            <a:r>
              <a:rPr lang="en-US" sz="1200" dirty="0"/>
              <a:t>RP </a:t>
            </a:r>
            <a:r>
              <a:rPr lang="en-US" sz="1200" b="1" dirty="0">
                <a:solidFill>
                  <a:srgbClr val="EC7061"/>
                </a:solidFill>
              </a:rPr>
              <a:t>IP1</a:t>
            </a:r>
          </a:p>
        </p:txBody>
      </p:sp>
      <p:cxnSp>
        <p:nvCxnSpPr>
          <p:cNvPr id="21" name="Connector: Elbow 20">
            <a:extLst>
              <a:ext uri="{FF2B5EF4-FFF2-40B4-BE49-F238E27FC236}">
                <a16:creationId xmlns:a16="http://schemas.microsoft.com/office/drawing/2014/main" id="{1CDE4C70-1D97-4845-8E96-291EC9B11D65}"/>
              </a:ext>
            </a:extLst>
          </p:cNvPr>
          <p:cNvCxnSpPr>
            <a:cxnSpLocks/>
            <a:stCxn id="11" idx="3"/>
            <a:endCxn id="13" idx="1"/>
          </p:cNvCxnSpPr>
          <p:nvPr/>
        </p:nvCxnSpPr>
        <p:spPr bwMode="gray">
          <a:xfrm flipV="1">
            <a:off x="5839248" y="4690398"/>
            <a:ext cx="598412" cy="695306"/>
          </a:xfrm>
          <a:prstGeom prst="bentConnector3">
            <a:avLst>
              <a:gd name="adj1" fmla="val 50000"/>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DA89E58C-5B16-43F9-A43D-E5A60122D9AC}"/>
              </a:ext>
            </a:extLst>
          </p:cNvPr>
          <p:cNvCxnSpPr>
            <a:cxnSpLocks/>
            <a:stCxn id="11" idx="3"/>
            <a:endCxn id="10" idx="1"/>
          </p:cNvCxnSpPr>
          <p:nvPr/>
        </p:nvCxnSpPr>
        <p:spPr bwMode="gray">
          <a:xfrm>
            <a:off x="5839248" y="5385704"/>
            <a:ext cx="597158" cy="399259"/>
          </a:xfrm>
          <a:prstGeom prst="bentConnector3">
            <a:avLst>
              <a:gd name="adj1" fmla="val 50000"/>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连接符 12">
            <a:extLst>
              <a:ext uri="{FF2B5EF4-FFF2-40B4-BE49-F238E27FC236}">
                <a16:creationId xmlns:a16="http://schemas.microsoft.com/office/drawing/2014/main" id="{FA09EC66-446D-4F4C-B759-A8F0704C3C4C}"/>
              </a:ext>
            </a:extLst>
          </p:cNvPr>
          <p:cNvCxnSpPr>
            <a:cxnSpLocks/>
            <a:stCxn id="6" idx="3"/>
            <a:endCxn id="5" idx="1"/>
          </p:cNvCxnSpPr>
          <p:nvPr/>
        </p:nvCxnSpPr>
        <p:spPr bwMode="gray">
          <a:xfrm flipV="1">
            <a:off x="3316273" y="4479871"/>
            <a:ext cx="704570"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12">
            <a:extLst>
              <a:ext uri="{FF2B5EF4-FFF2-40B4-BE49-F238E27FC236}">
                <a16:creationId xmlns:a16="http://schemas.microsoft.com/office/drawing/2014/main" id="{96F7582B-CE9F-4B97-B6FA-171447CC0A4D}"/>
              </a:ext>
            </a:extLst>
          </p:cNvPr>
          <p:cNvCxnSpPr>
            <a:cxnSpLocks/>
          </p:cNvCxnSpPr>
          <p:nvPr/>
        </p:nvCxnSpPr>
        <p:spPr bwMode="gray">
          <a:xfrm>
            <a:off x="8331189" y="6279885"/>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36" name="TextBox 35">
            <a:extLst>
              <a:ext uri="{FF2B5EF4-FFF2-40B4-BE49-F238E27FC236}">
                <a16:creationId xmlns:a16="http://schemas.microsoft.com/office/drawing/2014/main" id="{F909BFD0-AAB3-47C5-887D-03BA700B6570}"/>
              </a:ext>
            </a:extLst>
          </p:cNvPr>
          <p:cNvSpPr txBox="1"/>
          <p:nvPr/>
        </p:nvSpPr>
        <p:spPr bwMode="gray">
          <a:xfrm>
            <a:off x="8827383" y="6164776"/>
            <a:ext cx="540000" cy="276999"/>
          </a:xfrm>
          <a:prstGeom prst="rect">
            <a:avLst/>
          </a:prstGeom>
          <a:noFill/>
        </p:spPr>
        <p:txBody>
          <a:bodyPr wrap="square" rtlCol="0">
            <a:spAutoFit/>
          </a:bodyPr>
          <a:lstStyle/>
          <a:p>
            <a:pPr algn="ctr"/>
            <a:r>
              <a:rPr lang="en-US" sz="1200" dirty="0"/>
              <a:t>RPT</a:t>
            </a:r>
          </a:p>
        </p:txBody>
      </p:sp>
      <p:sp>
        <p:nvSpPr>
          <p:cNvPr id="39" name="矩形: 圆角 52">
            <a:extLst>
              <a:ext uri="{FF2B5EF4-FFF2-40B4-BE49-F238E27FC236}">
                <a16:creationId xmlns:a16="http://schemas.microsoft.com/office/drawing/2014/main" id="{D99C886F-2593-4A75-A0FA-E4A720E152E0}"/>
              </a:ext>
            </a:extLst>
          </p:cNvPr>
          <p:cNvSpPr/>
          <p:nvPr/>
        </p:nvSpPr>
        <p:spPr bwMode="gray">
          <a:xfrm>
            <a:off x="6100292" y="3764327"/>
            <a:ext cx="1164125" cy="5804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41" name="矩形: 圆角 52">
            <a:extLst>
              <a:ext uri="{FF2B5EF4-FFF2-40B4-BE49-F238E27FC236}">
                <a16:creationId xmlns:a16="http://schemas.microsoft.com/office/drawing/2014/main" id="{43662366-3C42-455F-A292-6B1749A255B8}"/>
              </a:ext>
            </a:extLst>
          </p:cNvPr>
          <p:cNvSpPr/>
          <p:nvPr/>
        </p:nvSpPr>
        <p:spPr bwMode="gray">
          <a:xfrm>
            <a:off x="6145969" y="4022594"/>
            <a:ext cx="1072771" cy="276999"/>
          </a:xfrm>
          <a:prstGeom prst="roundRect">
            <a:avLst>
              <a:gd name="adj" fmla="val 3125"/>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Static RP: </a:t>
            </a: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IP1</a:t>
            </a:r>
          </a:p>
        </p:txBody>
      </p:sp>
      <p:sp>
        <p:nvSpPr>
          <p:cNvPr id="42" name="Flowchart: Manual Operation 41">
            <a:extLst>
              <a:ext uri="{FF2B5EF4-FFF2-40B4-BE49-F238E27FC236}">
                <a16:creationId xmlns:a16="http://schemas.microsoft.com/office/drawing/2014/main" id="{58798C4B-D455-43A4-AD7F-13CB7907CB8C}"/>
              </a:ext>
            </a:extLst>
          </p:cNvPr>
          <p:cNvSpPr/>
          <p:nvPr/>
        </p:nvSpPr>
        <p:spPr bwMode="gray">
          <a:xfrm>
            <a:off x="6132153" y="4344768"/>
            <a:ext cx="1126590" cy="144714"/>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705"/>
              <a:gd name="connsiteX1" fmla="*/ 10000 w 10000"/>
              <a:gd name="connsiteY1" fmla="*/ 0 h 10705"/>
              <a:gd name="connsiteX2" fmla="*/ 8000 w 10000"/>
              <a:gd name="connsiteY2" fmla="*/ 10000 h 10705"/>
              <a:gd name="connsiteX3" fmla="*/ 3099 w 10000"/>
              <a:gd name="connsiteY3" fmla="*/ 10705 h 10705"/>
              <a:gd name="connsiteX4" fmla="*/ 0 w 10000"/>
              <a:gd name="connsiteY4" fmla="*/ 0 h 10705"/>
              <a:gd name="connsiteX0" fmla="*/ 0 w 10000"/>
              <a:gd name="connsiteY0" fmla="*/ 0 h 10705"/>
              <a:gd name="connsiteX1" fmla="*/ 10000 w 10000"/>
              <a:gd name="connsiteY1" fmla="*/ 0 h 10705"/>
              <a:gd name="connsiteX2" fmla="*/ 7049 w 10000"/>
              <a:gd name="connsiteY2" fmla="*/ 10705 h 10705"/>
              <a:gd name="connsiteX3" fmla="*/ 3099 w 10000"/>
              <a:gd name="connsiteY3" fmla="*/ 10705 h 10705"/>
              <a:gd name="connsiteX4" fmla="*/ 0 w 10000"/>
              <a:gd name="connsiteY4" fmla="*/ 0 h 10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705">
                <a:moveTo>
                  <a:pt x="0" y="0"/>
                </a:moveTo>
                <a:lnTo>
                  <a:pt x="10000" y="0"/>
                </a:lnTo>
                <a:lnTo>
                  <a:pt x="7049" y="10705"/>
                </a:lnTo>
                <a:lnTo>
                  <a:pt x="3099" y="10705"/>
                </a:lnTo>
                <a:lnTo>
                  <a:pt x="0" y="0"/>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矩形: 圆角 52">
            <a:extLst>
              <a:ext uri="{FF2B5EF4-FFF2-40B4-BE49-F238E27FC236}">
                <a16:creationId xmlns:a16="http://schemas.microsoft.com/office/drawing/2014/main" id="{DA17A284-E617-4278-AD46-98D25C9B3A6A}"/>
              </a:ext>
            </a:extLst>
          </p:cNvPr>
          <p:cNvSpPr/>
          <p:nvPr/>
        </p:nvSpPr>
        <p:spPr bwMode="gray">
          <a:xfrm>
            <a:off x="3377238" y="4054604"/>
            <a:ext cx="880402" cy="26919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44" name="矩形: 圆角 52">
            <a:extLst>
              <a:ext uri="{FF2B5EF4-FFF2-40B4-BE49-F238E27FC236}">
                <a16:creationId xmlns:a16="http://schemas.microsoft.com/office/drawing/2014/main" id="{0E8040B3-7FEB-4A08-8625-107272AD4E6F}"/>
              </a:ext>
            </a:extLst>
          </p:cNvPr>
          <p:cNvSpPr/>
          <p:nvPr/>
        </p:nvSpPr>
        <p:spPr bwMode="gray">
          <a:xfrm>
            <a:off x="6713498" y="5906573"/>
            <a:ext cx="880402" cy="26919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45" name="矩形: 圆角 52">
            <a:extLst>
              <a:ext uri="{FF2B5EF4-FFF2-40B4-BE49-F238E27FC236}">
                <a16:creationId xmlns:a16="http://schemas.microsoft.com/office/drawing/2014/main" id="{AA270F25-08E7-49AA-9810-9C88E420FAFC}"/>
              </a:ext>
            </a:extLst>
          </p:cNvPr>
          <p:cNvSpPr/>
          <p:nvPr/>
        </p:nvSpPr>
        <p:spPr bwMode="gray">
          <a:xfrm>
            <a:off x="3407421" y="5846688"/>
            <a:ext cx="880402" cy="26919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Tree>
    <p:extLst>
      <p:ext uri="{BB962C8B-B14F-4D97-AF65-F5344CB8AC3E}">
        <p14:creationId xmlns:p14="http://schemas.microsoft.com/office/powerpoint/2010/main" val="37817886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70174DF-A502-478C-9BF5-0A32EFE76FD6}"/>
              </a:ext>
            </a:extLst>
          </p:cNvPr>
          <p:cNvSpPr>
            <a:spLocks noGrp="1"/>
          </p:cNvSpPr>
          <p:nvPr>
            <p:ph type="body" sz="quarter" idx="10"/>
          </p:nvPr>
        </p:nvSpPr>
        <p:spPr bwMode="gray"/>
        <p:txBody>
          <a:bodyPr>
            <a:spAutoFit/>
          </a:bodyPr>
          <a:lstStyle/>
          <a:p>
            <a:r>
              <a:rPr lang="en-US" sz="1600" dirty="0"/>
              <a:t>Dynamic RP election involves two roles: candidate-bootstrap router (C-BSR) and C-RP.</a:t>
            </a:r>
          </a:p>
          <a:p>
            <a:pPr lvl="1"/>
            <a:r>
              <a:rPr lang="en-US" sz="1400" dirty="0"/>
              <a:t>A unique BSR is elected from C-BSRs.</a:t>
            </a:r>
          </a:p>
          <a:p>
            <a:pPr lvl="1"/>
            <a:r>
              <a:rPr lang="en-US" sz="1400" dirty="0"/>
              <a:t>The BSR collects C-RP information to form an RP-Set and floods the RP-Set to all other PIM routers through PIM messages.</a:t>
            </a:r>
          </a:p>
          <a:p>
            <a:pPr lvl="1"/>
            <a:r>
              <a:rPr lang="en-US" sz="1400" dirty="0"/>
              <a:t>After receiving the message with the RP-Set, these PIM routers elect an RP according to RP election rules.</a:t>
            </a:r>
          </a:p>
        </p:txBody>
      </p:sp>
      <p:sp>
        <p:nvSpPr>
          <p:cNvPr id="2" name="Title 1">
            <a:extLst>
              <a:ext uri="{FF2B5EF4-FFF2-40B4-BE49-F238E27FC236}">
                <a16:creationId xmlns:a16="http://schemas.microsoft.com/office/drawing/2014/main" id="{7C72FF84-FA76-4252-8640-276543069C09}"/>
              </a:ext>
            </a:extLst>
          </p:cNvPr>
          <p:cNvSpPr>
            <a:spLocks noGrp="1"/>
          </p:cNvSpPr>
          <p:nvPr>
            <p:ph type="title"/>
          </p:nvPr>
        </p:nvSpPr>
        <p:spPr bwMode="gray"/>
        <p:txBody>
          <a:bodyPr/>
          <a:lstStyle/>
          <a:p>
            <a:r>
              <a:rPr lang="en-US"/>
              <a:t>Dynamic RP Election</a:t>
            </a:r>
          </a:p>
        </p:txBody>
      </p:sp>
      <p:sp>
        <p:nvSpPr>
          <p:cNvPr id="4" name="Freeform 159">
            <a:extLst>
              <a:ext uri="{FF2B5EF4-FFF2-40B4-BE49-F238E27FC236}">
                <a16:creationId xmlns:a16="http://schemas.microsoft.com/office/drawing/2014/main" id="{A5CB57A6-5403-4DAC-A8B9-A824C10F6287}"/>
              </a:ext>
            </a:extLst>
          </p:cNvPr>
          <p:cNvSpPr/>
          <p:nvPr/>
        </p:nvSpPr>
        <p:spPr bwMode="gray">
          <a:xfrm flipH="1">
            <a:off x="1305498" y="3802911"/>
            <a:ext cx="3313339" cy="1731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pic>
        <p:nvPicPr>
          <p:cNvPr id="5" name="Picture 2" descr="G:\做的项目\公共\扁平图标切换\更新2015_01_21\oss扁平图标库2015_01_21更新-04.png">
            <a:extLst>
              <a:ext uri="{FF2B5EF4-FFF2-40B4-BE49-F238E27FC236}">
                <a16:creationId xmlns:a16="http://schemas.microsoft.com/office/drawing/2014/main" id="{40C075E2-4D86-482F-9568-83B3E4AEE3BE}"/>
              </a:ext>
            </a:extLst>
          </p:cNvPr>
          <p:cNvPicPr>
            <a:picLocks noChangeArrowheads="1"/>
          </p:cNvPicPr>
          <p:nvPr/>
        </p:nvPicPr>
        <p:blipFill>
          <a:blip r:embed="rId3" cstate="print"/>
          <a:stretch>
            <a:fillRect/>
          </a:stretch>
        </p:blipFill>
        <p:spPr bwMode="gray">
          <a:xfrm>
            <a:off x="3403712" y="4668899"/>
            <a:ext cx="528117" cy="399259"/>
          </a:xfrm>
          <a:prstGeom prst="rect">
            <a:avLst/>
          </a:prstGeom>
          <a:noFill/>
        </p:spPr>
      </p:pic>
      <p:pic>
        <p:nvPicPr>
          <p:cNvPr id="6" name="Picture 2" descr="G:\做的项目\公共\扁平图标切换\更新2015_01_21\oss扁平图标库2015_01_21更新-04.png">
            <a:extLst>
              <a:ext uri="{FF2B5EF4-FFF2-40B4-BE49-F238E27FC236}">
                <a16:creationId xmlns:a16="http://schemas.microsoft.com/office/drawing/2014/main" id="{594D4F61-A176-4C72-87AE-A5FAC7DC3B00}"/>
              </a:ext>
            </a:extLst>
          </p:cNvPr>
          <p:cNvPicPr>
            <a:picLocks noChangeArrowheads="1"/>
          </p:cNvPicPr>
          <p:nvPr/>
        </p:nvPicPr>
        <p:blipFill>
          <a:blip r:embed="rId3" cstate="print"/>
          <a:stretch>
            <a:fillRect/>
          </a:stretch>
        </p:blipFill>
        <p:spPr bwMode="gray">
          <a:xfrm>
            <a:off x="1795877" y="3802911"/>
            <a:ext cx="528117" cy="399259"/>
          </a:xfrm>
          <a:prstGeom prst="rect">
            <a:avLst/>
          </a:prstGeom>
          <a:noFill/>
        </p:spPr>
      </p:pic>
      <p:pic>
        <p:nvPicPr>
          <p:cNvPr id="7" name="Picture 2" descr="G:\做的项目\公共\扁平图标切换\更新2015_01_21\oss扁平图标库2015_01_21更新-04.png">
            <a:extLst>
              <a:ext uri="{FF2B5EF4-FFF2-40B4-BE49-F238E27FC236}">
                <a16:creationId xmlns:a16="http://schemas.microsoft.com/office/drawing/2014/main" id="{EFE43D36-CA56-46B4-8AFC-41FFEA296398}"/>
              </a:ext>
            </a:extLst>
          </p:cNvPr>
          <p:cNvPicPr>
            <a:picLocks noChangeArrowheads="1"/>
          </p:cNvPicPr>
          <p:nvPr/>
        </p:nvPicPr>
        <p:blipFill>
          <a:blip r:embed="rId3" cstate="print"/>
          <a:stretch>
            <a:fillRect/>
          </a:stretch>
        </p:blipFill>
        <p:spPr bwMode="gray">
          <a:xfrm>
            <a:off x="2037656" y="4668899"/>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A1B3378C-9E42-431D-8213-6671F75827AA}"/>
              </a:ext>
            </a:extLst>
          </p:cNvPr>
          <p:cNvPicPr>
            <a:picLocks noChangeArrowheads="1"/>
          </p:cNvPicPr>
          <p:nvPr/>
        </p:nvPicPr>
        <p:blipFill>
          <a:blip r:embed="rId3" cstate="print"/>
          <a:stretch>
            <a:fillRect/>
          </a:stretch>
        </p:blipFill>
        <p:spPr bwMode="gray">
          <a:xfrm>
            <a:off x="3841376" y="3962326"/>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7E13BB8A-20E5-4764-A6A4-10C373A94B2C}"/>
              </a:ext>
            </a:extLst>
          </p:cNvPr>
          <p:cNvPicPr>
            <a:picLocks noChangeArrowheads="1"/>
          </p:cNvPicPr>
          <p:nvPr/>
        </p:nvPicPr>
        <p:blipFill>
          <a:blip r:embed="rId3" cstate="print"/>
          <a:stretch>
            <a:fillRect/>
          </a:stretch>
        </p:blipFill>
        <p:spPr bwMode="gray">
          <a:xfrm>
            <a:off x="4090720" y="5335259"/>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id="{C5362386-2ADE-480A-9CD8-2189F5BCCC3B}"/>
              </a:ext>
            </a:extLst>
          </p:cNvPr>
          <p:cNvPicPr>
            <a:picLocks noChangeArrowheads="1"/>
          </p:cNvPicPr>
          <p:nvPr/>
        </p:nvPicPr>
        <p:blipFill>
          <a:blip r:embed="rId3" cstate="print"/>
          <a:stretch>
            <a:fillRect/>
          </a:stretch>
        </p:blipFill>
        <p:spPr bwMode="gray">
          <a:xfrm>
            <a:off x="1451558" y="5317918"/>
            <a:ext cx="528117" cy="399259"/>
          </a:xfrm>
          <a:prstGeom prst="rect">
            <a:avLst/>
          </a:prstGeom>
          <a:noFill/>
        </p:spPr>
      </p:pic>
      <p:sp>
        <p:nvSpPr>
          <p:cNvPr id="11" name="TextBox 10">
            <a:extLst>
              <a:ext uri="{FF2B5EF4-FFF2-40B4-BE49-F238E27FC236}">
                <a16:creationId xmlns:a16="http://schemas.microsoft.com/office/drawing/2014/main" id="{345EF57D-84EF-4814-96B8-606E46A26ECF}"/>
              </a:ext>
            </a:extLst>
          </p:cNvPr>
          <p:cNvSpPr txBox="1"/>
          <p:nvPr/>
        </p:nvSpPr>
        <p:spPr bwMode="gray">
          <a:xfrm>
            <a:off x="1906426" y="4439256"/>
            <a:ext cx="790575" cy="276999"/>
          </a:xfrm>
          <a:prstGeom prst="rect">
            <a:avLst/>
          </a:prstGeom>
          <a:noFill/>
        </p:spPr>
        <p:txBody>
          <a:bodyPr wrap="square" rtlCol="0">
            <a:spAutoFit/>
          </a:bodyPr>
          <a:lstStyle/>
          <a:p>
            <a:pPr algn="ctr"/>
            <a:r>
              <a:rPr lang="en-US" sz="1200" b="1" dirty="0">
                <a:solidFill>
                  <a:srgbClr val="EC7061"/>
                </a:solidFill>
              </a:rPr>
              <a:t>C-BSR1</a:t>
            </a:r>
          </a:p>
        </p:txBody>
      </p:sp>
      <p:sp>
        <p:nvSpPr>
          <p:cNvPr id="12" name="TextBox 11">
            <a:extLst>
              <a:ext uri="{FF2B5EF4-FFF2-40B4-BE49-F238E27FC236}">
                <a16:creationId xmlns:a16="http://schemas.microsoft.com/office/drawing/2014/main" id="{475A5624-523F-450F-B0AF-1D689A751664}"/>
              </a:ext>
            </a:extLst>
          </p:cNvPr>
          <p:cNvSpPr txBox="1"/>
          <p:nvPr/>
        </p:nvSpPr>
        <p:spPr bwMode="gray">
          <a:xfrm>
            <a:off x="3313313" y="4427885"/>
            <a:ext cx="689864" cy="276999"/>
          </a:xfrm>
          <a:prstGeom prst="rect">
            <a:avLst/>
          </a:prstGeom>
          <a:noFill/>
        </p:spPr>
        <p:txBody>
          <a:bodyPr wrap="square" rtlCol="0">
            <a:spAutoFit/>
          </a:bodyPr>
          <a:lstStyle/>
          <a:p>
            <a:pPr algn="ctr"/>
            <a:r>
              <a:rPr lang="en-US" sz="1200" dirty="0"/>
              <a:t>C-BSR2</a:t>
            </a:r>
          </a:p>
        </p:txBody>
      </p:sp>
      <p:sp>
        <p:nvSpPr>
          <p:cNvPr id="13" name="TextBox 12">
            <a:extLst>
              <a:ext uri="{FF2B5EF4-FFF2-40B4-BE49-F238E27FC236}">
                <a16:creationId xmlns:a16="http://schemas.microsoft.com/office/drawing/2014/main" id="{6D4AE4D5-1ED6-4AC1-AAC0-93DCDFDFEF46}"/>
              </a:ext>
            </a:extLst>
          </p:cNvPr>
          <p:cNvSpPr txBox="1"/>
          <p:nvPr/>
        </p:nvSpPr>
        <p:spPr bwMode="gray">
          <a:xfrm>
            <a:off x="1692724" y="3545763"/>
            <a:ext cx="689864" cy="276999"/>
          </a:xfrm>
          <a:prstGeom prst="rect">
            <a:avLst/>
          </a:prstGeom>
          <a:noFill/>
        </p:spPr>
        <p:txBody>
          <a:bodyPr wrap="square" rtlCol="0">
            <a:spAutoFit/>
          </a:bodyPr>
          <a:lstStyle/>
          <a:p>
            <a:pPr algn="ctr"/>
            <a:r>
              <a:rPr lang="en-US" sz="1200"/>
              <a:t>C-RP1</a:t>
            </a:r>
          </a:p>
        </p:txBody>
      </p:sp>
      <p:sp>
        <p:nvSpPr>
          <p:cNvPr id="14" name="TextBox 13">
            <a:extLst>
              <a:ext uri="{FF2B5EF4-FFF2-40B4-BE49-F238E27FC236}">
                <a16:creationId xmlns:a16="http://schemas.microsoft.com/office/drawing/2014/main" id="{F99631C1-24A4-4AF7-ADA8-C0A094BCC4DA}"/>
              </a:ext>
            </a:extLst>
          </p:cNvPr>
          <p:cNvSpPr txBox="1"/>
          <p:nvPr/>
        </p:nvSpPr>
        <p:spPr bwMode="gray">
          <a:xfrm>
            <a:off x="3760502" y="3717533"/>
            <a:ext cx="689864" cy="276999"/>
          </a:xfrm>
          <a:prstGeom prst="rect">
            <a:avLst/>
          </a:prstGeom>
          <a:noFill/>
        </p:spPr>
        <p:txBody>
          <a:bodyPr wrap="square" rtlCol="0">
            <a:spAutoFit/>
          </a:bodyPr>
          <a:lstStyle/>
          <a:p>
            <a:pPr algn="ctr"/>
            <a:r>
              <a:rPr lang="en-US" sz="1200"/>
              <a:t>C-RP2</a:t>
            </a:r>
          </a:p>
        </p:txBody>
      </p:sp>
      <p:cxnSp>
        <p:nvCxnSpPr>
          <p:cNvPr id="15" name="Straight Arrow Connector 14">
            <a:extLst>
              <a:ext uri="{FF2B5EF4-FFF2-40B4-BE49-F238E27FC236}">
                <a16:creationId xmlns:a16="http://schemas.microsoft.com/office/drawing/2014/main" id="{DD387E15-8EA8-4E64-94C6-CC615D0B325C}"/>
              </a:ext>
            </a:extLst>
          </p:cNvPr>
          <p:cNvCxnSpPr>
            <a:cxnSpLocks/>
            <a:endCxn id="11" idx="0"/>
          </p:cNvCxnSpPr>
          <p:nvPr/>
        </p:nvCxnSpPr>
        <p:spPr bwMode="gray">
          <a:xfrm>
            <a:off x="2057399" y="4228769"/>
            <a:ext cx="244315" cy="21048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F135D3D-A365-4248-9154-F30BC8C7A010}"/>
              </a:ext>
            </a:extLst>
          </p:cNvPr>
          <p:cNvCxnSpPr>
            <a:cxnSpLocks/>
          </p:cNvCxnSpPr>
          <p:nvPr/>
        </p:nvCxnSpPr>
        <p:spPr bwMode="gray">
          <a:xfrm flipV="1">
            <a:off x="1692724" y="5118289"/>
            <a:ext cx="545907" cy="13215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9DBB989-7437-4060-A344-03188AF34481}"/>
              </a:ext>
            </a:extLst>
          </p:cNvPr>
          <p:cNvCxnSpPr>
            <a:cxnSpLocks/>
          </p:cNvCxnSpPr>
          <p:nvPr/>
        </p:nvCxnSpPr>
        <p:spPr bwMode="gray">
          <a:xfrm flipH="1" flipV="1">
            <a:off x="2323994" y="5118289"/>
            <a:ext cx="1705337" cy="284558"/>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F8C1E9B-A63B-494E-A4AF-F5C0506213AD}"/>
              </a:ext>
            </a:extLst>
          </p:cNvPr>
          <p:cNvCxnSpPr>
            <a:cxnSpLocks/>
          </p:cNvCxnSpPr>
          <p:nvPr/>
        </p:nvCxnSpPr>
        <p:spPr bwMode="gray">
          <a:xfrm flipH="1" flipV="1">
            <a:off x="2632332" y="4922041"/>
            <a:ext cx="624796" cy="1056"/>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2FAFCBB3-C679-4F6D-953E-CA6714DEA288}"/>
              </a:ext>
            </a:extLst>
          </p:cNvPr>
          <p:cNvCxnSpPr>
            <a:cxnSpLocks/>
          </p:cNvCxnSpPr>
          <p:nvPr/>
        </p:nvCxnSpPr>
        <p:spPr bwMode="gray">
          <a:xfrm flipH="1">
            <a:off x="2378670" y="4150280"/>
            <a:ext cx="1381832" cy="301071"/>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424FE7E-4724-4355-B785-0C25102F3931}"/>
              </a:ext>
            </a:extLst>
          </p:cNvPr>
          <p:cNvCxnSpPr>
            <a:cxnSpLocks/>
          </p:cNvCxnSpPr>
          <p:nvPr/>
        </p:nvCxnSpPr>
        <p:spPr bwMode="gray">
          <a:xfrm flipH="1" flipV="1">
            <a:off x="2632332" y="5055288"/>
            <a:ext cx="624796" cy="1056"/>
          </a:xfrm>
          <a:prstGeom prst="straightConnector1">
            <a:avLst/>
          </a:prstGeom>
          <a:ln w="19050">
            <a:solidFill>
              <a:srgbClr val="92D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5234020-C0BE-4FE5-B29D-E2AAF83DE530}"/>
              </a:ext>
            </a:extLst>
          </p:cNvPr>
          <p:cNvCxnSpPr>
            <a:cxnSpLocks/>
          </p:cNvCxnSpPr>
          <p:nvPr/>
        </p:nvCxnSpPr>
        <p:spPr bwMode="gray">
          <a:xfrm flipV="1">
            <a:off x="3676801" y="4371356"/>
            <a:ext cx="352530" cy="116311"/>
          </a:xfrm>
          <a:prstGeom prst="straightConnector1">
            <a:avLst/>
          </a:prstGeom>
          <a:ln w="19050">
            <a:solidFill>
              <a:srgbClr val="92D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CDF92F1-D7AE-4CB1-9130-173A160EF795}"/>
              </a:ext>
            </a:extLst>
          </p:cNvPr>
          <p:cNvCxnSpPr>
            <a:cxnSpLocks/>
          </p:cNvCxnSpPr>
          <p:nvPr/>
        </p:nvCxnSpPr>
        <p:spPr bwMode="gray">
          <a:xfrm flipH="1" flipV="1">
            <a:off x="2356390" y="4026907"/>
            <a:ext cx="1209998" cy="460761"/>
          </a:xfrm>
          <a:prstGeom prst="straightConnector1">
            <a:avLst/>
          </a:prstGeom>
          <a:ln w="19050">
            <a:solidFill>
              <a:srgbClr val="92D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946967E1-8414-4455-905B-D8EF71FBD5DB}"/>
              </a:ext>
            </a:extLst>
          </p:cNvPr>
          <p:cNvCxnSpPr>
            <a:cxnSpLocks/>
          </p:cNvCxnSpPr>
          <p:nvPr/>
        </p:nvCxnSpPr>
        <p:spPr bwMode="gray">
          <a:xfrm flipH="1">
            <a:off x="2025460" y="5104161"/>
            <a:ext cx="1451960" cy="366031"/>
          </a:xfrm>
          <a:prstGeom prst="straightConnector1">
            <a:avLst/>
          </a:prstGeom>
          <a:ln w="19050">
            <a:solidFill>
              <a:srgbClr val="92D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20BE42C-1EFE-4A27-8F11-00191BFE59F5}"/>
              </a:ext>
            </a:extLst>
          </p:cNvPr>
          <p:cNvCxnSpPr>
            <a:cxnSpLocks/>
          </p:cNvCxnSpPr>
          <p:nvPr/>
        </p:nvCxnSpPr>
        <p:spPr bwMode="gray">
          <a:xfrm>
            <a:off x="3629820" y="5092790"/>
            <a:ext cx="399511" cy="233199"/>
          </a:xfrm>
          <a:prstGeom prst="straightConnector1">
            <a:avLst/>
          </a:prstGeom>
          <a:ln w="19050">
            <a:solidFill>
              <a:srgbClr val="92D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圆角矩形 75">
            <a:extLst>
              <a:ext uri="{FF2B5EF4-FFF2-40B4-BE49-F238E27FC236}">
                <a16:creationId xmlns:a16="http://schemas.microsoft.com/office/drawing/2014/main" id="{84F18622-7271-4B35-BB0B-8CB3186B4375}"/>
              </a:ext>
            </a:extLst>
          </p:cNvPr>
          <p:cNvSpPr/>
          <p:nvPr/>
        </p:nvSpPr>
        <p:spPr bwMode="gray">
          <a:xfrm>
            <a:off x="585374" y="3025446"/>
            <a:ext cx="5284624" cy="394020"/>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lang="en-US" b="1">
                <a:solidFill>
                  <a:prstClr val="white"/>
                </a:solidFill>
              </a:rPr>
              <a:t>BSR Election</a:t>
            </a:r>
          </a:p>
        </p:txBody>
      </p:sp>
      <p:sp>
        <p:nvSpPr>
          <p:cNvPr id="43" name="圆角矩形 75">
            <a:extLst>
              <a:ext uri="{FF2B5EF4-FFF2-40B4-BE49-F238E27FC236}">
                <a16:creationId xmlns:a16="http://schemas.microsoft.com/office/drawing/2014/main" id="{CB4BD364-9FA6-4106-B8FB-190A5D00D4FD}"/>
              </a:ext>
            </a:extLst>
          </p:cNvPr>
          <p:cNvSpPr/>
          <p:nvPr/>
        </p:nvSpPr>
        <p:spPr bwMode="gray">
          <a:xfrm>
            <a:off x="585374" y="3456950"/>
            <a:ext cx="5284624" cy="29248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cxnSp>
        <p:nvCxnSpPr>
          <p:cNvPr id="44" name="Straight Arrow Connector 43">
            <a:extLst>
              <a:ext uri="{FF2B5EF4-FFF2-40B4-BE49-F238E27FC236}">
                <a16:creationId xmlns:a16="http://schemas.microsoft.com/office/drawing/2014/main" id="{42BC0441-D719-4C9D-8313-3348C1EF91D9}"/>
              </a:ext>
            </a:extLst>
          </p:cNvPr>
          <p:cNvCxnSpPr>
            <a:cxnSpLocks/>
          </p:cNvCxnSpPr>
          <p:nvPr/>
        </p:nvCxnSpPr>
        <p:spPr bwMode="gray">
          <a:xfrm flipH="1">
            <a:off x="2044394" y="5920850"/>
            <a:ext cx="352529"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F4E1DBB0-099B-498F-A13C-611BE50357C7}"/>
              </a:ext>
            </a:extLst>
          </p:cNvPr>
          <p:cNvCxnSpPr>
            <a:cxnSpLocks/>
          </p:cNvCxnSpPr>
          <p:nvPr/>
        </p:nvCxnSpPr>
        <p:spPr bwMode="gray">
          <a:xfrm flipV="1">
            <a:off x="2044393" y="6187889"/>
            <a:ext cx="352530" cy="1"/>
          </a:xfrm>
          <a:prstGeom prst="straightConnector1">
            <a:avLst/>
          </a:prstGeom>
          <a:ln w="19050">
            <a:solidFill>
              <a:srgbClr val="92D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5B7874E6-B8F7-4BA1-BD2A-C712BCB1DB01}"/>
              </a:ext>
            </a:extLst>
          </p:cNvPr>
          <p:cNvSpPr txBox="1"/>
          <p:nvPr/>
        </p:nvSpPr>
        <p:spPr bwMode="gray">
          <a:xfrm>
            <a:off x="2420367" y="5778571"/>
            <a:ext cx="2547205" cy="276999"/>
          </a:xfrm>
          <a:prstGeom prst="rect">
            <a:avLst/>
          </a:prstGeom>
          <a:noFill/>
        </p:spPr>
        <p:txBody>
          <a:bodyPr wrap="square" rtlCol="0">
            <a:spAutoFit/>
          </a:bodyPr>
          <a:lstStyle/>
          <a:p>
            <a:r>
              <a:rPr lang="en-US" sz="1200" dirty="0"/>
              <a:t>C-BSR1 Bootstrap message</a:t>
            </a:r>
          </a:p>
        </p:txBody>
      </p:sp>
      <p:sp>
        <p:nvSpPr>
          <p:cNvPr id="50" name="TextBox 49">
            <a:extLst>
              <a:ext uri="{FF2B5EF4-FFF2-40B4-BE49-F238E27FC236}">
                <a16:creationId xmlns:a16="http://schemas.microsoft.com/office/drawing/2014/main" id="{378143EA-0E71-4B24-B5BD-A28BACAA2D52}"/>
              </a:ext>
            </a:extLst>
          </p:cNvPr>
          <p:cNvSpPr txBox="1"/>
          <p:nvPr/>
        </p:nvSpPr>
        <p:spPr bwMode="gray">
          <a:xfrm>
            <a:off x="2420367" y="6066442"/>
            <a:ext cx="2354683" cy="276999"/>
          </a:xfrm>
          <a:prstGeom prst="rect">
            <a:avLst/>
          </a:prstGeom>
          <a:noFill/>
        </p:spPr>
        <p:txBody>
          <a:bodyPr wrap="square" rtlCol="0">
            <a:spAutoFit/>
          </a:bodyPr>
          <a:lstStyle/>
          <a:p>
            <a:r>
              <a:rPr lang="en-US" sz="1200" dirty="0"/>
              <a:t>C-BSR2 Bootstrap message</a:t>
            </a:r>
          </a:p>
        </p:txBody>
      </p:sp>
      <p:sp>
        <p:nvSpPr>
          <p:cNvPr id="51" name="Freeform 159">
            <a:extLst>
              <a:ext uri="{FF2B5EF4-FFF2-40B4-BE49-F238E27FC236}">
                <a16:creationId xmlns:a16="http://schemas.microsoft.com/office/drawing/2014/main" id="{F3515907-59FC-4396-8407-9F33A92DF951}"/>
              </a:ext>
            </a:extLst>
          </p:cNvPr>
          <p:cNvSpPr/>
          <p:nvPr/>
        </p:nvSpPr>
        <p:spPr bwMode="gray">
          <a:xfrm flipH="1">
            <a:off x="6963364" y="3802911"/>
            <a:ext cx="3313339" cy="17319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pic>
        <p:nvPicPr>
          <p:cNvPr id="52" name="Picture 2" descr="G:\做的项目\公共\扁平图标切换\更新2015_01_21\oss扁平图标库2015_01_21更新-04.png">
            <a:extLst>
              <a:ext uri="{FF2B5EF4-FFF2-40B4-BE49-F238E27FC236}">
                <a16:creationId xmlns:a16="http://schemas.microsoft.com/office/drawing/2014/main" id="{DA2C4B7B-F211-42AA-A9FF-E236E27F1076}"/>
              </a:ext>
            </a:extLst>
          </p:cNvPr>
          <p:cNvPicPr>
            <a:picLocks noChangeArrowheads="1"/>
          </p:cNvPicPr>
          <p:nvPr/>
        </p:nvPicPr>
        <p:blipFill>
          <a:blip r:embed="rId3" cstate="print"/>
          <a:stretch>
            <a:fillRect/>
          </a:stretch>
        </p:blipFill>
        <p:spPr bwMode="gray">
          <a:xfrm>
            <a:off x="9120193" y="4704068"/>
            <a:ext cx="528117" cy="399259"/>
          </a:xfrm>
          <a:prstGeom prst="rect">
            <a:avLst/>
          </a:prstGeom>
          <a:noFill/>
        </p:spPr>
      </p:pic>
      <p:pic>
        <p:nvPicPr>
          <p:cNvPr id="53" name="Picture 2" descr="G:\做的项目\公共\扁平图标切换\更新2015_01_21\oss扁平图标库2015_01_21更新-04.png">
            <a:extLst>
              <a:ext uri="{FF2B5EF4-FFF2-40B4-BE49-F238E27FC236}">
                <a16:creationId xmlns:a16="http://schemas.microsoft.com/office/drawing/2014/main" id="{75AD8F87-DDC2-44CE-BFB8-ECE44573BF39}"/>
              </a:ext>
            </a:extLst>
          </p:cNvPr>
          <p:cNvPicPr>
            <a:picLocks noChangeArrowheads="1"/>
          </p:cNvPicPr>
          <p:nvPr/>
        </p:nvPicPr>
        <p:blipFill>
          <a:blip r:embed="rId3" cstate="print"/>
          <a:stretch>
            <a:fillRect/>
          </a:stretch>
        </p:blipFill>
        <p:spPr bwMode="gray">
          <a:xfrm>
            <a:off x="7453743" y="3802911"/>
            <a:ext cx="528117" cy="399259"/>
          </a:xfrm>
          <a:prstGeom prst="rect">
            <a:avLst/>
          </a:prstGeom>
          <a:noFill/>
        </p:spPr>
      </p:pic>
      <p:pic>
        <p:nvPicPr>
          <p:cNvPr id="54" name="Picture 2" descr="G:\做的项目\公共\扁平图标切换\更新2015_01_21\oss扁平图标库2015_01_21更新-04.png">
            <a:extLst>
              <a:ext uri="{FF2B5EF4-FFF2-40B4-BE49-F238E27FC236}">
                <a16:creationId xmlns:a16="http://schemas.microsoft.com/office/drawing/2014/main" id="{70355832-BFA6-4459-8237-BF3C95388D9E}"/>
              </a:ext>
            </a:extLst>
          </p:cNvPr>
          <p:cNvPicPr>
            <a:picLocks noChangeArrowheads="1"/>
          </p:cNvPicPr>
          <p:nvPr/>
        </p:nvPicPr>
        <p:blipFill>
          <a:blip r:embed="rId3" cstate="print"/>
          <a:stretch>
            <a:fillRect/>
          </a:stretch>
        </p:blipFill>
        <p:spPr bwMode="gray">
          <a:xfrm>
            <a:off x="7648630" y="4704068"/>
            <a:ext cx="528117" cy="399259"/>
          </a:xfrm>
          <a:prstGeom prst="rect">
            <a:avLst/>
          </a:prstGeom>
          <a:noFill/>
        </p:spPr>
      </p:pic>
      <p:pic>
        <p:nvPicPr>
          <p:cNvPr id="55" name="Picture 2" descr="G:\做的项目\公共\扁平图标切换\更新2015_01_21\oss扁平图标库2015_01_21更新-04.png">
            <a:extLst>
              <a:ext uri="{FF2B5EF4-FFF2-40B4-BE49-F238E27FC236}">
                <a16:creationId xmlns:a16="http://schemas.microsoft.com/office/drawing/2014/main" id="{FE5ED80E-887E-4185-B767-2C379A492BEB}"/>
              </a:ext>
            </a:extLst>
          </p:cNvPr>
          <p:cNvPicPr>
            <a:picLocks noChangeArrowheads="1"/>
          </p:cNvPicPr>
          <p:nvPr/>
        </p:nvPicPr>
        <p:blipFill>
          <a:blip r:embed="rId3" cstate="print"/>
          <a:stretch>
            <a:fillRect/>
          </a:stretch>
        </p:blipFill>
        <p:spPr bwMode="gray">
          <a:xfrm>
            <a:off x="9499242" y="3962326"/>
            <a:ext cx="528117" cy="399259"/>
          </a:xfrm>
          <a:prstGeom prst="rect">
            <a:avLst/>
          </a:prstGeom>
          <a:noFill/>
        </p:spPr>
      </p:pic>
      <p:pic>
        <p:nvPicPr>
          <p:cNvPr id="56" name="Picture 2" descr="G:\做的项目\公共\扁平图标切换\更新2015_01_21\oss扁平图标库2015_01_21更新-04.png">
            <a:extLst>
              <a:ext uri="{FF2B5EF4-FFF2-40B4-BE49-F238E27FC236}">
                <a16:creationId xmlns:a16="http://schemas.microsoft.com/office/drawing/2014/main" id="{CD8BEC3C-E56D-44FB-95AA-C24DBF390F3F}"/>
              </a:ext>
            </a:extLst>
          </p:cNvPr>
          <p:cNvPicPr>
            <a:picLocks noChangeArrowheads="1"/>
          </p:cNvPicPr>
          <p:nvPr/>
        </p:nvPicPr>
        <p:blipFill>
          <a:blip r:embed="rId3" cstate="print"/>
          <a:stretch>
            <a:fillRect/>
          </a:stretch>
        </p:blipFill>
        <p:spPr bwMode="gray">
          <a:xfrm>
            <a:off x="9748586" y="5335259"/>
            <a:ext cx="528117" cy="399259"/>
          </a:xfrm>
          <a:prstGeom prst="rect">
            <a:avLst/>
          </a:prstGeom>
          <a:noFill/>
        </p:spPr>
      </p:pic>
      <p:pic>
        <p:nvPicPr>
          <p:cNvPr id="57" name="Picture 2" descr="G:\做的项目\公共\扁平图标切换\更新2015_01_21\oss扁平图标库2015_01_21更新-04.png">
            <a:extLst>
              <a:ext uri="{FF2B5EF4-FFF2-40B4-BE49-F238E27FC236}">
                <a16:creationId xmlns:a16="http://schemas.microsoft.com/office/drawing/2014/main" id="{284C4C4B-80AB-4078-AB2F-F944306E1145}"/>
              </a:ext>
            </a:extLst>
          </p:cNvPr>
          <p:cNvPicPr>
            <a:picLocks noChangeArrowheads="1"/>
          </p:cNvPicPr>
          <p:nvPr/>
        </p:nvPicPr>
        <p:blipFill>
          <a:blip r:embed="rId3" cstate="print"/>
          <a:stretch>
            <a:fillRect/>
          </a:stretch>
        </p:blipFill>
        <p:spPr bwMode="gray">
          <a:xfrm>
            <a:off x="7109424" y="5317918"/>
            <a:ext cx="528117" cy="399259"/>
          </a:xfrm>
          <a:prstGeom prst="rect">
            <a:avLst/>
          </a:prstGeom>
          <a:noFill/>
        </p:spPr>
      </p:pic>
      <p:sp>
        <p:nvSpPr>
          <p:cNvPr id="58" name="TextBox 57">
            <a:extLst>
              <a:ext uri="{FF2B5EF4-FFF2-40B4-BE49-F238E27FC236}">
                <a16:creationId xmlns:a16="http://schemas.microsoft.com/office/drawing/2014/main" id="{81FEC2D7-02E6-4FCD-B35D-8DD37E16A3C8}"/>
              </a:ext>
            </a:extLst>
          </p:cNvPr>
          <p:cNvSpPr txBox="1"/>
          <p:nvPr/>
        </p:nvSpPr>
        <p:spPr bwMode="gray">
          <a:xfrm>
            <a:off x="7517400" y="4450979"/>
            <a:ext cx="790575" cy="276999"/>
          </a:xfrm>
          <a:prstGeom prst="rect">
            <a:avLst/>
          </a:prstGeom>
          <a:noFill/>
        </p:spPr>
        <p:txBody>
          <a:bodyPr wrap="square" rtlCol="0">
            <a:spAutoFit/>
          </a:bodyPr>
          <a:lstStyle/>
          <a:p>
            <a:pPr algn="ctr"/>
            <a:r>
              <a:rPr lang="en-US" sz="1200" b="1" dirty="0">
                <a:solidFill>
                  <a:srgbClr val="EC7061"/>
                </a:solidFill>
              </a:rPr>
              <a:t>C-BSR1</a:t>
            </a:r>
          </a:p>
        </p:txBody>
      </p:sp>
      <p:sp>
        <p:nvSpPr>
          <p:cNvPr id="59" name="TextBox 58">
            <a:extLst>
              <a:ext uri="{FF2B5EF4-FFF2-40B4-BE49-F238E27FC236}">
                <a16:creationId xmlns:a16="http://schemas.microsoft.com/office/drawing/2014/main" id="{61AFADC9-36F1-45D2-9565-AB6027CBF5E8}"/>
              </a:ext>
            </a:extLst>
          </p:cNvPr>
          <p:cNvSpPr txBox="1"/>
          <p:nvPr/>
        </p:nvSpPr>
        <p:spPr bwMode="gray">
          <a:xfrm>
            <a:off x="9039319" y="4450979"/>
            <a:ext cx="689864" cy="276999"/>
          </a:xfrm>
          <a:prstGeom prst="rect">
            <a:avLst/>
          </a:prstGeom>
          <a:noFill/>
        </p:spPr>
        <p:txBody>
          <a:bodyPr wrap="square" rtlCol="0">
            <a:spAutoFit/>
          </a:bodyPr>
          <a:lstStyle/>
          <a:p>
            <a:pPr algn="ctr"/>
            <a:r>
              <a:rPr lang="en-US" sz="1200" dirty="0"/>
              <a:t>C-BSR2</a:t>
            </a:r>
          </a:p>
        </p:txBody>
      </p:sp>
      <p:sp>
        <p:nvSpPr>
          <p:cNvPr id="60" name="TextBox 59">
            <a:extLst>
              <a:ext uri="{FF2B5EF4-FFF2-40B4-BE49-F238E27FC236}">
                <a16:creationId xmlns:a16="http://schemas.microsoft.com/office/drawing/2014/main" id="{BAADD980-D9A0-4F17-82B7-DC6D29C73C34}"/>
              </a:ext>
            </a:extLst>
          </p:cNvPr>
          <p:cNvSpPr txBox="1"/>
          <p:nvPr/>
        </p:nvSpPr>
        <p:spPr bwMode="gray">
          <a:xfrm>
            <a:off x="7379165" y="3545763"/>
            <a:ext cx="689864" cy="276999"/>
          </a:xfrm>
          <a:prstGeom prst="rect">
            <a:avLst/>
          </a:prstGeom>
          <a:noFill/>
        </p:spPr>
        <p:txBody>
          <a:bodyPr wrap="square" rtlCol="0">
            <a:spAutoFit/>
          </a:bodyPr>
          <a:lstStyle/>
          <a:p>
            <a:pPr algn="ctr"/>
            <a:r>
              <a:rPr lang="en-US" sz="1200" dirty="0"/>
              <a:t>C-RP1</a:t>
            </a:r>
          </a:p>
        </p:txBody>
      </p:sp>
      <p:sp>
        <p:nvSpPr>
          <p:cNvPr id="61" name="TextBox 60">
            <a:extLst>
              <a:ext uri="{FF2B5EF4-FFF2-40B4-BE49-F238E27FC236}">
                <a16:creationId xmlns:a16="http://schemas.microsoft.com/office/drawing/2014/main" id="{E3AEE341-9B3E-454C-8AAB-3D7857CCCC47}"/>
              </a:ext>
            </a:extLst>
          </p:cNvPr>
          <p:cNvSpPr txBox="1"/>
          <p:nvPr/>
        </p:nvSpPr>
        <p:spPr bwMode="gray">
          <a:xfrm>
            <a:off x="9408843" y="3717533"/>
            <a:ext cx="689864" cy="276999"/>
          </a:xfrm>
          <a:prstGeom prst="rect">
            <a:avLst/>
          </a:prstGeom>
          <a:noFill/>
        </p:spPr>
        <p:txBody>
          <a:bodyPr wrap="square" rtlCol="0">
            <a:spAutoFit/>
          </a:bodyPr>
          <a:lstStyle/>
          <a:p>
            <a:pPr algn="ctr"/>
            <a:r>
              <a:rPr lang="en-US" sz="1200" dirty="0"/>
              <a:t>C-RP2</a:t>
            </a:r>
          </a:p>
        </p:txBody>
      </p:sp>
      <p:sp>
        <p:nvSpPr>
          <p:cNvPr id="72" name="圆角矩形 75">
            <a:extLst>
              <a:ext uri="{FF2B5EF4-FFF2-40B4-BE49-F238E27FC236}">
                <a16:creationId xmlns:a16="http://schemas.microsoft.com/office/drawing/2014/main" id="{C1D3A37F-EA15-4C63-9355-BE74DF8E934E}"/>
              </a:ext>
            </a:extLst>
          </p:cNvPr>
          <p:cNvSpPr/>
          <p:nvPr/>
        </p:nvSpPr>
        <p:spPr bwMode="gray">
          <a:xfrm>
            <a:off x="6243240" y="3025446"/>
            <a:ext cx="5284624" cy="394020"/>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lang="en-US" b="1">
                <a:solidFill>
                  <a:prstClr val="white"/>
                </a:solidFill>
              </a:rPr>
              <a:t>RP Election</a:t>
            </a:r>
          </a:p>
        </p:txBody>
      </p:sp>
      <p:sp>
        <p:nvSpPr>
          <p:cNvPr id="73" name="圆角矩形 75">
            <a:extLst>
              <a:ext uri="{FF2B5EF4-FFF2-40B4-BE49-F238E27FC236}">
                <a16:creationId xmlns:a16="http://schemas.microsoft.com/office/drawing/2014/main" id="{FEB6655A-A63F-4DC9-8A80-3A7495070A57}"/>
              </a:ext>
            </a:extLst>
          </p:cNvPr>
          <p:cNvSpPr/>
          <p:nvPr/>
        </p:nvSpPr>
        <p:spPr bwMode="gray">
          <a:xfrm>
            <a:off x="6243240" y="3456950"/>
            <a:ext cx="5284624" cy="29248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endParaRPr>
          </a:p>
        </p:txBody>
      </p:sp>
      <p:cxnSp>
        <p:nvCxnSpPr>
          <p:cNvPr id="74" name="Straight Arrow Connector 73">
            <a:extLst>
              <a:ext uri="{FF2B5EF4-FFF2-40B4-BE49-F238E27FC236}">
                <a16:creationId xmlns:a16="http://schemas.microsoft.com/office/drawing/2014/main" id="{1E354C8C-3CFD-4CD6-A9DE-3741B842404B}"/>
              </a:ext>
            </a:extLst>
          </p:cNvPr>
          <p:cNvCxnSpPr>
            <a:cxnSpLocks/>
          </p:cNvCxnSpPr>
          <p:nvPr/>
        </p:nvCxnSpPr>
        <p:spPr bwMode="gray">
          <a:xfrm flipH="1">
            <a:off x="7626060" y="5920850"/>
            <a:ext cx="352529" cy="0"/>
          </a:xfrm>
          <a:prstGeom prst="straightConnector1">
            <a:avLst/>
          </a:prstGeom>
          <a:ln w="1905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58E24BB4-7AA3-44E9-A4BD-79E05D157C57}"/>
              </a:ext>
            </a:extLst>
          </p:cNvPr>
          <p:cNvCxnSpPr>
            <a:cxnSpLocks/>
          </p:cNvCxnSpPr>
          <p:nvPr/>
        </p:nvCxnSpPr>
        <p:spPr bwMode="gray">
          <a:xfrm flipV="1">
            <a:off x="7626059" y="6187889"/>
            <a:ext cx="352530" cy="1"/>
          </a:xfrm>
          <a:prstGeom prst="straightConnector1">
            <a:avLst/>
          </a:prstGeom>
          <a:ln w="19050">
            <a:solidFill>
              <a:srgbClr val="EC706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AE39665E-9B92-496A-AC60-4F0E3A598FB3}"/>
              </a:ext>
            </a:extLst>
          </p:cNvPr>
          <p:cNvSpPr txBox="1"/>
          <p:nvPr/>
        </p:nvSpPr>
        <p:spPr bwMode="gray">
          <a:xfrm>
            <a:off x="7961736" y="5778571"/>
            <a:ext cx="2477664" cy="276999"/>
          </a:xfrm>
          <a:prstGeom prst="rect">
            <a:avLst/>
          </a:prstGeom>
          <a:noFill/>
        </p:spPr>
        <p:txBody>
          <a:bodyPr wrap="square" rtlCol="0">
            <a:spAutoFit/>
          </a:bodyPr>
          <a:lstStyle/>
          <a:p>
            <a:r>
              <a:rPr lang="en-US" sz="1200" dirty="0"/>
              <a:t>C-RP Advertisement message</a:t>
            </a:r>
          </a:p>
        </p:txBody>
      </p:sp>
      <p:sp>
        <p:nvSpPr>
          <p:cNvPr id="77" name="TextBox 76">
            <a:extLst>
              <a:ext uri="{FF2B5EF4-FFF2-40B4-BE49-F238E27FC236}">
                <a16:creationId xmlns:a16="http://schemas.microsoft.com/office/drawing/2014/main" id="{34C476EC-0F7F-4438-BA7A-834F5F8A1750}"/>
              </a:ext>
            </a:extLst>
          </p:cNvPr>
          <p:cNvSpPr txBox="1"/>
          <p:nvPr/>
        </p:nvSpPr>
        <p:spPr bwMode="gray">
          <a:xfrm>
            <a:off x="7961736" y="6066442"/>
            <a:ext cx="3115987" cy="276999"/>
          </a:xfrm>
          <a:prstGeom prst="rect">
            <a:avLst/>
          </a:prstGeom>
          <a:noFill/>
        </p:spPr>
        <p:txBody>
          <a:bodyPr wrap="square" rtlCol="0">
            <a:spAutoFit/>
          </a:bodyPr>
          <a:lstStyle/>
          <a:p>
            <a:r>
              <a:rPr lang="en-US" sz="1200" dirty="0"/>
              <a:t>Bootstrap message (carrying the RP-Set)</a:t>
            </a:r>
          </a:p>
        </p:txBody>
      </p:sp>
      <p:sp>
        <p:nvSpPr>
          <p:cNvPr id="78" name="Rectangular Callout 75">
            <a:extLst>
              <a:ext uri="{FF2B5EF4-FFF2-40B4-BE49-F238E27FC236}">
                <a16:creationId xmlns:a16="http://schemas.microsoft.com/office/drawing/2014/main" id="{20ADC89C-3E09-472C-BBEF-B706A0F16418}"/>
              </a:ext>
            </a:extLst>
          </p:cNvPr>
          <p:cNvSpPr/>
          <p:nvPr/>
        </p:nvSpPr>
        <p:spPr bwMode="gray">
          <a:xfrm>
            <a:off x="1373979" y="4639884"/>
            <a:ext cx="528117" cy="310188"/>
          </a:xfrm>
          <a:prstGeom prst="wedgeRectCallout">
            <a:avLst>
              <a:gd name="adj1" fmla="val 68189"/>
              <a:gd name="adj2" fmla="val 269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BSR</a:t>
            </a:r>
          </a:p>
        </p:txBody>
      </p:sp>
      <p:cxnSp>
        <p:nvCxnSpPr>
          <p:cNvPr id="79" name="Straight Arrow Connector 78">
            <a:extLst>
              <a:ext uri="{FF2B5EF4-FFF2-40B4-BE49-F238E27FC236}">
                <a16:creationId xmlns:a16="http://schemas.microsoft.com/office/drawing/2014/main" id="{6AB5A626-B074-4F69-8B0D-CCE8F53FB277}"/>
              </a:ext>
            </a:extLst>
          </p:cNvPr>
          <p:cNvCxnSpPr>
            <a:cxnSpLocks/>
          </p:cNvCxnSpPr>
          <p:nvPr/>
        </p:nvCxnSpPr>
        <p:spPr bwMode="gray">
          <a:xfrm>
            <a:off x="7710601" y="4213475"/>
            <a:ext cx="205578" cy="225781"/>
          </a:xfrm>
          <a:prstGeom prst="straightConnector1">
            <a:avLst/>
          </a:prstGeom>
          <a:ln w="19050">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A6EA0EFC-D99A-4D0F-B6C3-34596342AD30}"/>
              </a:ext>
            </a:extLst>
          </p:cNvPr>
          <p:cNvCxnSpPr>
            <a:cxnSpLocks/>
          </p:cNvCxnSpPr>
          <p:nvPr/>
        </p:nvCxnSpPr>
        <p:spPr bwMode="gray">
          <a:xfrm flipH="1">
            <a:off x="8062734" y="4206845"/>
            <a:ext cx="1411261" cy="210168"/>
          </a:xfrm>
          <a:prstGeom prst="straightConnector1">
            <a:avLst/>
          </a:prstGeom>
          <a:ln w="19050">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557FB59-FD6C-4492-838A-ED0298E33435}"/>
              </a:ext>
            </a:extLst>
          </p:cNvPr>
          <p:cNvCxnSpPr>
            <a:cxnSpLocks/>
          </p:cNvCxnSpPr>
          <p:nvPr/>
        </p:nvCxnSpPr>
        <p:spPr bwMode="gray">
          <a:xfrm>
            <a:off x="7599471" y="4258465"/>
            <a:ext cx="205578" cy="225781"/>
          </a:xfrm>
          <a:prstGeom prst="straightConnector1">
            <a:avLst/>
          </a:prstGeom>
          <a:ln w="19050">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A8B84FF-1C53-4E6A-B014-DA3A567D3EEF}"/>
              </a:ext>
            </a:extLst>
          </p:cNvPr>
          <p:cNvCxnSpPr>
            <a:cxnSpLocks/>
          </p:cNvCxnSpPr>
          <p:nvPr/>
        </p:nvCxnSpPr>
        <p:spPr bwMode="gray">
          <a:xfrm flipH="1">
            <a:off x="8091018" y="4297174"/>
            <a:ext cx="1411261" cy="210168"/>
          </a:xfrm>
          <a:prstGeom prst="straightConnector1">
            <a:avLst/>
          </a:prstGeom>
          <a:ln w="19050">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A1B5CDA9-6810-49B3-AA06-6B726E7FA79C}"/>
              </a:ext>
            </a:extLst>
          </p:cNvPr>
          <p:cNvCxnSpPr>
            <a:cxnSpLocks/>
          </p:cNvCxnSpPr>
          <p:nvPr/>
        </p:nvCxnSpPr>
        <p:spPr bwMode="gray">
          <a:xfrm flipV="1">
            <a:off x="7373482" y="5100740"/>
            <a:ext cx="481178" cy="186436"/>
          </a:xfrm>
          <a:prstGeom prst="straightConnector1">
            <a:avLst/>
          </a:prstGeom>
          <a:ln w="19050">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AD2C40D9-9A62-4A6A-8C96-7B16D395354E}"/>
              </a:ext>
            </a:extLst>
          </p:cNvPr>
          <p:cNvCxnSpPr>
            <a:cxnSpLocks/>
          </p:cNvCxnSpPr>
          <p:nvPr/>
        </p:nvCxnSpPr>
        <p:spPr bwMode="gray">
          <a:xfrm flipH="1" flipV="1">
            <a:off x="8040454" y="5107456"/>
            <a:ext cx="1776646" cy="227803"/>
          </a:xfrm>
          <a:prstGeom prst="straightConnector1">
            <a:avLst/>
          </a:prstGeom>
          <a:ln w="19050">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8BD26FAC-3C5D-4BC5-AB28-0F60D35E6EE7}"/>
              </a:ext>
            </a:extLst>
          </p:cNvPr>
          <p:cNvCxnSpPr>
            <a:cxnSpLocks/>
          </p:cNvCxnSpPr>
          <p:nvPr/>
        </p:nvCxnSpPr>
        <p:spPr bwMode="gray">
          <a:xfrm flipH="1">
            <a:off x="8229608" y="4942995"/>
            <a:ext cx="792000" cy="0"/>
          </a:xfrm>
          <a:prstGeom prst="straightConnector1">
            <a:avLst/>
          </a:prstGeom>
          <a:ln w="19050">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矩形: 圆角 52">
            <a:extLst>
              <a:ext uri="{FF2B5EF4-FFF2-40B4-BE49-F238E27FC236}">
                <a16:creationId xmlns:a16="http://schemas.microsoft.com/office/drawing/2014/main" id="{DC57F4B9-2876-40E3-BD05-378A7048BAE6}"/>
              </a:ext>
            </a:extLst>
          </p:cNvPr>
          <p:cNvSpPr/>
          <p:nvPr/>
        </p:nvSpPr>
        <p:spPr bwMode="gray">
          <a:xfrm>
            <a:off x="6340741" y="5628396"/>
            <a:ext cx="1223551" cy="5804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94" name="矩形: 圆角 52">
            <a:extLst>
              <a:ext uri="{FF2B5EF4-FFF2-40B4-BE49-F238E27FC236}">
                <a16:creationId xmlns:a16="http://schemas.microsoft.com/office/drawing/2014/main" id="{5B0820AF-F2AA-4BB1-B8B8-DB0926F0727E}"/>
              </a:ext>
            </a:extLst>
          </p:cNvPr>
          <p:cNvSpPr/>
          <p:nvPr/>
        </p:nvSpPr>
        <p:spPr bwMode="gray">
          <a:xfrm>
            <a:off x="6386417" y="5886663"/>
            <a:ext cx="1118449" cy="276999"/>
          </a:xfrm>
          <a:prstGeom prst="roundRect">
            <a:avLst>
              <a:gd name="adj" fmla="val 3125"/>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Dynamic RP: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RP1</a:t>
            </a:r>
          </a:p>
        </p:txBody>
      </p:sp>
      <p:sp>
        <p:nvSpPr>
          <p:cNvPr id="95" name="矩形: 圆角 52">
            <a:extLst>
              <a:ext uri="{FF2B5EF4-FFF2-40B4-BE49-F238E27FC236}">
                <a16:creationId xmlns:a16="http://schemas.microsoft.com/office/drawing/2014/main" id="{64823D2B-716C-46B5-8485-C31B5926D20D}"/>
              </a:ext>
            </a:extLst>
          </p:cNvPr>
          <p:cNvSpPr/>
          <p:nvPr/>
        </p:nvSpPr>
        <p:spPr bwMode="gray">
          <a:xfrm>
            <a:off x="10213459" y="5470192"/>
            <a:ext cx="1223551" cy="5804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96" name="矩形: 圆角 52">
            <a:extLst>
              <a:ext uri="{FF2B5EF4-FFF2-40B4-BE49-F238E27FC236}">
                <a16:creationId xmlns:a16="http://schemas.microsoft.com/office/drawing/2014/main" id="{E8F1B931-2E77-415A-91B8-59AC487D4475}"/>
              </a:ext>
            </a:extLst>
          </p:cNvPr>
          <p:cNvSpPr/>
          <p:nvPr/>
        </p:nvSpPr>
        <p:spPr bwMode="gray">
          <a:xfrm>
            <a:off x="10259135" y="5728459"/>
            <a:ext cx="1118449" cy="276999"/>
          </a:xfrm>
          <a:prstGeom prst="roundRect">
            <a:avLst>
              <a:gd name="adj" fmla="val 3125"/>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Dynamic RP: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RP1</a:t>
            </a:r>
          </a:p>
        </p:txBody>
      </p:sp>
      <p:sp>
        <p:nvSpPr>
          <p:cNvPr id="97" name="矩形: 圆角 52">
            <a:extLst>
              <a:ext uri="{FF2B5EF4-FFF2-40B4-BE49-F238E27FC236}">
                <a16:creationId xmlns:a16="http://schemas.microsoft.com/office/drawing/2014/main" id="{74286D71-4D54-4D91-B577-BED036961752}"/>
              </a:ext>
            </a:extLst>
          </p:cNvPr>
          <p:cNvSpPr/>
          <p:nvPr/>
        </p:nvSpPr>
        <p:spPr bwMode="gray">
          <a:xfrm>
            <a:off x="9958947" y="4129932"/>
            <a:ext cx="1223551" cy="5804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98" name="矩形: 圆角 52">
            <a:extLst>
              <a:ext uri="{FF2B5EF4-FFF2-40B4-BE49-F238E27FC236}">
                <a16:creationId xmlns:a16="http://schemas.microsoft.com/office/drawing/2014/main" id="{0D913756-71D5-461E-8C3B-ED4CDA289B9E}"/>
              </a:ext>
            </a:extLst>
          </p:cNvPr>
          <p:cNvSpPr/>
          <p:nvPr/>
        </p:nvSpPr>
        <p:spPr bwMode="gray">
          <a:xfrm>
            <a:off x="10004623" y="4388199"/>
            <a:ext cx="1118449" cy="276999"/>
          </a:xfrm>
          <a:prstGeom prst="roundRect">
            <a:avLst>
              <a:gd name="adj" fmla="val 3125"/>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Dynamic RP: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RP1</a:t>
            </a:r>
          </a:p>
        </p:txBody>
      </p:sp>
      <p:sp>
        <p:nvSpPr>
          <p:cNvPr id="99" name="矩形: 圆角 52">
            <a:extLst>
              <a:ext uri="{FF2B5EF4-FFF2-40B4-BE49-F238E27FC236}">
                <a16:creationId xmlns:a16="http://schemas.microsoft.com/office/drawing/2014/main" id="{F25C1F20-A80E-4704-89A2-4730190D9706}"/>
              </a:ext>
            </a:extLst>
          </p:cNvPr>
          <p:cNvSpPr/>
          <p:nvPr/>
        </p:nvSpPr>
        <p:spPr bwMode="gray">
          <a:xfrm>
            <a:off x="6293595" y="3903805"/>
            <a:ext cx="1223551" cy="5804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100" name="矩形: 圆角 52">
            <a:extLst>
              <a:ext uri="{FF2B5EF4-FFF2-40B4-BE49-F238E27FC236}">
                <a16:creationId xmlns:a16="http://schemas.microsoft.com/office/drawing/2014/main" id="{D972C0E9-2770-4051-9EBC-5F10035202BA}"/>
              </a:ext>
            </a:extLst>
          </p:cNvPr>
          <p:cNvSpPr/>
          <p:nvPr/>
        </p:nvSpPr>
        <p:spPr bwMode="gray">
          <a:xfrm>
            <a:off x="6339271" y="4162072"/>
            <a:ext cx="1118449" cy="276999"/>
          </a:xfrm>
          <a:prstGeom prst="roundRect">
            <a:avLst>
              <a:gd name="adj" fmla="val 3125"/>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Dynamic RP: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RP1</a:t>
            </a:r>
          </a:p>
        </p:txBody>
      </p:sp>
      <p:sp>
        <p:nvSpPr>
          <p:cNvPr id="64" name="Arrow: Right 63">
            <a:extLst>
              <a:ext uri="{FF2B5EF4-FFF2-40B4-BE49-F238E27FC236}">
                <a16:creationId xmlns:a16="http://schemas.microsoft.com/office/drawing/2014/main" id="{56F45B8E-3010-4CB9-BBC3-0FB7922DCD7C}"/>
              </a:ext>
            </a:extLst>
          </p:cNvPr>
          <p:cNvSpPr/>
          <p:nvPr/>
        </p:nvSpPr>
        <p:spPr bwMode="gray">
          <a:xfrm>
            <a:off x="5655953" y="4586852"/>
            <a:ext cx="849861" cy="632370"/>
          </a:xfrm>
          <a:prstGeom prst="rightArrow">
            <a:avLst>
              <a:gd name="adj1" fmla="val 51170"/>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Tree>
    <p:extLst>
      <p:ext uri="{BB962C8B-B14F-4D97-AF65-F5344CB8AC3E}">
        <p14:creationId xmlns:p14="http://schemas.microsoft.com/office/powerpoint/2010/main" val="2838586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bwMode="gray"/>
        <p:txBody>
          <a:bodyPr/>
          <a:lstStyle/>
          <a:p>
            <a:r>
              <a:rPr lang="en-US" dirty="0"/>
              <a:t>Upon completion of this course, you will be able to:</a:t>
            </a:r>
          </a:p>
          <a:p>
            <a:pPr lvl="1"/>
            <a:r>
              <a:rPr lang="en-US" dirty="0"/>
              <a:t>Describe the basic concepts of PIM.</a:t>
            </a:r>
          </a:p>
          <a:p>
            <a:pPr lvl="1"/>
            <a:r>
              <a:rPr lang="en-US" dirty="0"/>
              <a:t>Describe the fundamentals of PIM-DM.</a:t>
            </a:r>
          </a:p>
          <a:p>
            <a:pPr lvl="1"/>
            <a:r>
              <a:rPr lang="en-US" dirty="0"/>
              <a:t>Perform basic configurations of PIM-DM.</a:t>
            </a:r>
          </a:p>
          <a:p>
            <a:pPr lvl="1"/>
            <a:r>
              <a:rPr lang="en-US" dirty="0"/>
              <a:t>Describe the fundamentals of PIM-SM.</a:t>
            </a:r>
          </a:p>
          <a:p>
            <a:pPr lvl="1"/>
            <a:r>
              <a:rPr lang="en-US" dirty="0"/>
              <a:t>Perform basic configurations of PIM-SM.</a:t>
            </a:r>
          </a:p>
        </p:txBody>
      </p:sp>
    </p:spTree>
    <p:extLst>
      <p:ext uri="{BB962C8B-B14F-4D97-AF65-F5344CB8AC3E}">
        <p14:creationId xmlns:p14="http://schemas.microsoft.com/office/powerpoint/2010/main" val="37233293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1EB20D-8CCC-4611-B9B4-195B039BF7C8}"/>
              </a:ext>
            </a:extLst>
          </p:cNvPr>
          <p:cNvSpPr>
            <a:spLocks noGrp="1"/>
          </p:cNvSpPr>
          <p:nvPr>
            <p:ph type="body" sz="quarter" idx="10"/>
          </p:nvPr>
        </p:nvSpPr>
        <p:spPr bwMode="gray"/>
        <p:txBody>
          <a:bodyPr/>
          <a:lstStyle/>
          <a:p>
            <a:r>
              <a:rPr lang="en-US" sz="1800" dirty="0"/>
              <a:t>In PIM-SM (ASM) model, MDT establishment for the first time depends on the RPT establishment mechanism, multicast source registration mechanism, and DR election mechanism.</a:t>
            </a:r>
          </a:p>
          <a:p>
            <a:pPr lvl="1"/>
            <a:r>
              <a:rPr lang="en-US" sz="1600" dirty="0"/>
              <a:t>RPT establishment mechanism: A multicast leaf router proactively establishes an MDT (RPT) to the RP.</a:t>
            </a:r>
          </a:p>
          <a:p>
            <a:pPr lvl="1"/>
            <a:r>
              <a:rPr lang="en-US" sz="1600" dirty="0"/>
              <a:t>Multicast source registration mechanism: used to establish an MDT (SPT) from the multicast source to the RP.</a:t>
            </a:r>
          </a:p>
          <a:p>
            <a:pPr lvl="1"/>
            <a:r>
              <a:rPr lang="en-US" sz="1600" dirty="0"/>
              <a:t>DR election mechanism: DRs are responsible for receiving and sending multicast messages from the source or group members to prevent duplicate multicast packets. In addition, the receiver DR is responsible for sending Join messages.</a:t>
            </a:r>
          </a:p>
        </p:txBody>
      </p:sp>
      <p:sp>
        <p:nvSpPr>
          <p:cNvPr id="2" name="Title 1">
            <a:extLst>
              <a:ext uri="{FF2B5EF4-FFF2-40B4-BE49-F238E27FC236}">
                <a16:creationId xmlns:a16="http://schemas.microsoft.com/office/drawing/2014/main" id="{976253C0-B6D0-45AC-BDC6-38B2A8AF8BC0}"/>
              </a:ext>
            </a:extLst>
          </p:cNvPr>
          <p:cNvSpPr>
            <a:spLocks noGrp="1"/>
          </p:cNvSpPr>
          <p:nvPr>
            <p:ph type="title"/>
          </p:nvPr>
        </p:nvSpPr>
        <p:spPr bwMode="gray"/>
        <p:txBody>
          <a:bodyPr/>
          <a:lstStyle/>
          <a:p>
            <a:r>
              <a:rPr lang="en-US"/>
              <a:t>MDT Establishment for the First Time</a:t>
            </a:r>
          </a:p>
        </p:txBody>
      </p:sp>
      <p:pic>
        <p:nvPicPr>
          <p:cNvPr id="48" name="Picture 2" descr="G:\做的项目\公共\扁平图标切换\更新2015_01_21\oss扁平图标库2015_01_21更新-04.png">
            <a:extLst>
              <a:ext uri="{FF2B5EF4-FFF2-40B4-BE49-F238E27FC236}">
                <a16:creationId xmlns:a16="http://schemas.microsoft.com/office/drawing/2014/main" id="{D95584A9-CAAA-4951-9D6A-E9343D756C68}"/>
              </a:ext>
            </a:extLst>
          </p:cNvPr>
          <p:cNvPicPr>
            <a:picLocks noChangeArrowheads="1"/>
          </p:cNvPicPr>
          <p:nvPr/>
        </p:nvPicPr>
        <p:blipFill>
          <a:blip r:embed="rId3" cstate="print"/>
          <a:stretch>
            <a:fillRect/>
          </a:stretch>
        </p:blipFill>
        <p:spPr bwMode="gray">
          <a:xfrm>
            <a:off x="3666029" y="5166373"/>
            <a:ext cx="528117" cy="399259"/>
          </a:xfrm>
          <a:prstGeom prst="rect">
            <a:avLst/>
          </a:prstGeom>
          <a:noFill/>
        </p:spPr>
      </p:pic>
      <p:pic>
        <p:nvPicPr>
          <p:cNvPr id="49" name="Picture 2" descr="G:\做的项目\公共\扁平图标切换\更新2015_01_21\oss扁平图标库2015_01_21更新-04.png">
            <a:extLst>
              <a:ext uri="{FF2B5EF4-FFF2-40B4-BE49-F238E27FC236}">
                <a16:creationId xmlns:a16="http://schemas.microsoft.com/office/drawing/2014/main" id="{5E3B9E93-5193-4A7D-82A2-DF10D2432B81}"/>
              </a:ext>
            </a:extLst>
          </p:cNvPr>
          <p:cNvPicPr>
            <a:picLocks noChangeArrowheads="1"/>
          </p:cNvPicPr>
          <p:nvPr/>
        </p:nvPicPr>
        <p:blipFill>
          <a:blip r:embed="rId3" cstate="print"/>
          <a:stretch>
            <a:fillRect/>
          </a:stretch>
        </p:blipFill>
        <p:spPr bwMode="gray">
          <a:xfrm>
            <a:off x="5299062" y="3922905"/>
            <a:ext cx="528117" cy="399259"/>
          </a:xfrm>
          <a:prstGeom prst="rect">
            <a:avLst/>
          </a:prstGeom>
          <a:noFill/>
        </p:spPr>
      </p:pic>
      <p:pic>
        <p:nvPicPr>
          <p:cNvPr id="50" name="图片 37" descr="交换机.png">
            <a:extLst>
              <a:ext uri="{FF2B5EF4-FFF2-40B4-BE49-F238E27FC236}">
                <a16:creationId xmlns:a16="http://schemas.microsoft.com/office/drawing/2014/main" id="{8AC6CB78-9CFF-4D6C-A8A5-6631C0248CBE}"/>
              </a:ext>
            </a:extLst>
          </p:cNvPr>
          <p:cNvPicPr preferRelativeResize="0">
            <a:picLocks/>
          </p:cNvPicPr>
          <p:nvPr/>
        </p:nvPicPr>
        <p:blipFill>
          <a:blip r:embed="rId4" cstate="print"/>
          <a:stretch>
            <a:fillRect/>
          </a:stretch>
        </p:blipFill>
        <p:spPr bwMode="gray">
          <a:xfrm>
            <a:off x="2173246" y="5166211"/>
            <a:ext cx="528118" cy="399421"/>
          </a:xfrm>
          <a:prstGeom prst="rect">
            <a:avLst/>
          </a:prstGeom>
        </p:spPr>
      </p:pic>
      <p:pic>
        <p:nvPicPr>
          <p:cNvPr id="51" name="Picture 2" descr="G:\做的项目\公共\扁平图标切换\更新2015_01_21\oss扁平图标库2015_01_21更新-04.png">
            <a:extLst>
              <a:ext uri="{FF2B5EF4-FFF2-40B4-BE49-F238E27FC236}">
                <a16:creationId xmlns:a16="http://schemas.microsoft.com/office/drawing/2014/main" id="{90417248-5972-435E-B3CD-4455E78D3881}"/>
              </a:ext>
            </a:extLst>
          </p:cNvPr>
          <p:cNvPicPr>
            <a:picLocks noChangeArrowheads="1"/>
          </p:cNvPicPr>
          <p:nvPr/>
        </p:nvPicPr>
        <p:blipFill>
          <a:blip r:embed="rId3" cstate="print"/>
          <a:stretch>
            <a:fillRect/>
          </a:stretch>
        </p:blipFill>
        <p:spPr bwMode="gray">
          <a:xfrm>
            <a:off x="5299062" y="5168859"/>
            <a:ext cx="528117" cy="399259"/>
          </a:xfrm>
          <a:prstGeom prst="rect">
            <a:avLst/>
          </a:prstGeom>
          <a:noFill/>
        </p:spPr>
      </p:pic>
      <p:pic>
        <p:nvPicPr>
          <p:cNvPr id="52" name="Picture 2" descr="G:\做的项目\公共\扁平图标切换\更新2015_01_21\oss扁平图标库2015_01_21更新-04.png">
            <a:extLst>
              <a:ext uri="{FF2B5EF4-FFF2-40B4-BE49-F238E27FC236}">
                <a16:creationId xmlns:a16="http://schemas.microsoft.com/office/drawing/2014/main" id="{6266180E-7DDF-420C-8F4F-B4DB3EFEB850}"/>
              </a:ext>
            </a:extLst>
          </p:cNvPr>
          <p:cNvPicPr>
            <a:picLocks noChangeArrowheads="1"/>
          </p:cNvPicPr>
          <p:nvPr/>
        </p:nvPicPr>
        <p:blipFill>
          <a:blip r:embed="rId3" cstate="print"/>
          <a:stretch>
            <a:fillRect/>
          </a:stretch>
        </p:blipFill>
        <p:spPr bwMode="gray">
          <a:xfrm>
            <a:off x="6804012" y="4552118"/>
            <a:ext cx="528117" cy="399259"/>
          </a:xfrm>
          <a:prstGeom prst="rect">
            <a:avLst/>
          </a:prstGeom>
          <a:noFill/>
        </p:spPr>
      </p:pic>
      <p:pic>
        <p:nvPicPr>
          <p:cNvPr id="54" name="图片 38" descr="PC.png">
            <a:extLst>
              <a:ext uri="{FF2B5EF4-FFF2-40B4-BE49-F238E27FC236}">
                <a16:creationId xmlns:a16="http://schemas.microsoft.com/office/drawing/2014/main" id="{143E4ECB-734E-4720-B890-3A3FA0E6C909}"/>
              </a:ext>
            </a:extLst>
          </p:cNvPr>
          <p:cNvPicPr>
            <a:picLocks noChangeAspect="1"/>
          </p:cNvPicPr>
          <p:nvPr/>
        </p:nvPicPr>
        <p:blipFill>
          <a:blip r:embed="rId5" cstate="print"/>
          <a:stretch>
            <a:fillRect/>
          </a:stretch>
        </p:blipFill>
        <p:spPr bwMode="gray">
          <a:xfrm>
            <a:off x="8161102" y="4560571"/>
            <a:ext cx="540000" cy="382353"/>
          </a:xfrm>
          <a:prstGeom prst="rect">
            <a:avLst/>
          </a:prstGeom>
        </p:spPr>
      </p:pic>
      <p:cxnSp>
        <p:nvCxnSpPr>
          <p:cNvPr id="55" name="直接连接符 12">
            <a:extLst>
              <a:ext uri="{FF2B5EF4-FFF2-40B4-BE49-F238E27FC236}">
                <a16:creationId xmlns:a16="http://schemas.microsoft.com/office/drawing/2014/main" id="{98F25AFF-BA47-4E00-9205-559D29406F95}"/>
              </a:ext>
            </a:extLst>
          </p:cNvPr>
          <p:cNvCxnSpPr>
            <a:cxnSpLocks/>
            <a:stCxn id="50" idx="3"/>
            <a:endCxn id="48" idx="1"/>
          </p:cNvCxnSpPr>
          <p:nvPr/>
        </p:nvCxnSpPr>
        <p:spPr bwMode="gray">
          <a:xfrm>
            <a:off x="2701364" y="5365922"/>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12">
            <a:extLst>
              <a:ext uri="{FF2B5EF4-FFF2-40B4-BE49-F238E27FC236}">
                <a16:creationId xmlns:a16="http://schemas.microsoft.com/office/drawing/2014/main" id="{49B13EF1-960E-408C-9109-0BA36F5327C6}"/>
              </a:ext>
            </a:extLst>
          </p:cNvPr>
          <p:cNvCxnSpPr>
            <a:cxnSpLocks/>
            <a:stCxn id="49" idx="1"/>
            <a:endCxn id="79" idx="3"/>
          </p:cNvCxnSpPr>
          <p:nvPr/>
        </p:nvCxnSpPr>
        <p:spPr bwMode="gray">
          <a:xfrm flipH="1" flipV="1">
            <a:off x="4194146" y="4121192"/>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a16="http://schemas.microsoft.com/office/drawing/2014/main" id="{41EAFF7A-2240-486A-97DE-C6B31CB61B0C}"/>
              </a:ext>
            </a:extLst>
          </p:cNvPr>
          <p:cNvCxnSpPr>
            <a:cxnSpLocks/>
            <a:stCxn id="51" idx="1"/>
            <a:endCxn id="48" idx="3"/>
          </p:cNvCxnSpPr>
          <p:nvPr/>
        </p:nvCxnSpPr>
        <p:spPr bwMode="gray">
          <a:xfrm flipH="1" flipV="1">
            <a:off x="4194146" y="5366003"/>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Connector: Elbow 57">
            <a:extLst>
              <a:ext uri="{FF2B5EF4-FFF2-40B4-BE49-F238E27FC236}">
                <a16:creationId xmlns:a16="http://schemas.microsoft.com/office/drawing/2014/main" id="{EF1F38A3-96CD-4654-B2E2-D847AD48DF92}"/>
              </a:ext>
            </a:extLst>
          </p:cNvPr>
          <p:cNvCxnSpPr>
            <a:cxnSpLocks/>
            <a:stCxn id="49" idx="3"/>
            <a:endCxn id="52" idx="1"/>
          </p:cNvCxnSpPr>
          <p:nvPr/>
        </p:nvCxnSpPr>
        <p:spPr bwMode="gray">
          <a:xfrm>
            <a:off x="5827179" y="4122535"/>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59" name="Connector: Elbow 58">
            <a:extLst>
              <a:ext uri="{FF2B5EF4-FFF2-40B4-BE49-F238E27FC236}">
                <a16:creationId xmlns:a16="http://schemas.microsoft.com/office/drawing/2014/main" id="{7A5D5AE2-9FB4-4C64-8C79-32863261D737}"/>
              </a:ext>
            </a:extLst>
          </p:cNvPr>
          <p:cNvCxnSpPr>
            <a:cxnSpLocks/>
            <a:stCxn id="51" idx="3"/>
            <a:endCxn id="52" idx="1"/>
          </p:cNvCxnSpPr>
          <p:nvPr/>
        </p:nvCxnSpPr>
        <p:spPr bwMode="gray">
          <a:xfrm flipV="1">
            <a:off x="5827179" y="4751748"/>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61" name="直接连接符 12">
            <a:extLst>
              <a:ext uri="{FF2B5EF4-FFF2-40B4-BE49-F238E27FC236}">
                <a16:creationId xmlns:a16="http://schemas.microsoft.com/office/drawing/2014/main" id="{FF58E763-96F2-4415-9AB4-949A4C7976B4}"/>
              </a:ext>
            </a:extLst>
          </p:cNvPr>
          <p:cNvCxnSpPr>
            <a:cxnSpLocks/>
            <a:stCxn id="54" idx="1"/>
            <a:endCxn id="52" idx="3"/>
          </p:cNvCxnSpPr>
          <p:nvPr/>
        </p:nvCxnSpPr>
        <p:spPr bwMode="gray">
          <a:xfrm flipH="1">
            <a:off x="7332129" y="4751748"/>
            <a:ext cx="82897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0" name="TextBox 69">
            <a:extLst>
              <a:ext uri="{FF2B5EF4-FFF2-40B4-BE49-F238E27FC236}">
                <a16:creationId xmlns:a16="http://schemas.microsoft.com/office/drawing/2014/main" id="{9D9E9F7A-F856-4815-8FE9-EA13C104E172}"/>
              </a:ext>
            </a:extLst>
          </p:cNvPr>
          <p:cNvSpPr txBox="1"/>
          <p:nvPr/>
        </p:nvSpPr>
        <p:spPr bwMode="gray">
          <a:xfrm>
            <a:off x="5299062" y="3675926"/>
            <a:ext cx="528118" cy="276999"/>
          </a:xfrm>
          <a:prstGeom prst="rect">
            <a:avLst/>
          </a:prstGeom>
          <a:noFill/>
        </p:spPr>
        <p:txBody>
          <a:bodyPr wrap="square" rtlCol="0">
            <a:spAutoFit/>
          </a:bodyPr>
          <a:lstStyle/>
          <a:p>
            <a:pPr algn="ctr"/>
            <a:r>
              <a:rPr lang="en-US" sz="1200" b="1">
                <a:solidFill>
                  <a:srgbClr val="EC7061"/>
                </a:solidFill>
              </a:rPr>
              <a:t>RP</a:t>
            </a:r>
          </a:p>
        </p:txBody>
      </p:sp>
      <p:sp>
        <p:nvSpPr>
          <p:cNvPr id="71" name="TextBox 70">
            <a:extLst>
              <a:ext uri="{FF2B5EF4-FFF2-40B4-BE49-F238E27FC236}">
                <a16:creationId xmlns:a16="http://schemas.microsoft.com/office/drawing/2014/main" id="{929391E6-A186-4CE8-874E-E63420CFAED2}"/>
              </a:ext>
            </a:extLst>
          </p:cNvPr>
          <p:cNvSpPr txBox="1"/>
          <p:nvPr/>
        </p:nvSpPr>
        <p:spPr bwMode="gray">
          <a:xfrm>
            <a:off x="784854" y="5192172"/>
            <a:ext cx="1372619" cy="276999"/>
          </a:xfrm>
          <a:prstGeom prst="rect">
            <a:avLst/>
          </a:prstGeom>
          <a:noFill/>
        </p:spPr>
        <p:txBody>
          <a:bodyPr wrap="square" rtlCol="0">
            <a:spAutoFit/>
          </a:bodyPr>
          <a:lstStyle/>
          <a:p>
            <a:pPr algn="ctr"/>
            <a:r>
              <a:rPr lang="en-US" sz="1200"/>
              <a:t>Multicast source</a:t>
            </a:r>
          </a:p>
        </p:txBody>
      </p:sp>
      <p:cxnSp>
        <p:nvCxnSpPr>
          <p:cNvPr id="86" name="直接连接符 12">
            <a:extLst>
              <a:ext uri="{FF2B5EF4-FFF2-40B4-BE49-F238E27FC236}">
                <a16:creationId xmlns:a16="http://schemas.microsoft.com/office/drawing/2014/main" id="{52D5B266-B9F4-4EC6-8F9C-AAA2E6F7AD3A}"/>
              </a:ext>
            </a:extLst>
          </p:cNvPr>
          <p:cNvCxnSpPr>
            <a:cxnSpLocks/>
            <a:stCxn id="48" idx="1"/>
            <a:endCxn id="50" idx="3"/>
          </p:cNvCxnSpPr>
          <p:nvPr/>
        </p:nvCxnSpPr>
        <p:spPr bwMode="gray">
          <a:xfrm flipH="1" flipV="1">
            <a:off x="2701364" y="5365922"/>
            <a:ext cx="964665" cy="8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90" name="Connector: Elbow 89">
            <a:extLst>
              <a:ext uri="{FF2B5EF4-FFF2-40B4-BE49-F238E27FC236}">
                <a16:creationId xmlns:a16="http://schemas.microsoft.com/office/drawing/2014/main" id="{038FA8C5-9F92-423B-BBF1-4561EEAA582B}"/>
              </a:ext>
            </a:extLst>
          </p:cNvPr>
          <p:cNvCxnSpPr>
            <a:cxnSpLocks/>
            <a:stCxn id="49" idx="3"/>
            <a:endCxn id="52" idx="1"/>
          </p:cNvCxnSpPr>
          <p:nvPr/>
        </p:nvCxnSpPr>
        <p:spPr bwMode="gray">
          <a:xfrm>
            <a:off x="5827179" y="4122535"/>
            <a:ext cx="976833" cy="629213"/>
          </a:xfrm>
          <a:prstGeom prst="bentConnector3">
            <a:avLst>
              <a:gd name="adj1" fmla="val 50000"/>
            </a:avLst>
          </a:prstGeom>
          <a:ln w="28575">
            <a:solidFill>
              <a:srgbClr val="FFD17D"/>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98" name="TextBox 120">
            <a:extLst>
              <a:ext uri="{FF2B5EF4-FFF2-40B4-BE49-F238E27FC236}">
                <a16:creationId xmlns:a16="http://schemas.microsoft.com/office/drawing/2014/main" id="{76CDB63A-1ED4-40EE-B7F2-94AE309F08C5}"/>
              </a:ext>
            </a:extLst>
          </p:cNvPr>
          <p:cNvSpPr txBox="1"/>
          <p:nvPr/>
        </p:nvSpPr>
        <p:spPr bwMode="gray">
          <a:xfrm>
            <a:off x="1591885" y="4821896"/>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     </a:t>
            </a:r>
          </a:p>
        </p:txBody>
      </p:sp>
      <p:pic>
        <p:nvPicPr>
          <p:cNvPr id="79" name="Picture 2" descr="G:\做的项目\公共\扁平图标切换\更新2015_01_21\oss扁平图标库2015_01_21更新-04.png">
            <a:extLst>
              <a:ext uri="{FF2B5EF4-FFF2-40B4-BE49-F238E27FC236}">
                <a16:creationId xmlns:a16="http://schemas.microsoft.com/office/drawing/2014/main" id="{7C2DCC50-8B6D-4B00-8BA5-3A28203C9E52}"/>
              </a:ext>
            </a:extLst>
          </p:cNvPr>
          <p:cNvPicPr>
            <a:picLocks noChangeArrowheads="1"/>
          </p:cNvPicPr>
          <p:nvPr/>
        </p:nvPicPr>
        <p:blipFill>
          <a:blip r:embed="rId3" cstate="print"/>
          <a:stretch>
            <a:fillRect/>
          </a:stretch>
        </p:blipFill>
        <p:spPr bwMode="gray">
          <a:xfrm>
            <a:off x="3666029" y="3921562"/>
            <a:ext cx="528117" cy="399259"/>
          </a:xfrm>
          <a:prstGeom prst="rect">
            <a:avLst/>
          </a:prstGeom>
          <a:noFill/>
        </p:spPr>
      </p:pic>
      <p:cxnSp>
        <p:nvCxnSpPr>
          <p:cNvPr id="85" name="直接连接符 12">
            <a:extLst>
              <a:ext uri="{FF2B5EF4-FFF2-40B4-BE49-F238E27FC236}">
                <a16:creationId xmlns:a16="http://schemas.microsoft.com/office/drawing/2014/main" id="{DDEB7956-D020-4B5D-A8C7-2EE722250A76}"/>
              </a:ext>
            </a:extLst>
          </p:cNvPr>
          <p:cNvCxnSpPr>
            <a:cxnSpLocks/>
            <a:stCxn id="48" idx="0"/>
            <a:endCxn id="79" idx="2"/>
          </p:cNvCxnSpPr>
          <p:nvPr/>
        </p:nvCxnSpPr>
        <p:spPr bwMode="gray">
          <a:xfrm flipV="1">
            <a:off x="3930088" y="4320821"/>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9" name="直接连接符 12">
            <a:extLst>
              <a:ext uri="{FF2B5EF4-FFF2-40B4-BE49-F238E27FC236}">
                <a16:creationId xmlns:a16="http://schemas.microsoft.com/office/drawing/2014/main" id="{38035350-8469-460D-9F13-B7EF000F4FFB}"/>
              </a:ext>
            </a:extLst>
          </p:cNvPr>
          <p:cNvCxnSpPr>
            <a:cxnSpLocks/>
            <a:stCxn id="79" idx="2"/>
            <a:endCxn id="48" idx="0"/>
          </p:cNvCxnSpPr>
          <p:nvPr/>
        </p:nvCxnSpPr>
        <p:spPr bwMode="gray">
          <a:xfrm>
            <a:off x="3930088" y="4320821"/>
            <a:ext cx="0" cy="845552"/>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101" name="直接连接符 12">
            <a:extLst>
              <a:ext uri="{FF2B5EF4-FFF2-40B4-BE49-F238E27FC236}">
                <a16:creationId xmlns:a16="http://schemas.microsoft.com/office/drawing/2014/main" id="{8A4C797C-D669-4F9D-9FFE-E46906C2B3BB}"/>
              </a:ext>
            </a:extLst>
          </p:cNvPr>
          <p:cNvCxnSpPr>
            <a:cxnSpLocks/>
            <a:stCxn id="49" idx="1"/>
            <a:endCxn id="79" idx="3"/>
          </p:cNvCxnSpPr>
          <p:nvPr/>
        </p:nvCxnSpPr>
        <p:spPr bwMode="gray">
          <a:xfrm flipH="1" flipV="1">
            <a:off x="4194146" y="4121192"/>
            <a:ext cx="1104916" cy="1343"/>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sp>
        <p:nvSpPr>
          <p:cNvPr id="103" name="TextBox 102">
            <a:extLst>
              <a:ext uri="{FF2B5EF4-FFF2-40B4-BE49-F238E27FC236}">
                <a16:creationId xmlns:a16="http://schemas.microsoft.com/office/drawing/2014/main" id="{9727E23D-8F16-4EDF-A163-4A541E1C74A0}"/>
              </a:ext>
            </a:extLst>
          </p:cNvPr>
          <p:cNvSpPr txBox="1"/>
          <p:nvPr/>
        </p:nvSpPr>
        <p:spPr bwMode="gray">
          <a:xfrm>
            <a:off x="8710997" y="4515765"/>
            <a:ext cx="1280737" cy="461665"/>
          </a:xfrm>
          <a:prstGeom prst="rect">
            <a:avLst/>
          </a:prstGeom>
          <a:noFill/>
        </p:spPr>
        <p:txBody>
          <a:bodyPr wrap="square" rtlCol="0" anchor="ctr">
            <a:spAutoFit/>
          </a:bodyPr>
          <a:lstStyle/>
          <a:p>
            <a:pPr algn="ctr"/>
            <a:r>
              <a:rPr lang="en-US" sz="1200" dirty="0"/>
              <a:t>Multicast group member</a:t>
            </a:r>
          </a:p>
        </p:txBody>
      </p:sp>
      <p:cxnSp>
        <p:nvCxnSpPr>
          <p:cNvPr id="106" name="Straight Arrow Connector 105">
            <a:extLst>
              <a:ext uri="{FF2B5EF4-FFF2-40B4-BE49-F238E27FC236}">
                <a16:creationId xmlns:a16="http://schemas.microsoft.com/office/drawing/2014/main" id="{BD686C6F-BBD6-48BC-95DB-C320BADD16F1}"/>
              </a:ext>
            </a:extLst>
          </p:cNvPr>
          <p:cNvCxnSpPr>
            <a:cxnSpLocks/>
          </p:cNvCxnSpPr>
          <p:nvPr/>
        </p:nvCxnSpPr>
        <p:spPr bwMode="gray">
          <a:xfrm flipH="1">
            <a:off x="2822513" y="5278049"/>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5DED06A-4E27-488E-BABA-3CCEB602B26A}"/>
              </a:ext>
            </a:extLst>
          </p:cNvPr>
          <p:cNvCxnSpPr>
            <a:cxnSpLocks/>
          </p:cNvCxnSpPr>
          <p:nvPr/>
        </p:nvCxnSpPr>
        <p:spPr bwMode="gray">
          <a:xfrm flipH="1">
            <a:off x="4356038" y="4049324"/>
            <a:ext cx="71478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B54D3E86-1B11-4A12-A7F3-FF1F39C67900}"/>
              </a:ext>
            </a:extLst>
          </p:cNvPr>
          <p:cNvCxnSpPr>
            <a:cxnSpLocks/>
          </p:cNvCxnSpPr>
          <p:nvPr/>
        </p:nvCxnSpPr>
        <p:spPr bwMode="gray">
          <a:xfrm>
            <a:off x="3840053" y="4453677"/>
            <a:ext cx="1" cy="57984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2B0DA91C-BF0A-44E6-93F9-7F32527D2E90}"/>
              </a:ext>
            </a:extLst>
          </p:cNvPr>
          <p:cNvCxnSpPr>
            <a:cxnSpLocks/>
          </p:cNvCxnSpPr>
          <p:nvPr/>
        </p:nvCxnSpPr>
        <p:spPr bwMode="gray">
          <a:xfrm flipV="1">
            <a:off x="6400331" y="4153465"/>
            <a:ext cx="1" cy="507139"/>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22559688-B34B-4B32-8277-C739969C379F}"/>
              </a:ext>
            </a:extLst>
          </p:cNvPr>
          <p:cNvCxnSpPr>
            <a:cxnSpLocks/>
          </p:cNvCxnSpPr>
          <p:nvPr/>
        </p:nvCxnSpPr>
        <p:spPr bwMode="gray">
          <a:xfrm flipH="1">
            <a:off x="5908145" y="4049324"/>
            <a:ext cx="407450"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73005228-4E28-4A57-98D4-C5C3E994CEFB}"/>
              </a:ext>
            </a:extLst>
          </p:cNvPr>
          <p:cNvCxnSpPr>
            <a:cxnSpLocks/>
          </p:cNvCxnSpPr>
          <p:nvPr/>
        </p:nvCxnSpPr>
        <p:spPr bwMode="gray">
          <a:xfrm flipH="1">
            <a:off x="7392715" y="4691012"/>
            <a:ext cx="637179"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TextBox 120">
            <a:extLst>
              <a:ext uri="{FF2B5EF4-FFF2-40B4-BE49-F238E27FC236}">
                <a16:creationId xmlns:a16="http://schemas.microsoft.com/office/drawing/2014/main" id="{1BDCD3A2-59E4-433A-9B06-558D02F9D793}"/>
              </a:ext>
            </a:extLst>
          </p:cNvPr>
          <p:cNvSpPr txBox="1"/>
          <p:nvPr/>
        </p:nvSpPr>
        <p:spPr bwMode="gray">
          <a:xfrm>
            <a:off x="1684620" y="5661211"/>
            <a:ext cx="1541123"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Register message</a:t>
            </a:r>
          </a:p>
        </p:txBody>
      </p:sp>
      <p:cxnSp>
        <p:nvCxnSpPr>
          <p:cNvPr id="113" name="Straight Arrow Connector 112">
            <a:extLst>
              <a:ext uri="{FF2B5EF4-FFF2-40B4-BE49-F238E27FC236}">
                <a16:creationId xmlns:a16="http://schemas.microsoft.com/office/drawing/2014/main" id="{1CD31D08-6DC8-4A72-93E5-A9AF541AC2F3}"/>
              </a:ext>
            </a:extLst>
          </p:cNvPr>
          <p:cNvCxnSpPr>
            <a:cxnSpLocks/>
          </p:cNvCxnSpPr>
          <p:nvPr/>
        </p:nvCxnSpPr>
        <p:spPr bwMode="gray">
          <a:xfrm flipH="1">
            <a:off x="2822513" y="5507423"/>
            <a:ext cx="714789"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C039A5AF-33A3-47FF-B6C8-A00F620A90D4}"/>
              </a:ext>
            </a:extLst>
          </p:cNvPr>
          <p:cNvCxnSpPr>
            <a:cxnSpLocks/>
          </p:cNvCxnSpPr>
          <p:nvPr/>
        </p:nvCxnSpPr>
        <p:spPr bwMode="gray">
          <a:xfrm>
            <a:off x="4031815" y="4453677"/>
            <a:ext cx="1" cy="590943"/>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53B43F11-DBDE-4680-8B12-29CF472D2B81}"/>
              </a:ext>
            </a:extLst>
          </p:cNvPr>
          <p:cNvCxnSpPr>
            <a:cxnSpLocks/>
          </p:cNvCxnSpPr>
          <p:nvPr/>
        </p:nvCxnSpPr>
        <p:spPr bwMode="gray">
          <a:xfrm flipH="1">
            <a:off x="4356038" y="4219259"/>
            <a:ext cx="714789" cy="0"/>
          </a:xfrm>
          <a:prstGeom prst="straightConnector1">
            <a:avLst/>
          </a:prstGeom>
          <a:ln w="19050">
            <a:solidFill>
              <a:srgbClr val="8BC9A0"/>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25CEADE7-3218-4792-9FEC-3209991C765D}"/>
              </a:ext>
            </a:extLst>
          </p:cNvPr>
          <p:cNvCxnSpPr>
            <a:cxnSpLocks/>
          </p:cNvCxnSpPr>
          <p:nvPr/>
        </p:nvCxnSpPr>
        <p:spPr bwMode="gray">
          <a:xfrm flipV="1">
            <a:off x="6219049" y="4277475"/>
            <a:ext cx="1" cy="507139"/>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04B8CE25-45E0-488F-9922-24BF33D05ECA}"/>
              </a:ext>
            </a:extLst>
          </p:cNvPr>
          <p:cNvCxnSpPr>
            <a:cxnSpLocks/>
          </p:cNvCxnSpPr>
          <p:nvPr/>
        </p:nvCxnSpPr>
        <p:spPr bwMode="gray">
          <a:xfrm flipH="1">
            <a:off x="6393715" y="4864680"/>
            <a:ext cx="299265" cy="0"/>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6FFA5FD4-C042-4936-8A3B-897C86984F29}"/>
              </a:ext>
            </a:extLst>
          </p:cNvPr>
          <p:cNvSpPr txBox="1"/>
          <p:nvPr/>
        </p:nvSpPr>
        <p:spPr bwMode="gray">
          <a:xfrm>
            <a:off x="6440513" y="4990334"/>
            <a:ext cx="1180928" cy="287715"/>
          </a:xfrm>
          <a:prstGeom prst="roundRect">
            <a:avLst>
              <a:gd name="adj" fmla="val 6721"/>
            </a:avLst>
          </a:prstGeom>
          <a:solidFill>
            <a:srgbClr val="99DFF9"/>
          </a:solidFill>
          <a:ln w="12700">
            <a:solidFill>
              <a:srgbClr val="99DFF9"/>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sp>
        <p:nvSpPr>
          <p:cNvPr id="122" name="Rectangular Callout 75">
            <a:extLst>
              <a:ext uri="{FF2B5EF4-FFF2-40B4-BE49-F238E27FC236}">
                <a16:creationId xmlns:a16="http://schemas.microsoft.com/office/drawing/2014/main" id="{4D40F494-BE24-4AA6-9E70-A76CF9EAE250}"/>
              </a:ext>
            </a:extLst>
          </p:cNvPr>
          <p:cNvSpPr/>
          <p:nvPr/>
        </p:nvSpPr>
        <p:spPr bwMode="gray">
          <a:xfrm>
            <a:off x="3256199" y="5687385"/>
            <a:ext cx="3037420" cy="646331"/>
          </a:xfrm>
          <a:prstGeom prst="wedgeRectCallout">
            <a:avLst>
              <a:gd name="adj1" fmla="val -43313"/>
              <a:gd name="adj2" fmla="val -728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b="1" dirty="0">
                <a:solidFill>
                  <a:srgbClr val="EC7061"/>
                </a:solidFill>
                <a:latin typeface="Huawei Sans" panose="020C0503030203020204" pitchFamily="34" charset="0"/>
                <a:ea typeface="方正兰亭黑简体" panose="02000000000000000000" pitchFamily="2" charset="-122"/>
              </a:rPr>
              <a:t>The multicast source registration mechanism</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is used to determine the SPT from the multicast source to the RP.</a:t>
            </a:r>
          </a:p>
        </p:txBody>
      </p:sp>
      <p:sp>
        <p:nvSpPr>
          <p:cNvPr id="123" name="Rectangular Callout 75">
            <a:extLst>
              <a:ext uri="{FF2B5EF4-FFF2-40B4-BE49-F238E27FC236}">
                <a16:creationId xmlns:a16="http://schemas.microsoft.com/office/drawing/2014/main" id="{A24BD703-E083-49EC-BEF2-46C6333FC009}"/>
              </a:ext>
            </a:extLst>
          </p:cNvPr>
          <p:cNvSpPr/>
          <p:nvPr/>
        </p:nvSpPr>
        <p:spPr bwMode="gray">
          <a:xfrm>
            <a:off x="6379041" y="5432490"/>
            <a:ext cx="2703854" cy="646331"/>
          </a:xfrm>
          <a:prstGeom prst="wedgeRectCallout">
            <a:avLst>
              <a:gd name="adj1" fmla="val -21589"/>
              <a:gd name="adj2" fmla="val -807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b="1" dirty="0">
                <a:solidFill>
                  <a:srgbClr val="EC7061"/>
                </a:solidFill>
                <a:latin typeface="Huawei Sans" panose="020C0503030203020204" pitchFamily="34" charset="0"/>
                <a:ea typeface="方正兰亭黑简体" panose="02000000000000000000" pitchFamily="2" charset="-122"/>
              </a:rPr>
              <a:t>The PRT establishment mechanism</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is used to determine the RPT from leaf routers to the RP.</a:t>
            </a:r>
          </a:p>
        </p:txBody>
      </p:sp>
      <p:cxnSp>
        <p:nvCxnSpPr>
          <p:cNvPr id="124" name="直接连接符 12">
            <a:extLst>
              <a:ext uri="{FF2B5EF4-FFF2-40B4-BE49-F238E27FC236}">
                <a16:creationId xmlns:a16="http://schemas.microsoft.com/office/drawing/2014/main" id="{8EBA7C23-E1BA-42C7-A012-D9446A408A32}"/>
              </a:ext>
            </a:extLst>
          </p:cNvPr>
          <p:cNvCxnSpPr>
            <a:cxnSpLocks/>
          </p:cNvCxnSpPr>
          <p:nvPr/>
        </p:nvCxnSpPr>
        <p:spPr bwMode="gray">
          <a:xfrm>
            <a:off x="9717175" y="6248291"/>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125" name="TextBox 124">
            <a:extLst>
              <a:ext uri="{FF2B5EF4-FFF2-40B4-BE49-F238E27FC236}">
                <a16:creationId xmlns:a16="http://schemas.microsoft.com/office/drawing/2014/main" id="{552D5BA5-7EF5-449F-B104-67B2BD05EF60}"/>
              </a:ext>
            </a:extLst>
          </p:cNvPr>
          <p:cNvSpPr txBox="1"/>
          <p:nvPr/>
        </p:nvSpPr>
        <p:spPr bwMode="gray">
          <a:xfrm>
            <a:off x="10282052" y="6133182"/>
            <a:ext cx="1476000" cy="276999"/>
          </a:xfrm>
          <a:prstGeom prst="rect">
            <a:avLst/>
          </a:prstGeom>
          <a:noFill/>
        </p:spPr>
        <p:txBody>
          <a:bodyPr wrap="square" rtlCol="0">
            <a:spAutoFit/>
          </a:bodyPr>
          <a:lstStyle/>
          <a:p>
            <a:r>
              <a:rPr lang="en-US" sz="1200"/>
              <a:t>SPT</a:t>
            </a:r>
          </a:p>
        </p:txBody>
      </p:sp>
      <p:cxnSp>
        <p:nvCxnSpPr>
          <p:cNvPr id="126" name="Straight Arrow Connector 125">
            <a:extLst>
              <a:ext uri="{FF2B5EF4-FFF2-40B4-BE49-F238E27FC236}">
                <a16:creationId xmlns:a16="http://schemas.microsoft.com/office/drawing/2014/main" id="{68B45AAE-9C35-46EE-9F40-D995E5611E34}"/>
              </a:ext>
            </a:extLst>
          </p:cNvPr>
          <p:cNvCxnSpPr>
            <a:cxnSpLocks/>
          </p:cNvCxnSpPr>
          <p:nvPr/>
        </p:nvCxnSpPr>
        <p:spPr bwMode="gray">
          <a:xfrm flipH="1">
            <a:off x="9717176" y="6032930"/>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7" name="TextBox 126">
            <a:extLst>
              <a:ext uri="{FF2B5EF4-FFF2-40B4-BE49-F238E27FC236}">
                <a16:creationId xmlns:a16="http://schemas.microsoft.com/office/drawing/2014/main" id="{A1A5A461-41B4-414C-B0DB-74B5D660BCDA}"/>
              </a:ext>
            </a:extLst>
          </p:cNvPr>
          <p:cNvSpPr txBox="1"/>
          <p:nvPr/>
        </p:nvSpPr>
        <p:spPr bwMode="gray">
          <a:xfrm>
            <a:off x="10282052" y="5894430"/>
            <a:ext cx="1476000" cy="461665"/>
          </a:xfrm>
          <a:prstGeom prst="rect">
            <a:avLst/>
          </a:prstGeom>
          <a:noFill/>
        </p:spPr>
        <p:txBody>
          <a:bodyPr wrap="square" rtlCol="0">
            <a:spAutoFit/>
          </a:bodyPr>
          <a:lstStyle/>
          <a:p>
            <a:r>
              <a:rPr lang="en-US" sz="1200" dirty="0"/>
              <a:t>Multicast traffic</a:t>
            </a:r>
          </a:p>
        </p:txBody>
      </p:sp>
      <p:cxnSp>
        <p:nvCxnSpPr>
          <p:cNvPr id="128" name="Straight Arrow Connector 127">
            <a:extLst>
              <a:ext uri="{FF2B5EF4-FFF2-40B4-BE49-F238E27FC236}">
                <a16:creationId xmlns:a16="http://schemas.microsoft.com/office/drawing/2014/main" id="{D2943396-B1BB-4507-988E-C73601AD90FC}"/>
              </a:ext>
            </a:extLst>
          </p:cNvPr>
          <p:cNvCxnSpPr>
            <a:cxnSpLocks/>
          </p:cNvCxnSpPr>
          <p:nvPr/>
        </p:nvCxnSpPr>
        <p:spPr bwMode="gray">
          <a:xfrm>
            <a:off x="9717176" y="5567278"/>
            <a:ext cx="558652"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1D77B833-6119-49EE-85F6-F7C2220FA1B2}"/>
              </a:ext>
            </a:extLst>
          </p:cNvPr>
          <p:cNvSpPr txBox="1"/>
          <p:nvPr/>
        </p:nvSpPr>
        <p:spPr bwMode="gray">
          <a:xfrm>
            <a:off x="10282053" y="5432318"/>
            <a:ext cx="1476000" cy="461665"/>
          </a:xfrm>
          <a:prstGeom prst="rect">
            <a:avLst/>
          </a:prstGeom>
          <a:noFill/>
        </p:spPr>
        <p:txBody>
          <a:bodyPr wrap="square" rtlCol="0">
            <a:spAutoFit/>
          </a:bodyPr>
          <a:lstStyle/>
          <a:p>
            <a:r>
              <a:rPr lang="en-US" sz="1200"/>
              <a:t>Register message</a:t>
            </a:r>
          </a:p>
        </p:txBody>
      </p:sp>
      <p:cxnSp>
        <p:nvCxnSpPr>
          <p:cNvPr id="130" name="Straight Arrow Connector 129">
            <a:extLst>
              <a:ext uri="{FF2B5EF4-FFF2-40B4-BE49-F238E27FC236}">
                <a16:creationId xmlns:a16="http://schemas.microsoft.com/office/drawing/2014/main" id="{0F6B1153-314F-43D6-8310-C66B00CB5E64}"/>
              </a:ext>
            </a:extLst>
          </p:cNvPr>
          <p:cNvCxnSpPr>
            <a:cxnSpLocks/>
          </p:cNvCxnSpPr>
          <p:nvPr/>
        </p:nvCxnSpPr>
        <p:spPr bwMode="gray">
          <a:xfrm>
            <a:off x="9717176" y="5784056"/>
            <a:ext cx="558652" cy="0"/>
          </a:xfrm>
          <a:prstGeom prst="straightConnector1">
            <a:avLst/>
          </a:prstGeom>
          <a:ln w="19050">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A6BE33EA-A509-4D3F-8EA4-2E7465E335A1}"/>
              </a:ext>
            </a:extLst>
          </p:cNvPr>
          <p:cNvSpPr txBox="1"/>
          <p:nvPr/>
        </p:nvSpPr>
        <p:spPr bwMode="gray">
          <a:xfrm>
            <a:off x="10282052" y="5661211"/>
            <a:ext cx="1476000" cy="276999"/>
          </a:xfrm>
          <a:prstGeom prst="rect">
            <a:avLst/>
          </a:prstGeom>
          <a:noFill/>
        </p:spPr>
        <p:txBody>
          <a:bodyPr wrap="square" rtlCol="0">
            <a:spAutoFit/>
          </a:bodyPr>
          <a:lstStyle/>
          <a:p>
            <a:r>
              <a:rPr lang="en-US" sz="1200"/>
              <a:t>RPT</a:t>
            </a:r>
          </a:p>
        </p:txBody>
      </p:sp>
      <p:cxnSp>
        <p:nvCxnSpPr>
          <p:cNvPr id="132" name="Straight Arrow Connector 131">
            <a:extLst>
              <a:ext uri="{FF2B5EF4-FFF2-40B4-BE49-F238E27FC236}">
                <a16:creationId xmlns:a16="http://schemas.microsoft.com/office/drawing/2014/main" id="{D294C438-EE18-41CA-A458-028BAAF05171}"/>
              </a:ext>
            </a:extLst>
          </p:cNvPr>
          <p:cNvCxnSpPr>
            <a:cxnSpLocks/>
          </p:cNvCxnSpPr>
          <p:nvPr/>
        </p:nvCxnSpPr>
        <p:spPr bwMode="gray">
          <a:xfrm>
            <a:off x="9710905" y="5300802"/>
            <a:ext cx="558652" cy="0"/>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C4FC98EC-8D40-4D4F-8D0A-97F3EE065E0C}"/>
              </a:ext>
            </a:extLst>
          </p:cNvPr>
          <p:cNvSpPr txBox="1"/>
          <p:nvPr/>
        </p:nvSpPr>
        <p:spPr bwMode="gray">
          <a:xfrm>
            <a:off x="10282053" y="5165842"/>
            <a:ext cx="1476000" cy="461665"/>
          </a:xfrm>
          <a:prstGeom prst="rect">
            <a:avLst/>
          </a:prstGeom>
          <a:noFill/>
        </p:spPr>
        <p:txBody>
          <a:bodyPr wrap="square" rtlCol="0">
            <a:spAutoFit/>
          </a:bodyPr>
          <a:lstStyle/>
          <a:p>
            <a:r>
              <a:rPr lang="en-US" sz="1200"/>
              <a:t>Register message</a:t>
            </a:r>
          </a:p>
        </p:txBody>
      </p:sp>
      <p:cxnSp>
        <p:nvCxnSpPr>
          <p:cNvPr id="134" name="直接连接符 12">
            <a:extLst>
              <a:ext uri="{FF2B5EF4-FFF2-40B4-BE49-F238E27FC236}">
                <a16:creationId xmlns:a16="http://schemas.microsoft.com/office/drawing/2014/main" id="{7385C188-746D-4D73-92B7-26BA999812C4}"/>
              </a:ext>
            </a:extLst>
          </p:cNvPr>
          <p:cNvCxnSpPr>
            <a:cxnSpLocks/>
            <a:stCxn id="54" idx="1"/>
            <a:endCxn id="52" idx="3"/>
          </p:cNvCxnSpPr>
          <p:nvPr/>
        </p:nvCxnSpPr>
        <p:spPr bwMode="gray">
          <a:xfrm flipH="1">
            <a:off x="7332129" y="4751748"/>
            <a:ext cx="828973" cy="0"/>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grpSp>
        <p:nvGrpSpPr>
          <p:cNvPr id="64" name="Group 63">
            <a:extLst>
              <a:ext uri="{FF2B5EF4-FFF2-40B4-BE49-F238E27FC236}">
                <a16:creationId xmlns:a16="http://schemas.microsoft.com/office/drawing/2014/main" id="{98CC1336-B932-4528-A9DC-0A27CB4AB8F0}"/>
              </a:ext>
            </a:extLst>
          </p:cNvPr>
          <p:cNvGrpSpPr/>
          <p:nvPr/>
        </p:nvGrpSpPr>
        <p:grpSpPr bwMode="gray">
          <a:xfrm>
            <a:off x="7428147" y="71577"/>
            <a:ext cx="4680000" cy="213120"/>
            <a:chOff x="7788188" y="106136"/>
            <a:chExt cx="4472949" cy="213120"/>
          </a:xfrm>
        </p:grpSpPr>
        <p:sp>
          <p:nvSpPr>
            <p:cNvPr id="65" name="五边形 24">
              <a:extLst>
                <a:ext uri="{FF2B5EF4-FFF2-40B4-BE49-F238E27FC236}">
                  <a16:creationId xmlns:a16="http://schemas.microsoft.com/office/drawing/2014/main" id="{F7FDFB0F-E463-44C5-A7C7-73D29B04CC6C}"/>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66" name="燕尾形 25">
              <a:extLst>
                <a:ext uri="{FF2B5EF4-FFF2-40B4-BE49-F238E27FC236}">
                  <a16:creationId xmlns:a16="http://schemas.microsoft.com/office/drawing/2014/main" id="{14865895-CFE6-4F4B-B1F8-BA332DEDDBFE}"/>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Optimization</a:t>
              </a:r>
            </a:p>
          </p:txBody>
        </p:sp>
        <p:sp>
          <p:nvSpPr>
            <p:cNvPr id="67" name="燕尾形 25">
              <a:extLst>
                <a:ext uri="{FF2B5EF4-FFF2-40B4-BE49-F238E27FC236}">
                  <a16:creationId xmlns:a16="http://schemas.microsoft.com/office/drawing/2014/main" id="{1887D3D2-E2DE-4B5F-AFCF-375C29957F35}"/>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spTree>
    <p:extLst>
      <p:ext uri="{BB962C8B-B14F-4D97-AF65-F5344CB8AC3E}">
        <p14:creationId xmlns:p14="http://schemas.microsoft.com/office/powerpoint/2010/main" val="25943325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A5875B2-25FB-4FC6-9339-93EB0F759C55}"/>
              </a:ext>
            </a:extLst>
          </p:cNvPr>
          <p:cNvSpPr>
            <a:spLocks noGrp="1"/>
          </p:cNvSpPr>
          <p:nvPr>
            <p:ph type="body" sz="quarter" idx="10"/>
          </p:nvPr>
        </p:nvSpPr>
        <p:spPr bwMode="gray"/>
        <p:txBody>
          <a:bodyPr/>
          <a:lstStyle/>
          <a:p>
            <a:r>
              <a:rPr lang="en-US" sz="1800" dirty="0"/>
              <a:t>An RPT is an MDT with the </a:t>
            </a:r>
            <a:r>
              <a:rPr lang="en-US" sz="1800" b="1" dirty="0">
                <a:solidFill>
                  <a:srgbClr val="EC7061"/>
                </a:solidFill>
              </a:rPr>
              <a:t>RP as the root</a:t>
            </a:r>
            <a:r>
              <a:rPr lang="en-US" sz="1800" dirty="0"/>
              <a:t>, and </a:t>
            </a:r>
            <a:r>
              <a:rPr lang="en-US" sz="1800" b="1" dirty="0">
                <a:solidFill>
                  <a:srgbClr val="EC7061"/>
                </a:solidFill>
              </a:rPr>
              <a:t>PIM routers with group members as leaves</a:t>
            </a:r>
            <a:r>
              <a:rPr lang="en-US" sz="1800" dirty="0"/>
              <a:t>.</a:t>
            </a:r>
          </a:p>
          <a:p>
            <a:r>
              <a:rPr lang="en-US" sz="1800" dirty="0"/>
              <a:t>When a new group member appears on the network (an IGMP entry is generated), the receiver DR sends a Join message to the RP. The </a:t>
            </a:r>
            <a:r>
              <a:rPr lang="en-US" sz="1800" b="1" dirty="0">
                <a:solidFill>
                  <a:srgbClr val="EC7061"/>
                </a:solidFill>
              </a:rPr>
              <a:t>(*, G) entry</a:t>
            </a:r>
            <a:r>
              <a:rPr lang="en-US" sz="1800" dirty="0"/>
              <a:t> is created hop by hop, and then an RPT with the RP as the root is generated.</a:t>
            </a:r>
          </a:p>
        </p:txBody>
      </p:sp>
      <p:sp>
        <p:nvSpPr>
          <p:cNvPr id="2" name="Title 1">
            <a:extLst>
              <a:ext uri="{FF2B5EF4-FFF2-40B4-BE49-F238E27FC236}">
                <a16:creationId xmlns:a16="http://schemas.microsoft.com/office/drawing/2014/main" id="{4044FB09-FF17-488C-B5A6-0E3E2D93E34C}"/>
              </a:ext>
            </a:extLst>
          </p:cNvPr>
          <p:cNvSpPr>
            <a:spLocks noGrp="1"/>
          </p:cNvSpPr>
          <p:nvPr>
            <p:ph type="title"/>
          </p:nvPr>
        </p:nvSpPr>
        <p:spPr bwMode="gray"/>
        <p:txBody>
          <a:bodyPr/>
          <a:lstStyle/>
          <a:p>
            <a:r>
              <a:rPr lang="en-US"/>
              <a:t>RPT Establishment</a:t>
            </a:r>
          </a:p>
        </p:txBody>
      </p:sp>
      <p:pic>
        <p:nvPicPr>
          <p:cNvPr id="39" name="Picture 2" descr="G:\做的项目\公共\扁平图标切换\更新2015_01_21\oss扁平图标库2015_01_21更新-04.png">
            <a:extLst>
              <a:ext uri="{FF2B5EF4-FFF2-40B4-BE49-F238E27FC236}">
                <a16:creationId xmlns:a16="http://schemas.microsoft.com/office/drawing/2014/main" id="{8F36F720-4B40-4FA4-B725-36F7F9417FA1}"/>
              </a:ext>
            </a:extLst>
          </p:cNvPr>
          <p:cNvPicPr>
            <a:picLocks noChangeArrowheads="1"/>
          </p:cNvPicPr>
          <p:nvPr/>
        </p:nvPicPr>
        <p:blipFill>
          <a:blip r:embed="rId2" cstate="print"/>
          <a:stretch>
            <a:fillRect/>
          </a:stretch>
        </p:blipFill>
        <p:spPr bwMode="gray">
          <a:xfrm>
            <a:off x="2945240" y="5581257"/>
            <a:ext cx="528117" cy="399259"/>
          </a:xfrm>
          <a:prstGeom prst="rect">
            <a:avLst/>
          </a:prstGeom>
          <a:noFill/>
        </p:spPr>
      </p:pic>
      <p:pic>
        <p:nvPicPr>
          <p:cNvPr id="40" name="Picture 2" descr="G:\做的项目\公共\扁平图标切换\更新2015_01_21\oss扁平图标库2015_01_21更新-04.png">
            <a:extLst>
              <a:ext uri="{FF2B5EF4-FFF2-40B4-BE49-F238E27FC236}">
                <a16:creationId xmlns:a16="http://schemas.microsoft.com/office/drawing/2014/main" id="{45CDDC60-1847-4822-B6A8-6641010E533F}"/>
              </a:ext>
            </a:extLst>
          </p:cNvPr>
          <p:cNvPicPr>
            <a:picLocks noChangeArrowheads="1"/>
          </p:cNvPicPr>
          <p:nvPr/>
        </p:nvPicPr>
        <p:blipFill>
          <a:blip r:embed="rId2" cstate="print"/>
          <a:stretch>
            <a:fillRect/>
          </a:stretch>
        </p:blipFill>
        <p:spPr bwMode="gray">
          <a:xfrm>
            <a:off x="4578273" y="4337789"/>
            <a:ext cx="528117" cy="399259"/>
          </a:xfrm>
          <a:prstGeom prst="rect">
            <a:avLst/>
          </a:prstGeom>
          <a:noFill/>
        </p:spPr>
      </p:pic>
      <p:pic>
        <p:nvPicPr>
          <p:cNvPr id="41" name="图片 37" descr="交换机.png">
            <a:extLst>
              <a:ext uri="{FF2B5EF4-FFF2-40B4-BE49-F238E27FC236}">
                <a16:creationId xmlns:a16="http://schemas.microsoft.com/office/drawing/2014/main" id="{3B968B12-526D-46B6-AB4A-4CEF6F958870}"/>
              </a:ext>
            </a:extLst>
          </p:cNvPr>
          <p:cNvPicPr preferRelativeResize="0">
            <a:picLocks/>
          </p:cNvPicPr>
          <p:nvPr/>
        </p:nvPicPr>
        <p:blipFill>
          <a:blip r:embed="rId3" cstate="print"/>
          <a:stretch>
            <a:fillRect/>
          </a:stretch>
        </p:blipFill>
        <p:spPr bwMode="gray">
          <a:xfrm>
            <a:off x="1452457" y="5581095"/>
            <a:ext cx="528118" cy="399421"/>
          </a:xfrm>
          <a:prstGeom prst="rect">
            <a:avLst/>
          </a:prstGeom>
        </p:spPr>
      </p:pic>
      <p:pic>
        <p:nvPicPr>
          <p:cNvPr id="42" name="Picture 2" descr="G:\做的项目\公共\扁平图标切换\更新2015_01_21\oss扁平图标库2015_01_21更新-04.png">
            <a:extLst>
              <a:ext uri="{FF2B5EF4-FFF2-40B4-BE49-F238E27FC236}">
                <a16:creationId xmlns:a16="http://schemas.microsoft.com/office/drawing/2014/main" id="{D6185487-58E8-49C8-A1C5-8B852DABFC82}"/>
              </a:ext>
            </a:extLst>
          </p:cNvPr>
          <p:cNvPicPr>
            <a:picLocks noChangeArrowheads="1"/>
          </p:cNvPicPr>
          <p:nvPr/>
        </p:nvPicPr>
        <p:blipFill>
          <a:blip r:embed="rId2" cstate="print"/>
          <a:stretch>
            <a:fillRect/>
          </a:stretch>
        </p:blipFill>
        <p:spPr bwMode="gray">
          <a:xfrm>
            <a:off x="4578273" y="5583743"/>
            <a:ext cx="528117" cy="399259"/>
          </a:xfrm>
          <a:prstGeom prst="rect">
            <a:avLst/>
          </a:prstGeom>
          <a:noFill/>
        </p:spPr>
      </p:pic>
      <p:pic>
        <p:nvPicPr>
          <p:cNvPr id="43" name="Picture 2" descr="G:\做的项目\公共\扁平图标切换\更新2015_01_21\oss扁平图标库2015_01_21更新-04.png">
            <a:extLst>
              <a:ext uri="{FF2B5EF4-FFF2-40B4-BE49-F238E27FC236}">
                <a16:creationId xmlns:a16="http://schemas.microsoft.com/office/drawing/2014/main" id="{B2023433-97F9-4B12-96B9-64CD9328962D}"/>
              </a:ext>
            </a:extLst>
          </p:cNvPr>
          <p:cNvPicPr>
            <a:picLocks noChangeArrowheads="1"/>
          </p:cNvPicPr>
          <p:nvPr/>
        </p:nvPicPr>
        <p:blipFill>
          <a:blip r:embed="rId2" cstate="print"/>
          <a:stretch>
            <a:fillRect/>
          </a:stretch>
        </p:blipFill>
        <p:spPr bwMode="gray">
          <a:xfrm>
            <a:off x="6083223" y="4967002"/>
            <a:ext cx="528117" cy="399259"/>
          </a:xfrm>
          <a:prstGeom prst="rect">
            <a:avLst/>
          </a:prstGeom>
          <a:noFill/>
        </p:spPr>
      </p:pic>
      <p:pic>
        <p:nvPicPr>
          <p:cNvPr id="44" name="图片 38" descr="PC.png">
            <a:extLst>
              <a:ext uri="{FF2B5EF4-FFF2-40B4-BE49-F238E27FC236}">
                <a16:creationId xmlns:a16="http://schemas.microsoft.com/office/drawing/2014/main" id="{18539D0D-E661-4E12-BF90-CB59F98F94FB}"/>
              </a:ext>
            </a:extLst>
          </p:cNvPr>
          <p:cNvPicPr>
            <a:picLocks noChangeAspect="1"/>
          </p:cNvPicPr>
          <p:nvPr/>
        </p:nvPicPr>
        <p:blipFill>
          <a:blip r:embed="rId4" cstate="print"/>
          <a:stretch>
            <a:fillRect/>
          </a:stretch>
        </p:blipFill>
        <p:spPr bwMode="gray">
          <a:xfrm>
            <a:off x="7354588" y="4975455"/>
            <a:ext cx="540000" cy="382353"/>
          </a:xfrm>
          <a:prstGeom prst="rect">
            <a:avLst/>
          </a:prstGeom>
        </p:spPr>
      </p:pic>
      <p:cxnSp>
        <p:nvCxnSpPr>
          <p:cNvPr id="45" name="直接连接符 12">
            <a:extLst>
              <a:ext uri="{FF2B5EF4-FFF2-40B4-BE49-F238E27FC236}">
                <a16:creationId xmlns:a16="http://schemas.microsoft.com/office/drawing/2014/main" id="{44C361A9-BA95-461A-A604-905A86AB7D34}"/>
              </a:ext>
            </a:extLst>
          </p:cNvPr>
          <p:cNvCxnSpPr>
            <a:cxnSpLocks/>
            <a:stCxn id="41" idx="3"/>
            <a:endCxn id="39" idx="1"/>
          </p:cNvCxnSpPr>
          <p:nvPr/>
        </p:nvCxnSpPr>
        <p:spPr bwMode="gray">
          <a:xfrm>
            <a:off x="1980575" y="5780806"/>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6" name="直接连接符 12">
            <a:extLst>
              <a:ext uri="{FF2B5EF4-FFF2-40B4-BE49-F238E27FC236}">
                <a16:creationId xmlns:a16="http://schemas.microsoft.com/office/drawing/2014/main" id="{8E03F3B8-FDA1-4A36-8FA8-E061843D265D}"/>
              </a:ext>
            </a:extLst>
          </p:cNvPr>
          <p:cNvCxnSpPr>
            <a:cxnSpLocks/>
            <a:stCxn id="40" idx="1"/>
            <a:endCxn id="56" idx="3"/>
          </p:cNvCxnSpPr>
          <p:nvPr/>
        </p:nvCxnSpPr>
        <p:spPr bwMode="gray">
          <a:xfrm flipH="1" flipV="1">
            <a:off x="3473357" y="4536076"/>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7" name="直接连接符 12">
            <a:extLst>
              <a:ext uri="{FF2B5EF4-FFF2-40B4-BE49-F238E27FC236}">
                <a16:creationId xmlns:a16="http://schemas.microsoft.com/office/drawing/2014/main" id="{D36EA3ED-682D-4FF6-9282-9B1E05E665C8}"/>
              </a:ext>
            </a:extLst>
          </p:cNvPr>
          <p:cNvCxnSpPr>
            <a:cxnSpLocks/>
            <a:stCxn id="42" idx="1"/>
            <a:endCxn id="39" idx="3"/>
          </p:cNvCxnSpPr>
          <p:nvPr/>
        </p:nvCxnSpPr>
        <p:spPr bwMode="gray">
          <a:xfrm flipH="1" flipV="1">
            <a:off x="3473357" y="5780887"/>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8" name="Connector: Elbow 47">
            <a:extLst>
              <a:ext uri="{FF2B5EF4-FFF2-40B4-BE49-F238E27FC236}">
                <a16:creationId xmlns:a16="http://schemas.microsoft.com/office/drawing/2014/main" id="{9997EB77-0DEF-4C3D-9432-C651F04F014F}"/>
              </a:ext>
            </a:extLst>
          </p:cNvPr>
          <p:cNvCxnSpPr>
            <a:cxnSpLocks/>
            <a:stCxn id="40" idx="3"/>
            <a:endCxn id="43" idx="1"/>
          </p:cNvCxnSpPr>
          <p:nvPr/>
        </p:nvCxnSpPr>
        <p:spPr bwMode="gray">
          <a:xfrm>
            <a:off x="5106390" y="4537419"/>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49" name="Connector: Elbow 48">
            <a:extLst>
              <a:ext uri="{FF2B5EF4-FFF2-40B4-BE49-F238E27FC236}">
                <a16:creationId xmlns:a16="http://schemas.microsoft.com/office/drawing/2014/main" id="{475585A9-8A8F-442A-85E8-C5B774213AD6}"/>
              </a:ext>
            </a:extLst>
          </p:cNvPr>
          <p:cNvCxnSpPr>
            <a:cxnSpLocks/>
            <a:stCxn id="42" idx="3"/>
            <a:endCxn id="43" idx="1"/>
          </p:cNvCxnSpPr>
          <p:nvPr/>
        </p:nvCxnSpPr>
        <p:spPr bwMode="gray">
          <a:xfrm flipV="1">
            <a:off x="5106390" y="5166632"/>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50" name="直接连接符 12">
            <a:extLst>
              <a:ext uri="{FF2B5EF4-FFF2-40B4-BE49-F238E27FC236}">
                <a16:creationId xmlns:a16="http://schemas.microsoft.com/office/drawing/2014/main" id="{496AC38A-2E97-4CCC-931F-3CDCFAA63773}"/>
              </a:ext>
            </a:extLst>
          </p:cNvPr>
          <p:cNvCxnSpPr>
            <a:cxnSpLocks/>
            <a:stCxn id="44" idx="1"/>
            <a:endCxn id="43" idx="3"/>
          </p:cNvCxnSpPr>
          <p:nvPr/>
        </p:nvCxnSpPr>
        <p:spPr bwMode="gray">
          <a:xfrm flipH="1">
            <a:off x="6611340" y="5166632"/>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1" name="TextBox 50">
            <a:extLst>
              <a:ext uri="{FF2B5EF4-FFF2-40B4-BE49-F238E27FC236}">
                <a16:creationId xmlns:a16="http://schemas.microsoft.com/office/drawing/2014/main" id="{A7F07EC9-8AAB-4783-83B5-FD8948DFA4B9}"/>
              </a:ext>
            </a:extLst>
          </p:cNvPr>
          <p:cNvSpPr txBox="1"/>
          <p:nvPr/>
        </p:nvSpPr>
        <p:spPr bwMode="gray">
          <a:xfrm>
            <a:off x="4589553" y="4135491"/>
            <a:ext cx="528118" cy="276999"/>
          </a:xfrm>
          <a:prstGeom prst="rect">
            <a:avLst/>
          </a:prstGeom>
          <a:noFill/>
        </p:spPr>
        <p:txBody>
          <a:bodyPr wrap="square" rtlCol="0">
            <a:spAutoFit/>
          </a:bodyPr>
          <a:lstStyle/>
          <a:p>
            <a:pPr algn="ctr"/>
            <a:r>
              <a:rPr lang="en-US" sz="1200" b="1">
                <a:solidFill>
                  <a:srgbClr val="EC7061"/>
                </a:solidFill>
              </a:rPr>
              <a:t>RP</a:t>
            </a:r>
          </a:p>
        </p:txBody>
      </p:sp>
      <p:sp>
        <p:nvSpPr>
          <p:cNvPr id="52" name="TextBox 51">
            <a:extLst>
              <a:ext uri="{FF2B5EF4-FFF2-40B4-BE49-F238E27FC236}">
                <a16:creationId xmlns:a16="http://schemas.microsoft.com/office/drawing/2014/main" id="{B07D2908-F86B-4ED7-84AE-D0B880567D25}"/>
              </a:ext>
            </a:extLst>
          </p:cNvPr>
          <p:cNvSpPr txBox="1"/>
          <p:nvPr/>
        </p:nvSpPr>
        <p:spPr bwMode="gray">
          <a:xfrm>
            <a:off x="451877" y="5553846"/>
            <a:ext cx="1053249" cy="461665"/>
          </a:xfrm>
          <a:prstGeom prst="rect">
            <a:avLst/>
          </a:prstGeom>
          <a:noFill/>
        </p:spPr>
        <p:txBody>
          <a:bodyPr wrap="square" rtlCol="0">
            <a:spAutoFit/>
          </a:bodyPr>
          <a:lstStyle/>
          <a:p>
            <a:pPr algn="ctr"/>
            <a:r>
              <a:rPr lang="en-US" sz="1200" dirty="0"/>
              <a:t>Multicast source S1</a:t>
            </a:r>
          </a:p>
        </p:txBody>
      </p:sp>
      <p:cxnSp>
        <p:nvCxnSpPr>
          <p:cNvPr id="54" name="Connector: Elbow 53">
            <a:extLst>
              <a:ext uri="{FF2B5EF4-FFF2-40B4-BE49-F238E27FC236}">
                <a16:creationId xmlns:a16="http://schemas.microsoft.com/office/drawing/2014/main" id="{7E2859A8-93B4-409F-AFDD-9308BF43CC52}"/>
              </a:ext>
            </a:extLst>
          </p:cNvPr>
          <p:cNvCxnSpPr>
            <a:cxnSpLocks/>
            <a:stCxn id="80" idx="6"/>
            <a:endCxn id="78" idx="2"/>
          </p:cNvCxnSpPr>
          <p:nvPr/>
        </p:nvCxnSpPr>
        <p:spPr bwMode="gray">
          <a:xfrm>
            <a:off x="5186021" y="4535158"/>
            <a:ext cx="813868" cy="631473"/>
          </a:xfrm>
          <a:prstGeom prst="bentConnector3">
            <a:avLst>
              <a:gd name="adj1" fmla="val 50000"/>
            </a:avLst>
          </a:prstGeom>
          <a:ln w="28575">
            <a:solidFill>
              <a:srgbClr val="FFD17D"/>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56" name="Picture 2" descr="G:\做的项目\公共\扁平图标切换\更新2015_01_21\oss扁平图标库2015_01_21更新-04.png">
            <a:extLst>
              <a:ext uri="{FF2B5EF4-FFF2-40B4-BE49-F238E27FC236}">
                <a16:creationId xmlns:a16="http://schemas.microsoft.com/office/drawing/2014/main" id="{05C1CF40-A4D8-407B-BAE1-2CA8C635C9D0}"/>
              </a:ext>
            </a:extLst>
          </p:cNvPr>
          <p:cNvPicPr>
            <a:picLocks noChangeArrowheads="1"/>
          </p:cNvPicPr>
          <p:nvPr/>
        </p:nvPicPr>
        <p:blipFill>
          <a:blip r:embed="rId2" cstate="print"/>
          <a:stretch>
            <a:fillRect/>
          </a:stretch>
        </p:blipFill>
        <p:spPr bwMode="gray">
          <a:xfrm>
            <a:off x="2945240" y="4336446"/>
            <a:ext cx="528117" cy="399259"/>
          </a:xfrm>
          <a:prstGeom prst="rect">
            <a:avLst/>
          </a:prstGeom>
          <a:noFill/>
        </p:spPr>
      </p:pic>
      <p:cxnSp>
        <p:nvCxnSpPr>
          <p:cNvPr id="57" name="直接连接符 12">
            <a:extLst>
              <a:ext uri="{FF2B5EF4-FFF2-40B4-BE49-F238E27FC236}">
                <a16:creationId xmlns:a16="http://schemas.microsoft.com/office/drawing/2014/main" id="{5F2F097D-CF64-4E2B-A2B0-A3ED2077F452}"/>
              </a:ext>
            </a:extLst>
          </p:cNvPr>
          <p:cNvCxnSpPr>
            <a:cxnSpLocks/>
            <a:stCxn id="39" idx="0"/>
            <a:endCxn id="56" idx="2"/>
          </p:cNvCxnSpPr>
          <p:nvPr/>
        </p:nvCxnSpPr>
        <p:spPr bwMode="gray">
          <a:xfrm flipV="1">
            <a:off x="3209299" y="4735705"/>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TextBox 60">
            <a:extLst>
              <a:ext uri="{FF2B5EF4-FFF2-40B4-BE49-F238E27FC236}">
                <a16:creationId xmlns:a16="http://schemas.microsoft.com/office/drawing/2014/main" id="{F1EA6D68-BBA5-4264-A3AA-3F732C5F2BEA}"/>
              </a:ext>
            </a:extLst>
          </p:cNvPr>
          <p:cNvSpPr txBox="1"/>
          <p:nvPr/>
        </p:nvSpPr>
        <p:spPr bwMode="gray">
          <a:xfrm>
            <a:off x="7886168" y="4943553"/>
            <a:ext cx="1242614" cy="646331"/>
          </a:xfrm>
          <a:prstGeom prst="rect">
            <a:avLst/>
          </a:prstGeom>
          <a:noFill/>
        </p:spPr>
        <p:txBody>
          <a:bodyPr wrap="square" rtlCol="0">
            <a:spAutoFit/>
          </a:bodyPr>
          <a:lstStyle/>
          <a:p>
            <a:pPr algn="ctr"/>
            <a:r>
              <a:rPr lang="en-US" sz="1200" dirty="0"/>
              <a:t>The multicast group member joins group G1.</a:t>
            </a:r>
          </a:p>
        </p:txBody>
      </p:sp>
      <p:cxnSp>
        <p:nvCxnSpPr>
          <p:cNvPr id="72" name="Straight Arrow Connector 71">
            <a:extLst>
              <a:ext uri="{FF2B5EF4-FFF2-40B4-BE49-F238E27FC236}">
                <a16:creationId xmlns:a16="http://schemas.microsoft.com/office/drawing/2014/main" id="{F4E45891-4BA1-4655-A00D-062C8589553B}"/>
              </a:ext>
            </a:extLst>
          </p:cNvPr>
          <p:cNvCxnSpPr>
            <a:cxnSpLocks/>
          </p:cNvCxnSpPr>
          <p:nvPr/>
        </p:nvCxnSpPr>
        <p:spPr bwMode="gray">
          <a:xfrm flipV="1">
            <a:off x="5669750" y="4492079"/>
            <a:ext cx="1" cy="507139"/>
          </a:xfrm>
          <a:prstGeom prst="straightConnector1">
            <a:avLst/>
          </a:prstGeom>
          <a:ln w="19050">
            <a:solidFill>
              <a:srgbClr val="99DFF9"/>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EC5CB80C-ADEA-4743-8623-C6EA25BBEDB0}"/>
              </a:ext>
            </a:extLst>
          </p:cNvPr>
          <p:cNvCxnSpPr>
            <a:cxnSpLocks/>
          </p:cNvCxnSpPr>
          <p:nvPr/>
        </p:nvCxnSpPr>
        <p:spPr bwMode="gray">
          <a:xfrm flipH="1">
            <a:off x="5672926" y="5078850"/>
            <a:ext cx="299265" cy="0"/>
          </a:xfrm>
          <a:prstGeom prst="straightConnector1">
            <a:avLst/>
          </a:prstGeom>
          <a:ln w="19050">
            <a:solidFill>
              <a:srgbClr val="99DFF9"/>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41CCE889-4B7D-491A-B46C-D847FA11ABCE}"/>
              </a:ext>
            </a:extLst>
          </p:cNvPr>
          <p:cNvSpPr txBox="1"/>
          <p:nvPr/>
        </p:nvSpPr>
        <p:spPr bwMode="gray">
          <a:xfrm rot="16200000">
            <a:off x="5350393" y="4278750"/>
            <a:ext cx="1087703" cy="267325"/>
          </a:xfrm>
          <a:prstGeom prst="roundRect">
            <a:avLst>
              <a:gd name="adj" fmla="val 6721"/>
            </a:avLst>
          </a:prstGeom>
          <a:solidFill>
            <a:srgbClr val="99DFF9"/>
          </a:solidFill>
          <a:ln w="12700">
            <a:solidFill>
              <a:srgbClr val="99DFF9"/>
            </a:solidFill>
          </a:ln>
        </p:spPr>
        <p:txBody>
          <a:bodyPr wrap="square" lIns="36000" tIns="36000" rIns="3600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sp>
        <p:nvSpPr>
          <p:cNvPr id="77" name="Oval 76">
            <a:extLst>
              <a:ext uri="{FF2B5EF4-FFF2-40B4-BE49-F238E27FC236}">
                <a16:creationId xmlns:a16="http://schemas.microsoft.com/office/drawing/2014/main" id="{FAF1C414-CB83-444F-86FC-B305BEEB33E7}"/>
              </a:ext>
            </a:extLst>
          </p:cNvPr>
          <p:cNvSpPr>
            <a:spLocks noChangeAspect="1"/>
          </p:cNvSpPr>
          <p:nvPr/>
        </p:nvSpPr>
        <p:spPr bwMode="gray">
          <a:xfrm>
            <a:off x="6531709" y="507885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8" name="Oval 77">
            <a:extLst>
              <a:ext uri="{FF2B5EF4-FFF2-40B4-BE49-F238E27FC236}">
                <a16:creationId xmlns:a16="http://schemas.microsoft.com/office/drawing/2014/main" id="{68552869-4DA1-4EE3-B7EE-4B1AB9DF2D2F}"/>
              </a:ext>
            </a:extLst>
          </p:cNvPr>
          <p:cNvSpPr>
            <a:spLocks noChangeAspect="1"/>
          </p:cNvSpPr>
          <p:nvPr/>
        </p:nvSpPr>
        <p:spPr bwMode="gray">
          <a:xfrm>
            <a:off x="5999889" y="508700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9" name="Oval 78">
            <a:extLst>
              <a:ext uri="{FF2B5EF4-FFF2-40B4-BE49-F238E27FC236}">
                <a16:creationId xmlns:a16="http://schemas.microsoft.com/office/drawing/2014/main" id="{E28BCE5E-F2BE-4ADE-A53C-9026B902A5E2}"/>
              </a:ext>
            </a:extLst>
          </p:cNvPr>
          <p:cNvSpPr>
            <a:spLocks noChangeAspect="1"/>
          </p:cNvSpPr>
          <p:nvPr/>
        </p:nvSpPr>
        <p:spPr bwMode="gray">
          <a:xfrm>
            <a:off x="5026760" y="57037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0" name="Oval 79">
            <a:extLst>
              <a:ext uri="{FF2B5EF4-FFF2-40B4-BE49-F238E27FC236}">
                <a16:creationId xmlns:a16="http://schemas.microsoft.com/office/drawing/2014/main" id="{6FEC907F-03C1-4831-B977-15EC1CEB3F8E}"/>
              </a:ext>
            </a:extLst>
          </p:cNvPr>
          <p:cNvSpPr>
            <a:spLocks noChangeAspect="1"/>
          </p:cNvSpPr>
          <p:nvPr/>
        </p:nvSpPr>
        <p:spPr bwMode="gray">
          <a:xfrm>
            <a:off x="5026760" y="44555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1" name="Oval 80">
            <a:extLst>
              <a:ext uri="{FF2B5EF4-FFF2-40B4-BE49-F238E27FC236}">
                <a16:creationId xmlns:a16="http://schemas.microsoft.com/office/drawing/2014/main" id="{68CB2ABF-F895-4814-BA0C-B6C6AC81F31A}"/>
              </a:ext>
            </a:extLst>
          </p:cNvPr>
          <p:cNvSpPr>
            <a:spLocks noChangeAspect="1"/>
          </p:cNvSpPr>
          <p:nvPr/>
        </p:nvSpPr>
        <p:spPr bwMode="gray">
          <a:xfrm>
            <a:off x="4493986" y="44555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2" name="Oval 81">
            <a:extLst>
              <a:ext uri="{FF2B5EF4-FFF2-40B4-BE49-F238E27FC236}">
                <a16:creationId xmlns:a16="http://schemas.microsoft.com/office/drawing/2014/main" id="{05D6369C-A185-4838-800B-F745CC5804DF}"/>
              </a:ext>
            </a:extLst>
          </p:cNvPr>
          <p:cNvSpPr>
            <a:spLocks noChangeAspect="1"/>
          </p:cNvSpPr>
          <p:nvPr/>
        </p:nvSpPr>
        <p:spPr bwMode="gray">
          <a:xfrm>
            <a:off x="4498642" y="570545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3" name="Oval 82">
            <a:extLst>
              <a:ext uri="{FF2B5EF4-FFF2-40B4-BE49-F238E27FC236}">
                <a16:creationId xmlns:a16="http://schemas.microsoft.com/office/drawing/2014/main" id="{43DEB5A0-A179-4EDA-976C-A2A80B7E5CE9}"/>
              </a:ext>
            </a:extLst>
          </p:cNvPr>
          <p:cNvSpPr>
            <a:spLocks noChangeAspect="1"/>
          </p:cNvSpPr>
          <p:nvPr/>
        </p:nvSpPr>
        <p:spPr bwMode="gray">
          <a:xfrm>
            <a:off x="3369525" y="571021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4" name="Oval 83">
            <a:extLst>
              <a:ext uri="{FF2B5EF4-FFF2-40B4-BE49-F238E27FC236}">
                <a16:creationId xmlns:a16="http://schemas.microsoft.com/office/drawing/2014/main" id="{793F0779-8A29-41C2-9D55-C34DD0646C7B}"/>
              </a:ext>
            </a:extLst>
          </p:cNvPr>
          <p:cNvSpPr>
            <a:spLocks noChangeAspect="1"/>
          </p:cNvSpPr>
          <p:nvPr/>
        </p:nvSpPr>
        <p:spPr bwMode="gray">
          <a:xfrm>
            <a:off x="3381668" y="445778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5" name="Oval 84">
            <a:extLst>
              <a:ext uri="{FF2B5EF4-FFF2-40B4-BE49-F238E27FC236}">
                <a16:creationId xmlns:a16="http://schemas.microsoft.com/office/drawing/2014/main" id="{D03D6E18-406A-46B0-BD77-CB74CD297864}"/>
              </a:ext>
            </a:extLst>
          </p:cNvPr>
          <p:cNvSpPr>
            <a:spLocks noChangeAspect="1"/>
          </p:cNvSpPr>
          <p:nvPr/>
        </p:nvSpPr>
        <p:spPr bwMode="gray">
          <a:xfrm>
            <a:off x="3129667" y="465741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6" name="Oval 85">
            <a:extLst>
              <a:ext uri="{FF2B5EF4-FFF2-40B4-BE49-F238E27FC236}">
                <a16:creationId xmlns:a16="http://schemas.microsoft.com/office/drawing/2014/main" id="{A71EEDDE-59A4-4B9C-87C3-BC47D0CE737D}"/>
              </a:ext>
            </a:extLst>
          </p:cNvPr>
          <p:cNvSpPr>
            <a:spLocks noChangeAspect="1"/>
          </p:cNvSpPr>
          <p:nvPr/>
        </p:nvSpPr>
        <p:spPr bwMode="gray">
          <a:xfrm>
            <a:off x="3135703" y="550162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7" name="Oval 86">
            <a:extLst>
              <a:ext uri="{FF2B5EF4-FFF2-40B4-BE49-F238E27FC236}">
                <a16:creationId xmlns:a16="http://schemas.microsoft.com/office/drawing/2014/main" id="{580BF62F-F231-4477-A6FC-A36F3FB13859}"/>
              </a:ext>
            </a:extLst>
          </p:cNvPr>
          <p:cNvSpPr>
            <a:spLocks noChangeAspect="1"/>
          </p:cNvSpPr>
          <p:nvPr/>
        </p:nvSpPr>
        <p:spPr bwMode="gray">
          <a:xfrm>
            <a:off x="2868983" y="57011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8" name="Oval 87">
            <a:extLst>
              <a:ext uri="{FF2B5EF4-FFF2-40B4-BE49-F238E27FC236}">
                <a16:creationId xmlns:a16="http://schemas.microsoft.com/office/drawing/2014/main" id="{7A926DB9-63A0-45C6-B6F8-7C01339E2436}"/>
              </a:ext>
            </a:extLst>
          </p:cNvPr>
          <p:cNvSpPr>
            <a:spLocks noChangeAspect="1"/>
          </p:cNvSpPr>
          <p:nvPr/>
        </p:nvSpPr>
        <p:spPr bwMode="gray">
          <a:xfrm>
            <a:off x="9703482" y="589057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89" name="TextBox 88">
            <a:extLst>
              <a:ext uri="{FF2B5EF4-FFF2-40B4-BE49-F238E27FC236}">
                <a16:creationId xmlns:a16="http://schemas.microsoft.com/office/drawing/2014/main" id="{2E2A918C-582E-490E-8055-4EB589B96896}"/>
              </a:ext>
            </a:extLst>
          </p:cNvPr>
          <p:cNvSpPr txBox="1"/>
          <p:nvPr/>
        </p:nvSpPr>
        <p:spPr bwMode="gray">
          <a:xfrm>
            <a:off x="9867724" y="5833555"/>
            <a:ext cx="1800000" cy="276999"/>
          </a:xfrm>
          <a:prstGeom prst="rect">
            <a:avLst/>
          </a:prstGeom>
          <a:noFill/>
        </p:spPr>
        <p:txBody>
          <a:bodyPr wrap="square" rtlCol="0">
            <a:spAutoFit/>
          </a:bodyPr>
          <a:lstStyle/>
          <a:p>
            <a:r>
              <a:rPr lang="en-US" sz="1200" dirty="0"/>
              <a:t>Active PIM interface</a:t>
            </a:r>
          </a:p>
        </p:txBody>
      </p:sp>
      <p:sp>
        <p:nvSpPr>
          <p:cNvPr id="90" name="Oval 89">
            <a:extLst>
              <a:ext uri="{FF2B5EF4-FFF2-40B4-BE49-F238E27FC236}">
                <a16:creationId xmlns:a16="http://schemas.microsoft.com/office/drawing/2014/main" id="{B171AEF9-7E59-4F16-8994-4EB21C927959}"/>
              </a:ext>
            </a:extLst>
          </p:cNvPr>
          <p:cNvSpPr>
            <a:spLocks noChangeAspect="1"/>
          </p:cNvSpPr>
          <p:nvPr/>
        </p:nvSpPr>
        <p:spPr bwMode="gray">
          <a:xfrm>
            <a:off x="9703481" y="616324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1" name="TextBox 90">
            <a:extLst>
              <a:ext uri="{FF2B5EF4-FFF2-40B4-BE49-F238E27FC236}">
                <a16:creationId xmlns:a16="http://schemas.microsoft.com/office/drawing/2014/main" id="{1FAFD868-AA80-4C35-A44E-6E48367285E1}"/>
              </a:ext>
            </a:extLst>
          </p:cNvPr>
          <p:cNvSpPr txBox="1"/>
          <p:nvPr/>
        </p:nvSpPr>
        <p:spPr bwMode="gray">
          <a:xfrm>
            <a:off x="9867724" y="6104370"/>
            <a:ext cx="1800000" cy="276999"/>
          </a:xfrm>
          <a:prstGeom prst="rect">
            <a:avLst/>
          </a:prstGeom>
          <a:noFill/>
        </p:spPr>
        <p:txBody>
          <a:bodyPr wrap="square" rtlCol="0">
            <a:spAutoFit/>
          </a:bodyPr>
          <a:lstStyle/>
          <a:p>
            <a:r>
              <a:rPr lang="en-US" sz="1200"/>
              <a:t>Active IGMP interface</a:t>
            </a:r>
          </a:p>
        </p:txBody>
      </p:sp>
      <p:cxnSp>
        <p:nvCxnSpPr>
          <p:cNvPr id="92" name="直接连接符 12">
            <a:extLst>
              <a:ext uri="{FF2B5EF4-FFF2-40B4-BE49-F238E27FC236}">
                <a16:creationId xmlns:a16="http://schemas.microsoft.com/office/drawing/2014/main" id="{E759133D-6EF6-4A9D-80A1-477B73CAF7EB}"/>
              </a:ext>
            </a:extLst>
          </p:cNvPr>
          <p:cNvCxnSpPr>
            <a:cxnSpLocks/>
          </p:cNvCxnSpPr>
          <p:nvPr/>
        </p:nvCxnSpPr>
        <p:spPr bwMode="gray">
          <a:xfrm>
            <a:off x="9304090" y="5661544"/>
            <a:ext cx="558653" cy="0"/>
          </a:xfrm>
          <a:prstGeom prst="line">
            <a:avLst/>
          </a:prstGeom>
          <a:solidFill>
            <a:schemeClr val="accent1"/>
          </a:solidFill>
          <a:ln w="28575" cap="flat" cmpd="sng" algn="ctr">
            <a:solidFill>
              <a:srgbClr val="FFD17D"/>
            </a:solidFill>
            <a:prstDash val="solid"/>
            <a:round/>
            <a:headEnd type="none" w="med" len="med"/>
            <a:tailEnd type="triangle" w="med" len="med"/>
          </a:ln>
          <a:effectLst/>
        </p:spPr>
      </p:cxnSp>
      <p:sp>
        <p:nvSpPr>
          <p:cNvPr id="93" name="TextBox 92">
            <a:extLst>
              <a:ext uri="{FF2B5EF4-FFF2-40B4-BE49-F238E27FC236}">
                <a16:creationId xmlns:a16="http://schemas.microsoft.com/office/drawing/2014/main" id="{4C957085-D285-4F67-B47C-33EE0294A659}"/>
              </a:ext>
            </a:extLst>
          </p:cNvPr>
          <p:cNvSpPr txBox="1"/>
          <p:nvPr/>
        </p:nvSpPr>
        <p:spPr bwMode="gray">
          <a:xfrm>
            <a:off x="9867023" y="5546435"/>
            <a:ext cx="1800000" cy="276999"/>
          </a:xfrm>
          <a:prstGeom prst="rect">
            <a:avLst/>
          </a:prstGeom>
          <a:noFill/>
        </p:spPr>
        <p:txBody>
          <a:bodyPr wrap="square" rtlCol="0">
            <a:spAutoFit/>
          </a:bodyPr>
          <a:lstStyle/>
          <a:p>
            <a:r>
              <a:rPr lang="en-US" sz="1200"/>
              <a:t>RPT</a:t>
            </a:r>
          </a:p>
        </p:txBody>
      </p:sp>
      <p:cxnSp>
        <p:nvCxnSpPr>
          <p:cNvPr id="96" name="Straight Arrow Connector 95">
            <a:extLst>
              <a:ext uri="{FF2B5EF4-FFF2-40B4-BE49-F238E27FC236}">
                <a16:creationId xmlns:a16="http://schemas.microsoft.com/office/drawing/2014/main" id="{66BA92CD-A26C-4E53-A963-AE68F142386E}"/>
              </a:ext>
            </a:extLst>
          </p:cNvPr>
          <p:cNvCxnSpPr>
            <a:cxnSpLocks/>
          </p:cNvCxnSpPr>
          <p:nvPr/>
        </p:nvCxnSpPr>
        <p:spPr bwMode="gray">
          <a:xfrm>
            <a:off x="9304091" y="5421513"/>
            <a:ext cx="562933" cy="0"/>
          </a:xfrm>
          <a:prstGeom prst="straightConnector1">
            <a:avLst/>
          </a:prstGeom>
          <a:ln w="19050">
            <a:solidFill>
              <a:srgbClr val="99DFF9"/>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FDAA852F-EF9E-4E94-B74D-D7BB7B2ACB4A}"/>
              </a:ext>
            </a:extLst>
          </p:cNvPr>
          <p:cNvSpPr txBox="1"/>
          <p:nvPr/>
        </p:nvSpPr>
        <p:spPr bwMode="gray">
          <a:xfrm>
            <a:off x="9873152" y="5288217"/>
            <a:ext cx="1800000" cy="276999"/>
          </a:xfrm>
          <a:prstGeom prst="rect">
            <a:avLst/>
          </a:prstGeom>
          <a:noFill/>
        </p:spPr>
        <p:txBody>
          <a:bodyPr wrap="square" rtlCol="0">
            <a:spAutoFit/>
          </a:bodyPr>
          <a:lstStyle/>
          <a:p>
            <a:r>
              <a:rPr lang="en-US" sz="1200"/>
              <a:t>Join message</a:t>
            </a:r>
          </a:p>
        </p:txBody>
      </p:sp>
      <p:cxnSp>
        <p:nvCxnSpPr>
          <p:cNvPr id="99" name="Straight Arrow Connector 98">
            <a:extLst>
              <a:ext uri="{FF2B5EF4-FFF2-40B4-BE49-F238E27FC236}">
                <a16:creationId xmlns:a16="http://schemas.microsoft.com/office/drawing/2014/main" id="{10D75BE3-ACF1-437D-B284-338248CE4C65}"/>
              </a:ext>
            </a:extLst>
          </p:cNvPr>
          <p:cNvCxnSpPr>
            <a:cxnSpLocks/>
          </p:cNvCxnSpPr>
          <p:nvPr/>
        </p:nvCxnSpPr>
        <p:spPr bwMode="gray">
          <a:xfrm>
            <a:off x="9304091" y="5176279"/>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68E0E3E7-354D-4ECD-A025-912896E1E481}"/>
              </a:ext>
            </a:extLst>
          </p:cNvPr>
          <p:cNvSpPr txBox="1"/>
          <p:nvPr/>
        </p:nvSpPr>
        <p:spPr bwMode="gray">
          <a:xfrm>
            <a:off x="9873152" y="5042983"/>
            <a:ext cx="1800000" cy="276999"/>
          </a:xfrm>
          <a:prstGeom prst="rect">
            <a:avLst/>
          </a:prstGeom>
          <a:noFill/>
        </p:spPr>
        <p:txBody>
          <a:bodyPr wrap="square" rtlCol="0">
            <a:spAutoFit/>
          </a:bodyPr>
          <a:lstStyle/>
          <a:p>
            <a:r>
              <a:rPr lang="en-US" sz="1200" dirty="0"/>
              <a:t>IGMP message</a:t>
            </a:r>
          </a:p>
        </p:txBody>
      </p:sp>
      <p:cxnSp>
        <p:nvCxnSpPr>
          <p:cNvPr id="101" name="Straight Arrow Connector 100">
            <a:extLst>
              <a:ext uri="{FF2B5EF4-FFF2-40B4-BE49-F238E27FC236}">
                <a16:creationId xmlns:a16="http://schemas.microsoft.com/office/drawing/2014/main" id="{719A72F2-2109-4FFA-BDAA-2FEB1BC1FC52}"/>
              </a:ext>
            </a:extLst>
          </p:cNvPr>
          <p:cNvCxnSpPr>
            <a:cxnSpLocks/>
          </p:cNvCxnSpPr>
          <p:nvPr/>
        </p:nvCxnSpPr>
        <p:spPr bwMode="gray">
          <a:xfrm flipH="1">
            <a:off x="6690971" y="5078850"/>
            <a:ext cx="554232"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DA8532E6-D778-42D9-8645-4C2017673028}"/>
              </a:ext>
            </a:extLst>
          </p:cNvPr>
          <p:cNvSpPr txBox="1"/>
          <p:nvPr/>
        </p:nvSpPr>
        <p:spPr bwMode="gray">
          <a:xfrm>
            <a:off x="7371872" y="4605377"/>
            <a:ext cx="1672811"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Join message</a:t>
            </a:r>
          </a:p>
        </p:txBody>
      </p:sp>
      <p:sp>
        <p:nvSpPr>
          <p:cNvPr id="104" name="TextBox 103">
            <a:extLst>
              <a:ext uri="{FF2B5EF4-FFF2-40B4-BE49-F238E27FC236}">
                <a16:creationId xmlns:a16="http://schemas.microsoft.com/office/drawing/2014/main" id="{7975E2E5-A1EB-4552-844B-39CA6F40204A}"/>
              </a:ext>
            </a:extLst>
          </p:cNvPr>
          <p:cNvSpPr txBox="1"/>
          <p:nvPr/>
        </p:nvSpPr>
        <p:spPr bwMode="gray">
          <a:xfrm>
            <a:off x="6480526" y="5358183"/>
            <a:ext cx="1566534" cy="276999"/>
          </a:xfrm>
          <a:prstGeom prst="rect">
            <a:avLst/>
          </a:prstGeom>
          <a:noFill/>
        </p:spPr>
        <p:txBody>
          <a:bodyPr wrap="square" rtlCol="0">
            <a:spAutoFit/>
          </a:bodyPr>
          <a:lstStyle/>
          <a:p>
            <a:pPr algn="ctr"/>
            <a:r>
              <a:rPr lang="en-US" sz="1200" dirty="0"/>
              <a:t>RT5 (receiver DR)</a:t>
            </a:r>
          </a:p>
        </p:txBody>
      </p:sp>
      <p:cxnSp>
        <p:nvCxnSpPr>
          <p:cNvPr id="105" name="Straight Arrow Connector 104">
            <a:extLst>
              <a:ext uri="{FF2B5EF4-FFF2-40B4-BE49-F238E27FC236}">
                <a16:creationId xmlns:a16="http://schemas.microsoft.com/office/drawing/2014/main" id="{43EDF4C7-C88F-4858-87AF-0D45EBAD45A9}"/>
              </a:ext>
            </a:extLst>
          </p:cNvPr>
          <p:cNvCxnSpPr>
            <a:cxnSpLocks/>
          </p:cNvCxnSpPr>
          <p:nvPr/>
        </p:nvCxnSpPr>
        <p:spPr bwMode="gray">
          <a:xfrm flipH="1">
            <a:off x="5278777" y="4431150"/>
            <a:ext cx="299265" cy="0"/>
          </a:xfrm>
          <a:prstGeom prst="straightConnector1">
            <a:avLst/>
          </a:prstGeom>
          <a:ln w="19050">
            <a:solidFill>
              <a:srgbClr val="99DFF9"/>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C2D23CC0-C88C-427D-A626-ABB914A3F590}"/>
              </a:ext>
            </a:extLst>
          </p:cNvPr>
          <p:cNvSpPr txBox="1"/>
          <p:nvPr/>
        </p:nvSpPr>
        <p:spPr bwMode="gray">
          <a:xfrm>
            <a:off x="3216479" y="4713784"/>
            <a:ext cx="470983" cy="276999"/>
          </a:xfrm>
          <a:prstGeom prst="rect">
            <a:avLst/>
          </a:prstGeom>
          <a:noFill/>
        </p:spPr>
        <p:txBody>
          <a:bodyPr wrap="square" rtlCol="0">
            <a:spAutoFit/>
          </a:bodyPr>
          <a:lstStyle/>
          <a:p>
            <a:pPr algn="ctr"/>
            <a:r>
              <a:rPr lang="en-US" sz="1200"/>
              <a:t>RT1</a:t>
            </a:r>
          </a:p>
        </p:txBody>
      </p:sp>
      <p:sp>
        <p:nvSpPr>
          <p:cNvPr id="108" name="TextBox 107">
            <a:extLst>
              <a:ext uri="{FF2B5EF4-FFF2-40B4-BE49-F238E27FC236}">
                <a16:creationId xmlns:a16="http://schemas.microsoft.com/office/drawing/2014/main" id="{95C6A8B7-B0EB-484F-8DFC-8DD935A6044B}"/>
              </a:ext>
            </a:extLst>
          </p:cNvPr>
          <p:cNvSpPr txBox="1"/>
          <p:nvPr/>
        </p:nvSpPr>
        <p:spPr bwMode="gray">
          <a:xfrm>
            <a:off x="4599568" y="4707028"/>
            <a:ext cx="470983" cy="276999"/>
          </a:xfrm>
          <a:prstGeom prst="rect">
            <a:avLst/>
          </a:prstGeom>
          <a:noFill/>
        </p:spPr>
        <p:txBody>
          <a:bodyPr wrap="square" rtlCol="0">
            <a:spAutoFit/>
          </a:bodyPr>
          <a:lstStyle/>
          <a:p>
            <a:pPr algn="ctr"/>
            <a:r>
              <a:rPr lang="en-US" sz="1200"/>
              <a:t>RT3</a:t>
            </a:r>
          </a:p>
        </p:txBody>
      </p:sp>
      <p:sp>
        <p:nvSpPr>
          <p:cNvPr id="109" name="TextBox 108">
            <a:extLst>
              <a:ext uri="{FF2B5EF4-FFF2-40B4-BE49-F238E27FC236}">
                <a16:creationId xmlns:a16="http://schemas.microsoft.com/office/drawing/2014/main" id="{D896B181-44A7-46FA-84B2-1722D8AD047E}"/>
              </a:ext>
            </a:extLst>
          </p:cNvPr>
          <p:cNvSpPr txBox="1"/>
          <p:nvPr/>
        </p:nvSpPr>
        <p:spPr bwMode="gray">
          <a:xfrm>
            <a:off x="4593740" y="5342538"/>
            <a:ext cx="470983" cy="276999"/>
          </a:xfrm>
          <a:prstGeom prst="rect">
            <a:avLst/>
          </a:prstGeom>
          <a:noFill/>
        </p:spPr>
        <p:txBody>
          <a:bodyPr wrap="square" rtlCol="0">
            <a:spAutoFit/>
          </a:bodyPr>
          <a:lstStyle/>
          <a:p>
            <a:pPr algn="ctr"/>
            <a:r>
              <a:rPr lang="en-US" sz="1200"/>
              <a:t>RT4</a:t>
            </a:r>
          </a:p>
        </p:txBody>
      </p:sp>
      <p:sp>
        <p:nvSpPr>
          <p:cNvPr id="110" name="矩形: 圆角 52">
            <a:extLst>
              <a:ext uri="{FF2B5EF4-FFF2-40B4-BE49-F238E27FC236}">
                <a16:creationId xmlns:a16="http://schemas.microsoft.com/office/drawing/2014/main" id="{C8684534-0200-46AD-A927-4AB8388832B5}"/>
              </a:ext>
            </a:extLst>
          </p:cNvPr>
          <p:cNvSpPr/>
          <p:nvPr/>
        </p:nvSpPr>
        <p:spPr bwMode="gray">
          <a:xfrm>
            <a:off x="6227955" y="4439391"/>
            <a:ext cx="887979" cy="27204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05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entry</a:t>
            </a:r>
          </a:p>
        </p:txBody>
      </p:sp>
      <p:sp>
        <p:nvSpPr>
          <p:cNvPr id="111" name="矩形: 圆角 52">
            <a:extLst>
              <a:ext uri="{FF2B5EF4-FFF2-40B4-BE49-F238E27FC236}">
                <a16:creationId xmlns:a16="http://schemas.microsoft.com/office/drawing/2014/main" id="{2297ABE0-CA7D-4267-B44D-F8ABCD5F7565}"/>
              </a:ext>
            </a:extLst>
          </p:cNvPr>
          <p:cNvSpPr/>
          <p:nvPr/>
        </p:nvSpPr>
        <p:spPr bwMode="gray">
          <a:xfrm>
            <a:off x="3126495" y="3097613"/>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112" name="Table 38">
            <a:extLst>
              <a:ext uri="{FF2B5EF4-FFF2-40B4-BE49-F238E27FC236}">
                <a16:creationId xmlns:a16="http://schemas.microsoft.com/office/drawing/2014/main" id="{22F3E363-E570-4410-933B-965F0F3F9EE8}"/>
              </a:ext>
            </a:extLst>
          </p:cNvPr>
          <p:cNvGraphicFramePr>
            <a:graphicFrameLocks noGrp="1"/>
          </p:cNvGraphicFramePr>
          <p:nvPr>
            <p:extLst>
              <p:ext uri="{D42A27DB-BD31-4B8C-83A1-F6EECF244321}">
                <p14:modId xmlns:p14="http://schemas.microsoft.com/office/powerpoint/2010/main" val="1779788930"/>
              </p:ext>
            </p:extLst>
          </p:nvPr>
        </p:nvGraphicFramePr>
        <p:xfrm>
          <a:off x="3174838" y="3420904"/>
          <a:ext cx="2354860" cy="502920"/>
        </p:xfrm>
        <a:graphic>
          <a:graphicData uri="http://schemas.openxmlformats.org/drawingml/2006/table">
            <a:tbl>
              <a:tblPr firstRow="1" bandRow="1">
                <a:tableStyleId>{72833802-FEF1-4C79-8D5D-14CF1EAF98D9}</a:tableStyleId>
              </a:tblPr>
              <a:tblGrid>
                <a:gridCol w="809610">
                  <a:extLst>
                    <a:ext uri="{9D8B030D-6E8A-4147-A177-3AD203B41FA5}">
                      <a16:colId xmlns:a16="http://schemas.microsoft.com/office/drawing/2014/main" val="2036062193"/>
                    </a:ext>
                  </a:extLst>
                </a:gridCol>
                <a:gridCol w="735290">
                  <a:extLst>
                    <a:ext uri="{9D8B030D-6E8A-4147-A177-3AD203B41FA5}">
                      <a16:colId xmlns:a16="http://schemas.microsoft.com/office/drawing/2014/main" val="3317129549"/>
                    </a:ext>
                  </a:extLst>
                </a:gridCol>
                <a:gridCol w="809960">
                  <a:extLst>
                    <a:ext uri="{9D8B030D-6E8A-4147-A177-3AD203B41FA5}">
                      <a16:colId xmlns:a16="http://schemas.microsoft.com/office/drawing/2014/main" val="1892022959"/>
                    </a:ext>
                  </a:extLst>
                </a:gridCol>
              </a:tblGrid>
              <a:tr h="157975">
                <a:tc>
                  <a:txBody>
                    <a:bodyPr/>
                    <a:lstStyle/>
                    <a:p>
                      <a:pPr algn="ctr"/>
                      <a:r>
                        <a:rPr lang="en-US" sz="1100" dirty="0"/>
                        <a:t>Multicast Information</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Outbound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89838">
                <a:tc>
                  <a:txBody>
                    <a:bodyPr/>
                    <a:lstStyle/>
                    <a:p>
                      <a:pPr algn="ctr"/>
                      <a:r>
                        <a:rPr lang="en-US" sz="1100"/>
                        <a:t>*, G1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Null</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t>IF2</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13" name="矩形: 圆角 52">
            <a:extLst>
              <a:ext uri="{FF2B5EF4-FFF2-40B4-BE49-F238E27FC236}">
                <a16:creationId xmlns:a16="http://schemas.microsoft.com/office/drawing/2014/main" id="{7E831CC0-584A-4AB6-A6E3-DA89B167888A}"/>
              </a:ext>
            </a:extLst>
          </p:cNvPr>
          <p:cNvSpPr/>
          <p:nvPr/>
        </p:nvSpPr>
        <p:spPr bwMode="gray">
          <a:xfrm>
            <a:off x="6227954" y="3979172"/>
            <a:ext cx="887979" cy="41951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spAutoFit/>
          </a:bodyPr>
          <a:lstStyle/>
          <a:p>
            <a:pPr algn="ctr"/>
            <a:r>
              <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entry</a:t>
            </a:r>
          </a:p>
        </p:txBody>
      </p:sp>
      <p:sp>
        <p:nvSpPr>
          <p:cNvPr id="116" name="矩形: 圆角 52">
            <a:extLst>
              <a:ext uri="{FF2B5EF4-FFF2-40B4-BE49-F238E27FC236}">
                <a16:creationId xmlns:a16="http://schemas.microsoft.com/office/drawing/2014/main" id="{3EADD014-D8C8-4D81-81EB-F23CC2B65EF2}"/>
              </a:ext>
            </a:extLst>
          </p:cNvPr>
          <p:cNvSpPr/>
          <p:nvPr/>
        </p:nvSpPr>
        <p:spPr bwMode="gray">
          <a:xfrm>
            <a:off x="5654638" y="5296579"/>
            <a:ext cx="933098" cy="27699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118" name="TextBox 117">
            <a:extLst>
              <a:ext uri="{FF2B5EF4-FFF2-40B4-BE49-F238E27FC236}">
                <a16:creationId xmlns:a16="http://schemas.microsoft.com/office/drawing/2014/main" id="{9D16B79F-A44C-450B-A6F7-A4C4E6202BB5}"/>
              </a:ext>
            </a:extLst>
          </p:cNvPr>
          <p:cNvSpPr txBox="1"/>
          <p:nvPr/>
        </p:nvSpPr>
        <p:spPr bwMode="gray">
          <a:xfrm>
            <a:off x="5074043" y="4545712"/>
            <a:ext cx="393448" cy="276999"/>
          </a:xfrm>
          <a:prstGeom prst="rect">
            <a:avLst/>
          </a:prstGeom>
          <a:noFill/>
        </p:spPr>
        <p:txBody>
          <a:bodyPr wrap="square" rtlCol="0">
            <a:spAutoFit/>
          </a:bodyPr>
          <a:lstStyle/>
          <a:p>
            <a:pPr algn="ctr"/>
            <a:r>
              <a:rPr lang="en-US" sz="1200"/>
              <a:t>IF2</a:t>
            </a:r>
          </a:p>
        </p:txBody>
      </p:sp>
      <p:sp>
        <p:nvSpPr>
          <p:cNvPr id="119" name="Trapezoid 118">
            <a:extLst>
              <a:ext uri="{FF2B5EF4-FFF2-40B4-BE49-F238E27FC236}">
                <a16:creationId xmlns:a16="http://schemas.microsoft.com/office/drawing/2014/main" id="{8ABD05A5-1FDC-41D1-AE4C-C0EA208E4CE2}"/>
              </a:ext>
            </a:extLst>
          </p:cNvPr>
          <p:cNvSpPr/>
          <p:nvPr/>
        </p:nvSpPr>
        <p:spPr bwMode="gray">
          <a:xfrm flipV="1">
            <a:off x="6132027" y="4751922"/>
            <a:ext cx="1006468" cy="215080"/>
          </a:xfrm>
          <a:custGeom>
            <a:avLst/>
            <a:gdLst>
              <a:gd name="connsiteX0" fmla="*/ 0 w 936346"/>
              <a:gd name="connsiteY0" fmla="*/ 227513 h 227513"/>
              <a:gd name="connsiteX1" fmla="*/ 56878 w 936346"/>
              <a:gd name="connsiteY1" fmla="*/ 0 h 227513"/>
              <a:gd name="connsiteX2" fmla="*/ 879468 w 936346"/>
              <a:gd name="connsiteY2" fmla="*/ 0 h 227513"/>
              <a:gd name="connsiteX3" fmla="*/ 936346 w 936346"/>
              <a:gd name="connsiteY3" fmla="*/ 227513 h 227513"/>
              <a:gd name="connsiteX4" fmla="*/ 0 w 936346"/>
              <a:gd name="connsiteY4" fmla="*/ 227513 h 227513"/>
              <a:gd name="connsiteX0" fmla="*/ 70122 w 1006468"/>
              <a:gd name="connsiteY0" fmla="*/ 227513 h 227513"/>
              <a:gd name="connsiteX1" fmla="*/ 0 w 1006468"/>
              <a:gd name="connsiteY1" fmla="*/ 0 h 227513"/>
              <a:gd name="connsiteX2" fmla="*/ 949590 w 1006468"/>
              <a:gd name="connsiteY2" fmla="*/ 0 h 227513"/>
              <a:gd name="connsiteX3" fmla="*/ 1006468 w 1006468"/>
              <a:gd name="connsiteY3" fmla="*/ 227513 h 227513"/>
              <a:gd name="connsiteX4" fmla="*/ 70122 w 1006468"/>
              <a:gd name="connsiteY4" fmla="*/ 227513 h 227513"/>
              <a:gd name="connsiteX0" fmla="*/ 70122 w 1006468"/>
              <a:gd name="connsiteY0" fmla="*/ 230688 h 230688"/>
              <a:gd name="connsiteX1" fmla="*/ 0 w 1006468"/>
              <a:gd name="connsiteY1" fmla="*/ 3175 h 230688"/>
              <a:gd name="connsiteX2" fmla="*/ 422540 w 1006468"/>
              <a:gd name="connsiteY2" fmla="*/ 0 h 230688"/>
              <a:gd name="connsiteX3" fmla="*/ 1006468 w 1006468"/>
              <a:gd name="connsiteY3" fmla="*/ 230688 h 230688"/>
              <a:gd name="connsiteX4" fmla="*/ 70122 w 1006468"/>
              <a:gd name="connsiteY4" fmla="*/ 230688 h 23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468" h="230688">
                <a:moveTo>
                  <a:pt x="70122" y="230688"/>
                </a:moveTo>
                <a:lnTo>
                  <a:pt x="0" y="3175"/>
                </a:lnTo>
                <a:lnTo>
                  <a:pt x="422540" y="0"/>
                </a:lnTo>
                <a:lnTo>
                  <a:pt x="1006468" y="230688"/>
                </a:lnTo>
                <a:lnTo>
                  <a:pt x="70122" y="230688"/>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a:extLst>
              <a:ext uri="{FF2B5EF4-FFF2-40B4-BE49-F238E27FC236}">
                <a16:creationId xmlns:a16="http://schemas.microsoft.com/office/drawing/2014/main" id="{58B45687-82C7-40EA-948A-C667B23EB194}"/>
              </a:ext>
            </a:extLst>
          </p:cNvPr>
          <p:cNvSpPr/>
          <p:nvPr/>
        </p:nvSpPr>
        <p:spPr bwMode="gray">
          <a:xfrm>
            <a:off x="6193672" y="3930720"/>
            <a:ext cx="933100" cy="82120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ular Callout 75">
            <a:extLst>
              <a:ext uri="{FF2B5EF4-FFF2-40B4-BE49-F238E27FC236}">
                <a16:creationId xmlns:a16="http://schemas.microsoft.com/office/drawing/2014/main" id="{2A7044F3-96A6-426A-B5D8-E11E33452E45}"/>
              </a:ext>
            </a:extLst>
          </p:cNvPr>
          <p:cNvSpPr/>
          <p:nvPr/>
        </p:nvSpPr>
        <p:spPr bwMode="gray">
          <a:xfrm>
            <a:off x="5435524" y="5652046"/>
            <a:ext cx="1482486" cy="619721"/>
          </a:xfrm>
          <a:prstGeom prst="wedgeRectCallout">
            <a:avLst>
              <a:gd name="adj1" fmla="val 20954"/>
              <a:gd name="adj2" fmla="val -734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Sends the Join message to the RP based on </a:t>
            </a:r>
            <a:r>
              <a:rPr lang="en-US" sz="1200" b="1" dirty="0">
                <a:solidFill>
                  <a:srgbClr val="EC7061"/>
                </a:solidFill>
                <a:latin typeface="Huawei Sans" panose="020C0503030203020204" pitchFamily="34" charset="0"/>
                <a:ea typeface="方正兰亭黑简体" panose="02000000000000000000" pitchFamily="2" charset="-122"/>
              </a:rPr>
              <a:t>RP-Info</a:t>
            </a:r>
            <a:r>
              <a:rPr lang="en-US" sz="1200" dirty="0">
                <a:latin typeface="Huawei Sans" panose="020C0503030203020204" pitchFamily="34" charset="0"/>
                <a:ea typeface="方正兰亭黑简体" panose="02000000000000000000" pitchFamily="2" charset="-122"/>
              </a:rPr>
              <a:t>.</a:t>
            </a:r>
          </a:p>
        </p:txBody>
      </p:sp>
      <p:sp>
        <p:nvSpPr>
          <p:cNvPr id="122" name="Rectangular Callout 75">
            <a:extLst>
              <a:ext uri="{FF2B5EF4-FFF2-40B4-BE49-F238E27FC236}">
                <a16:creationId xmlns:a16="http://schemas.microsoft.com/office/drawing/2014/main" id="{F8F64032-D9BE-4265-8EA3-C64F7DE4E788}"/>
              </a:ext>
            </a:extLst>
          </p:cNvPr>
          <p:cNvSpPr/>
          <p:nvPr/>
        </p:nvSpPr>
        <p:spPr bwMode="gray">
          <a:xfrm>
            <a:off x="7322001" y="3695829"/>
            <a:ext cx="1691509" cy="830997"/>
          </a:xfrm>
          <a:prstGeom prst="wedgeRectCallout">
            <a:avLst>
              <a:gd name="adj1" fmla="val -60755"/>
              <a:gd name="adj2" fmla="val 126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Generates multicast entries after receiving the IGMP Join message.</a:t>
            </a:r>
          </a:p>
        </p:txBody>
      </p:sp>
      <p:sp>
        <p:nvSpPr>
          <p:cNvPr id="123" name="Rectangular Callout 75">
            <a:extLst>
              <a:ext uri="{FF2B5EF4-FFF2-40B4-BE49-F238E27FC236}">
                <a16:creationId xmlns:a16="http://schemas.microsoft.com/office/drawing/2014/main" id="{E064B8D3-661D-4A87-BF60-213AA6D22823}"/>
              </a:ext>
            </a:extLst>
          </p:cNvPr>
          <p:cNvSpPr/>
          <p:nvPr/>
        </p:nvSpPr>
        <p:spPr bwMode="gray">
          <a:xfrm>
            <a:off x="5672926" y="2969832"/>
            <a:ext cx="2047512" cy="646331"/>
          </a:xfrm>
          <a:prstGeom prst="wedgeRectCallout">
            <a:avLst>
              <a:gd name="adj1" fmla="val -58816"/>
              <a:gd name="adj2" fmla="val 114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Multicast routers </a:t>
            </a:r>
            <a:r>
              <a:rPr lang="en-US" sz="1200" b="1" dirty="0">
                <a:solidFill>
                  <a:srgbClr val="EC7061"/>
                </a:solidFill>
                <a:latin typeface="Huawei Sans" panose="020C0503030203020204" pitchFamily="34" charset="0"/>
                <a:ea typeface="方正兰亭黑简体" panose="02000000000000000000" pitchFamily="2" charset="-122"/>
              </a:rPr>
              <a:t>along the path</a:t>
            </a:r>
            <a:r>
              <a:rPr lang="en-US" sz="1200" b="1" dirty="0">
                <a:solidFill>
                  <a:schemeClr val="tx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to the RP generate the </a:t>
            </a:r>
            <a:r>
              <a:rPr lang="en-US" sz="1200" b="1" dirty="0">
                <a:solidFill>
                  <a:srgbClr val="EC7061"/>
                </a:solidFill>
                <a:latin typeface="Huawei Sans" panose="020C0503030203020204" pitchFamily="34" charset="0"/>
                <a:ea typeface="方正兰亭黑简体" panose="02000000000000000000" pitchFamily="2" charset="-122"/>
              </a:rPr>
              <a:t>(*, G) entry</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24" name="Trapezoid 118">
            <a:extLst>
              <a:ext uri="{FF2B5EF4-FFF2-40B4-BE49-F238E27FC236}">
                <a16:creationId xmlns:a16="http://schemas.microsoft.com/office/drawing/2014/main" id="{48995556-FE21-4C75-95A7-52667E4D85C0}"/>
              </a:ext>
            </a:extLst>
          </p:cNvPr>
          <p:cNvSpPr/>
          <p:nvPr/>
        </p:nvSpPr>
        <p:spPr bwMode="gray">
          <a:xfrm flipV="1">
            <a:off x="3156006" y="4034476"/>
            <a:ext cx="2382007" cy="300753"/>
          </a:xfrm>
          <a:custGeom>
            <a:avLst/>
            <a:gdLst>
              <a:gd name="connsiteX0" fmla="*/ 0 w 936346"/>
              <a:gd name="connsiteY0" fmla="*/ 227513 h 227513"/>
              <a:gd name="connsiteX1" fmla="*/ 56878 w 936346"/>
              <a:gd name="connsiteY1" fmla="*/ 0 h 227513"/>
              <a:gd name="connsiteX2" fmla="*/ 879468 w 936346"/>
              <a:gd name="connsiteY2" fmla="*/ 0 h 227513"/>
              <a:gd name="connsiteX3" fmla="*/ 936346 w 936346"/>
              <a:gd name="connsiteY3" fmla="*/ 227513 h 227513"/>
              <a:gd name="connsiteX4" fmla="*/ 0 w 936346"/>
              <a:gd name="connsiteY4" fmla="*/ 227513 h 227513"/>
              <a:gd name="connsiteX0" fmla="*/ 70122 w 1006468"/>
              <a:gd name="connsiteY0" fmla="*/ 227513 h 227513"/>
              <a:gd name="connsiteX1" fmla="*/ 0 w 1006468"/>
              <a:gd name="connsiteY1" fmla="*/ 0 h 227513"/>
              <a:gd name="connsiteX2" fmla="*/ 949590 w 1006468"/>
              <a:gd name="connsiteY2" fmla="*/ 0 h 227513"/>
              <a:gd name="connsiteX3" fmla="*/ 1006468 w 1006468"/>
              <a:gd name="connsiteY3" fmla="*/ 227513 h 227513"/>
              <a:gd name="connsiteX4" fmla="*/ 70122 w 1006468"/>
              <a:gd name="connsiteY4" fmla="*/ 227513 h 227513"/>
              <a:gd name="connsiteX0" fmla="*/ 70122 w 1006468"/>
              <a:gd name="connsiteY0" fmla="*/ 230688 h 230688"/>
              <a:gd name="connsiteX1" fmla="*/ 0 w 1006468"/>
              <a:gd name="connsiteY1" fmla="*/ 3175 h 230688"/>
              <a:gd name="connsiteX2" fmla="*/ 422540 w 1006468"/>
              <a:gd name="connsiteY2" fmla="*/ 0 h 230688"/>
              <a:gd name="connsiteX3" fmla="*/ 1006468 w 1006468"/>
              <a:gd name="connsiteY3" fmla="*/ 230688 h 230688"/>
              <a:gd name="connsiteX4" fmla="*/ 70122 w 1006468"/>
              <a:gd name="connsiteY4" fmla="*/ 230688 h 230688"/>
              <a:gd name="connsiteX0" fmla="*/ 70122 w 1006468"/>
              <a:gd name="connsiteY0" fmla="*/ 234409 h 234409"/>
              <a:gd name="connsiteX1" fmla="*/ 0 w 1006468"/>
              <a:gd name="connsiteY1" fmla="*/ 6896 h 234409"/>
              <a:gd name="connsiteX2" fmla="*/ 808474 w 1006468"/>
              <a:gd name="connsiteY2" fmla="*/ 0 h 234409"/>
              <a:gd name="connsiteX3" fmla="*/ 1006468 w 1006468"/>
              <a:gd name="connsiteY3" fmla="*/ 234409 h 234409"/>
              <a:gd name="connsiteX4" fmla="*/ 70122 w 1006468"/>
              <a:gd name="connsiteY4" fmla="*/ 234409 h 234409"/>
              <a:gd name="connsiteX0" fmla="*/ 0 w 936346"/>
              <a:gd name="connsiteY0" fmla="*/ 234954 h 234954"/>
              <a:gd name="connsiteX1" fmla="*/ 566623 w 936346"/>
              <a:gd name="connsiteY1" fmla="*/ 0 h 234954"/>
              <a:gd name="connsiteX2" fmla="*/ 738352 w 936346"/>
              <a:gd name="connsiteY2" fmla="*/ 545 h 234954"/>
              <a:gd name="connsiteX3" fmla="*/ 936346 w 936346"/>
              <a:gd name="connsiteY3" fmla="*/ 234954 h 234954"/>
              <a:gd name="connsiteX4" fmla="*/ 0 w 936346"/>
              <a:gd name="connsiteY4" fmla="*/ 234954 h 234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346" h="234954">
                <a:moveTo>
                  <a:pt x="0" y="234954"/>
                </a:moveTo>
                <a:lnTo>
                  <a:pt x="566623" y="0"/>
                </a:lnTo>
                <a:lnTo>
                  <a:pt x="738352" y="545"/>
                </a:lnTo>
                <a:lnTo>
                  <a:pt x="936346" y="234954"/>
                </a:lnTo>
                <a:lnTo>
                  <a:pt x="0" y="234954"/>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椭圆 50">
            <a:extLst>
              <a:ext uri="{FF2B5EF4-FFF2-40B4-BE49-F238E27FC236}">
                <a16:creationId xmlns:a16="http://schemas.microsoft.com/office/drawing/2014/main" id="{142197C0-56D8-4057-8863-A7EC12379DDC}"/>
              </a:ext>
            </a:extLst>
          </p:cNvPr>
          <p:cNvSpPr/>
          <p:nvPr/>
        </p:nvSpPr>
        <p:spPr bwMode="gray">
          <a:xfrm>
            <a:off x="7202095" y="368856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26" name="椭圆 50">
            <a:extLst>
              <a:ext uri="{FF2B5EF4-FFF2-40B4-BE49-F238E27FC236}">
                <a16:creationId xmlns:a16="http://schemas.microsoft.com/office/drawing/2014/main" id="{380C3809-789F-47B4-B5BE-B285E3A0D2B5}"/>
              </a:ext>
            </a:extLst>
          </p:cNvPr>
          <p:cNvSpPr/>
          <p:nvPr/>
        </p:nvSpPr>
        <p:spPr bwMode="gray">
          <a:xfrm>
            <a:off x="5355107" y="555139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27" name="椭圆 50">
            <a:extLst>
              <a:ext uri="{FF2B5EF4-FFF2-40B4-BE49-F238E27FC236}">
                <a16:creationId xmlns:a16="http://schemas.microsoft.com/office/drawing/2014/main" id="{01F28CC2-721E-40F2-ADEA-3BE4B134B491}"/>
              </a:ext>
            </a:extLst>
          </p:cNvPr>
          <p:cNvSpPr/>
          <p:nvPr/>
        </p:nvSpPr>
        <p:spPr bwMode="gray">
          <a:xfrm>
            <a:off x="5569509" y="291938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31" name="直接连接符 12">
            <a:extLst>
              <a:ext uri="{FF2B5EF4-FFF2-40B4-BE49-F238E27FC236}">
                <a16:creationId xmlns:a16="http://schemas.microsoft.com/office/drawing/2014/main" id="{E8FDBA19-0658-466D-8D31-94BD0823ECD9}"/>
              </a:ext>
            </a:extLst>
          </p:cNvPr>
          <p:cNvCxnSpPr>
            <a:cxnSpLocks/>
            <a:stCxn id="44" idx="1"/>
            <a:endCxn id="77" idx="6"/>
          </p:cNvCxnSpPr>
          <p:nvPr/>
        </p:nvCxnSpPr>
        <p:spPr bwMode="gray">
          <a:xfrm flipH="1" flipV="1">
            <a:off x="6690970" y="5158481"/>
            <a:ext cx="663618" cy="8151"/>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sp>
        <p:nvSpPr>
          <p:cNvPr id="70" name="TextBox 69">
            <a:extLst>
              <a:ext uri="{FF2B5EF4-FFF2-40B4-BE49-F238E27FC236}">
                <a16:creationId xmlns:a16="http://schemas.microsoft.com/office/drawing/2014/main" id="{8EDDD6C6-6692-4760-A607-E55F8B05B149}"/>
              </a:ext>
            </a:extLst>
          </p:cNvPr>
          <p:cNvSpPr txBox="1"/>
          <p:nvPr/>
        </p:nvSpPr>
        <p:spPr bwMode="gray">
          <a:xfrm>
            <a:off x="3228868" y="5342538"/>
            <a:ext cx="1367585" cy="276999"/>
          </a:xfrm>
          <a:prstGeom prst="rect">
            <a:avLst/>
          </a:prstGeom>
          <a:noFill/>
        </p:spPr>
        <p:txBody>
          <a:bodyPr wrap="square" rtlCol="0">
            <a:spAutoFit/>
          </a:bodyPr>
          <a:lstStyle/>
          <a:p>
            <a:pPr algn="ctr"/>
            <a:r>
              <a:rPr lang="en-US" sz="1200" dirty="0"/>
              <a:t>RT2 (source DR)</a:t>
            </a:r>
          </a:p>
        </p:txBody>
      </p:sp>
      <p:grpSp>
        <p:nvGrpSpPr>
          <p:cNvPr id="95" name="Group 94">
            <a:extLst>
              <a:ext uri="{FF2B5EF4-FFF2-40B4-BE49-F238E27FC236}">
                <a16:creationId xmlns:a16="http://schemas.microsoft.com/office/drawing/2014/main" id="{9965E290-44DA-4438-B6DE-E4507B0B15DB}"/>
              </a:ext>
            </a:extLst>
          </p:cNvPr>
          <p:cNvGrpSpPr/>
          <p:nvPr/>
        </p:nvGrpSpPr>
        <p:grpSpPr bwMode="gray">
          <a:xfrm>
            <a:off x="7428147" y="71577"/>
            <a:ext cx="4680000" cy="213120"/>
            <a:chOff x="7788188" y="106136"/>
            <a:chExt cx="4472949" cy="213120"/>
          </a:xfrm>
        </p:grpSpPr>
        <p:sp>
          <p:nvSpPr>
            <p:cNvPr id="97" name="五边形 24">
              <a:extLst>
                <a:ext uri="{FF2B5EF4-FFF2-40B4-BE49-F238E27FC236}">
                  <a16:creationId xmlns:a16="http://schemas.microsoft.com/office/drawing/2014/main" id="{17052992-934C-4BE2-B9D6-9162B6F86251}"/>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102" name="燕尾形 25">
              <a:extLst>
                <a:ext uri="{FF2B5EF4-FFF2-40B4-BE49-F238E27FC236}">
                  <a16:creationId xmlns:a16="http://schemas.microsoft.com/office/drawing/2014/main" id="{FDEFC97B-95A8-4762-A55C-B58C0356AFFE}"/>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Optimization</a:t>
              </a:r>
            </a:p>
          </p:txBody>
        </p:sp>
        <p:sp>
          <p:nvSpPr>
            <p:cNvPr id="114" name="燕尾形 25">
              <a:extLst>
                <a:ext uri="{FF2B5EF4-FFF2-40B4-BE49-F238E27FC236}">
                  <a16:creationId xmlns:a16="http://schemas.microsoft.com/office/drawing/2014/main" id="{20E6432C-8229-458E-9F2F-FB31D3AFA2C5}"/>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spTree>
    <p:extLst>
      <p:ext uri="{BB962C8B-B14F-4D97-AF65-F5344CB8AC3E}">
        <p14:creationId xmlns:p14="http://schemas.microsoft.com/office/powerpoint/2010/main" val="16277414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19571A-2B92-4FAE-B300-E48FA0DAF510}"/>
              </a:ext>
            </a:extLst>
          </p:cNvPr>
          <p:cNvSpPr>
            <a:spLocks noGrp="1"/>
          </p:cNvSpPr>
          <p:nvPr>
            <p:ph type="body" sz="quarter" idx="10"/>
          </p:nvPr>
        </p:nvSpPr>
        <p:spPr bwMode="gray"/>
        <p:txBody>
          <a:bodyPr>
            <a:spAutoFit/>
          </a:bodyPr>
          <a:lstStyle/>
          <a:p>
            <a:r>
              <a:rPr lang="en-US" sz="1600" dirty="0"/>
              <a:t>In the PIM-SM (ASM) model, the MDT from the source DR to the RP cannot be established through Join messages. The </a:t>
            </a:r>
            <a:r>
              <a:rPr lang="en-US" sz="1600" b="1" dirty="0">
                <a:solidFill>
                  <a:srgbClr val="EC7061"/>
                </a:solidFill>
              </a:rPr>
              <a:t>multicast source registration mechanism</a:t>
            </a:r>
            <a:r>
              <a:rPr lang="en-US" sz="1600" dirty="0"/>
              <a:t> is required to help establish the SPT from the source DR to the RP.</a:t>
            </a:r>
          </a:p>
          <a:p>
            <a:r>
              <a:rPr lang="en-US" sz="1600" dirty="0"/>
              <a:t>SPT establishment depends on Register and Join messages. The detailed process is as follows:</a:t>
            </a:r>
          </a:p>
        </p:txBody>
      </p:sp>
      <p:sp>
        <p:nvSpPr>
          <p:cNvPr id="2" name="Title 1">
            <a:extLst>
              <a:ext uri="{FF2B5EF4-FFF2-40B4-BE49-F238E27FC236}">
                <a16:creationId xmlns:a16="http://schemas.microsoft.com/office/drawing/2014/main" id="{023833E7-D6D5-4A95-B34F-791324912D4D}"/>
              </a:ext>
            </a:extLst>
          </p:cNvPr>
          <p:cNvSpPr>
            <a:spLocks noGrp="1"/>
          </p:cNvSpPr>
          <p:nvPr>
            <p:ph type="title"/>
          </p:nvPr>
        </p:nvSpPr>
        <p:spPr bwMode="gray"/>
        <p:txBody>
          <a:bodyPr anchor="ctr"/>
          <a:lstStyle/>
          <a:p>
            <a:r>
              <a:rPr lang="en-US" dirty="0"/>
              <a:t>Multicast Source Registration Mechanism — SPT Generation</a:t>
            </a:r>
          </a:p>
        </p:txBody>
      </p:sp>
      <p:pic>
        <p:nvPicPr>
          <p:cNvPr id="4" name="Picture 2" descr="G:\做的项目\公共\扁平图标切换\更新2015_01_21\oss扁平图标库2015_01_21更新-04.png">
            <a:extLst>
              <a:ext uri="{FF2B5EF4-FFF2-40B4-BE49-F238E27FC236}">
                <a16:creationId xmlns:a16="http://schemas.microsoft.com/office/drawing/2014/main" id="{56EE1258-6FFC-43E3-9C6C-40A28D0BA79A}"/>
              </a:ext>
            </a:extLst>
          </p:cNvPr>
          <p:cNvPicPr>
            <a:picLocks noChangeArrowheads="1"/>
          </p:cNvPicPr>
          <p:nvPr/>
        </p:nvPicPr>
        <p:blipFill>
          <a:blip r:embed="rId3" cstate="print"/>
          <a:stretch>
            <a:fillRect/>
          </a:stretch>
        </p:blipFill>
        <p:spPr bwMode="gray">
          <a:xfrm>
            <a:off x="3539597" y="5054683"/>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3032F176-9E19-43AD-986F-962AC713DBFD}"/>
              </a:ext>
            </a:extLst>
          </p:cNvPr>
          <p:cNvPicPr>
            <a:picLocks noChangeArrowheads="1"/>
          </p:cNvPicPr>
          <p:nvPr/>
        </p:nvPicPr>
        <p:blipFill>
          <a:blip r:embed="rId3" cstate="print"/>
          <a:stretch>
            <a:fillRect/>
          </a:stretch>
        </p:blipFill>
        <p:spPr bwMode="gray">
          <a:xfrm>
            <a:off x="5172630" y="3811215"/>
            <a:ext cx="528117" cy="399259"/>
          </a:xfrm>
          <a:prstGeom prst="rect">
            <a:avLst/>
          </a:prstGeom>
          <a:noFill/>
        </p:spPr>
      </p:pic>
      <p:pic>
        <p:nvPicPr>
          <p:cNvPr id="6" name="图片 37" descr="交换机.png">
            <a:extLst>
              <a:ext uri="{FF2B5EF4-FFF2-40B4-BE49-F238E27FC236}">
                <a16:creationId xmlns:a16="http://schemas.microsoft.com/office/drawing/2014/main" id="{F816EB6B-114A-4C41-9F99-9D6633997558}"/>
              </a:ext>
            </a:extLst>
          </p:cNvPr>
          <p:cNvPicPr preferRelativeResize="0">
            <a:picLocks/>
          </p:cNvPicPr>
          <p:nvPr/>
        </p:nvPicPr>
        <p:blipFill>
          <a:blip r:embed="rId4" cstate="print"/>
          <a:stretch>
            <a:fillRect/>
          </a:stretch>
        </p:blipFill>
        <p:spPr bwMode="gray">
          <a:xfrm>
            <a:off x="2046814" y="5054521"/>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BE4498E4-ECD8-45E4-87CB-1FE772B10AFC}"/>
              </a:ext>
            </a:extLst>
          </p:cNvPr>
          <p:cNvPicPr>
            <a:picLocks noChangeArrowheads="1"/>
          </p:cNvPicPr>
          <p:nvPr/>
        </p:nvPicPr>
        <p:blipFill>
          <a:blip r:embed="rId3" cstate="print"/>
          <a:stretch>
            <a:fillRect/>
          </a:stretch>
        </p:blipFill>
        <p:spPr bwMode="gray">
          <a:xfrm>
            <a:off x="5172630" y="5057169"/>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DB1CC191-A99C-45FB-BA1F-2C520368948A}"/>
              </a:ext>
            </a:extLst>
          </p:cNvPr>
          <p:cNvPicPr>
            <a:picLocks noChangeArrowheads="1"/>
          </p:cNvPicPr>
          <p:nvPr/>
        </p:nvPicPr>
        <p:blipFill>
          <a:blip r:embed="rId3" cstate="print"/>
          <a:stretch>
            <a:fillRect/>
          </a:stretch>
        </p:blipFill>
        <p:spPr bwMode="gray">
          <a:xfrm>
            <a:off x="6677580" y="4440428"/>
            <a:ext cx="528117" cy="399259"/>
          </a:xfrm>
          <a:prstGeom prst="rect">
            <a:avLst/>
          </a:prstGeom>
          <a:noFill/>
        </p:spPr>
      </p:pic>
      <p:pic>
        <p:nvPicPr>
          <p:cNvPr id="9" name="图片 38" descr="PC.png">
            <a:extLst>
              <a:ext uri="{FF2B5EF4-FFF2-40B4-BE49-F238E27FC236}">
                <a16:creationId xmlns:a16="http://schemas.microsoft.com/office/drawing/2014/main" id="{FEC94D1B-2BC0-4E99-806C-508570CD7F0D}"/>
              </a:ext>
            </a:extLst>
          </p:cNvPr>
          <p:cNvPicPr>
            <a:picLocks noChangeAspect="1"/>
          </p:cNvPicPr>
          <p:nvPr/>
        </p:nvPicPr>
        <p:blipFill>
          <a:blip r:embed="rId5" cstate="print"/>
          <a:stretch>
            <a:fillRect/>
          </a:stretch>
        </p:blipFill>
        <p:spPr bwMode="gray">
          <a:xfrm>
            <a:off x="7948945" y="4448881"/>
            <a:ext cx="540000" cy="382353"/>
          </a:xfrm>
          <a:prstGeom prst="rect">
            <a:avLst/>
          </a:prstGeom>
        </p:spPr>
      </p:pic>
      <p:cxnSp>
        <p:nvCxnSpPr>
          <p:cNvPr id="10" name="直接连接符 12">
            <a:extLst>
              <a:ext uri="{FF2B5EF4-FFF2-40B4-BE49-F238E27FC236}">
                <a16:creationId xmlns:a16="http://schemas.microsoft.com/office/drawing/2014/main" id="{087E4757-B2C2-4E53-9483-4BCFAC020F19}"/>
              </a:ext>
            </a:extLst>
          </p:cNvPr>
          <p:cNvCxnSpPr>
            <a:cxnSpLocks/>
            <a:stCxn id="6" idx="3"/>
            <a:endCxn id="4" idx="1"/>
          </p:cNvCxnSpPr>
          <p:nvPr/>
        </p:nvCxnSpPr>
        <p:spPr bwMode="gray">
          <a:xfrm>
            <a:off x="2574932" y="5254232"/>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33C8F1DD-25BF-4E06-A931-BBD163A02E36}"/>
              </a:ext>
            </a:extLst>
          </p:cNvPr>
          <p:cNvCxnSpPr>
            <a:cxnSpLocks/>
            <a:stCxn id="5" idx="1"/>
            <a:endCxn id="19" idx="3"/>
          </p:cNvCxnSpPr>
          <p:nvPr/>
        </p:nvCxnSpPr>
        <p:spPr bwMode="gray">
          <a:xfrm flipH="1" flipV="1">
            <a:off x="4067714" y="4009502"/>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6275C06E-E6AD-4FE3-80F7-32E14473B4C7}"/>
              </a:ext>
            </a:extLst>
          </p:cNvPr>
          <p:cNvCxnSpPr>
            <a:cxnSpLocks/>
            <a:stCxn id="7" idx="1"/>
            <a:endCxn id="4" idx="3"/>
          </p:cNvCxnSpPr>
          <p:nvPr/>
        </p:nvCxnSpPr>
        <p:spPr bwMode="gray">
          <a:xfrm flipH="1" flipV="1">
            <a:off x="4067714" y="5254313"/>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7F90BE2C-8028-47E9-AC70-2D1C8280415B}"/>
              </a:ext>
            </a:extLst>
          </p:cNvPr>
          <p:cNvCxnSpPr>
            <a:cxnSpLocks/>
            <a:stCxn id="5" idx="3"/>
            <a:endCxn id="8" idx="1"/>
          </p:cNvCxnSpPr>
          <p:nvPr/>
        </p:nvCxnSpPr>
        <p:spPr bwMode="gray">
          <a:xfrm>
            <a:off x="5700747" y="4010845"/>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CA15EFE5-A788-4507-BB73-E2C4AE15BA90}"/>
              </a:ext>
            </a:extLst>
          </p:cNvPr>
          <p:cNvCxnSpPr>
            <a:cxnSpLocks/>
            <a:stCxn id="7" idx="3"/>
            <a:endCxn id="8" idx="1"/>
          </p:cNvCxnSpPr>
          <p:nvPr/>
        </p:nvCxnSpPr>
        <p:spPr bwMode="gray">
          <a:xfrm flipV="1">
            <a:off x="5700747" y="4640058"/>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8356B1F8-437B-43DC-B2ED-F6B1ABD0F4F4}"/>
              </a:ext>
            </a:extLst>
          </p:cNvPr>
          <p:cNvCxnSpPr>
            <a:cxnSpLocks/>
            <a:stCxn id="9" idx="1"/>
            <a:endCxn id="8" idx="3"/>
          </p:cNvCxnSpPr>
          <p:nvPr/>
        </p:nvCxnSpPr>
        <p:spPr bwMode="gray">
          <a:xfrm flipH="1">
            <a:off x="7205697" y="4640058"/>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TextBox 15">
            <a:extLst>
              <a:ext uri="{FF2B5EF4-FFF2-40B4-BE49-F238E27FC236}">
                <a16:creationId xmlns:a16="http://schemas.microsoft.com/office/drawing/2014/main" id="{0271B30B-FF18-47D3-9DCB-40E42B7B8633}"/>
              </a:ext>
            </a:extLst>
          </p:cNvPr>
          <p:cNvSpPr txBox="1"/>
          <p:nvPr/>
        </p:nvSpPr>
        <p:spPr bwMode="gray">
          <a:xfrm>
            <a:off x="5172187" y="3608917"/>
            <a:ext cx="528118" cy="276999"/>
          </a:xfrm>
          <a:prstGeom prst="rect">
            <a:avLst/>
          </a:prstGeom>
          <a:noFill/>
        </p:spPr>
        <p:txBody>
          <a:bodyPr wrap="square" rtlCol="0">
            <a:spAutoFit/>
          </a:bodyPr>
          <a:lstStyle/>
          <a:p>
            <a:pPr algn="ctr"/>
            <a:r>
              <a:rPr lang="en-US" sz="1200" b="1" dirty="0">
                <a:solidFill>
                  <a:srgbClr val="EC7061"/>
                </a:solidFill>
              </a:rPr>
              <a:t>RP</a:t>
            </a:r>
          </a:p>
        </p:txBody>
      </p:sp>
      <p:sp>
        <p:nvSpPr>
          <p:cNvPr id="17" name="TextBox 16">
            <a:extLst>
              <a:ext uri="{FF2B5EF4-FFF2-40B4-BE49-F238E27FC236}">
                <a16:creationId xmlns:a16="http://schemas.microsoft.com/office/drawing/2014/main" id="{9D9717EB-40DF-48D4-8FCA-652BBD610FFD}"/>
              </a:ext>
            </a:extLst>
          </p:cNvPr>
          <p:cNvSpPr txBox="1"/>
          <p:nvPr/>
        </p:nvSpPr>
        <p:spPr bwMode="gray">
          <a:xfrm>
            <a:off x="1158406" y="5033125"/>
            <a:ext cx="941077" cy="646331"/>
          </a:xfrm>
          <a:prstGeom prst="rect">
            <a:avLst/>
          </a:prstGeom>
          <a:noFill/>
        </p:spPr>
        <p:txBody>
          <a:bodyPr wrap="square" rtlCol="0">
            <a:spAutoFit/>
          </a:bodyPr>
          <a:lstStyle/>
          <a:p>
            <a:pPr algn="ctr"/>
            <a:r>
              <a:rPr lang="en-US" sz="1200" dirty="0"/>
              <a:t>Multicast source S1</a:t>
            </a:r>
          </a:p>
          <a:p>
            <a:pPr algn="ctr"/>
            <a:endParaRPr lang="en-US" sz="1200" dirty="0"/>
          </a:p>
        </p:txBody>
      </p:sp>
      <p:cxnSp>
        <p:nvCxnSpPr>
          <p:cNvPr id="18" name="Connector: Elbow 17">
            <a:extLst>
              <a:ext uri="{FF2B5EF4-FFF2-40B4-BE49-F238E27FC236}">
                <a16:creationId xmlns:a16="http://schemas.microsoft.com/office/drawing/2014/main" id="{C642BC8F-4087-4C1E-96F4-4CE71B6E9157}"/>
              </a:ext>
            </a:extLst>
          </p:cNvPr>
          <p:cNvCxnSpPr>
            <a:cxnSpLocks/>
            <a:stCxn id="28" idx="6"/>
            <a:endCxn id="26" idx="2"/>
          </p:cNvCxnSpPr>
          <p:nvPr/>
        </p:nvCxnSpPr>
        <p:spPr bwMode="gray">
          <a:xfrm>
            <a:off x="5780378" y="4008584"/>
            <a:ext cx="824124" cy="637740"/>
          </a:xfrm>
          <a:prstGeom prst="bentConnector3">
            <a:avLst>
              <a:gd name="adj1" fmla="val 50000"/>
            </a:avLst>
          </a:prstGeom>
          <a:ln w="28575">
            <a:solidFill>
              <a:srgbClr val="FFD17D"/>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19" name="Picture 2" descr="G:\做的项目\公共\扁平图标切换\更新2015_01_21\oss扁平图标库2015_01_21更新-04.png">
            <a:extLst>
              <a:ext uri="{FF2B5EF4-FFF2-40B4-BE49-F238E27FC236}">
                <a16:creationId xmlns:a16="http://schemas.microsoft.com/office/drawing/2014/main" id="{B1D1F98B-18E4-45E3-B27A-7ECCDDA318C7}"/>
              </a:ext>
            </a:extLst>
          </p:cNvPr>
          <p:cNvPicPr>
            <a:picLocks noChangeArrowheads="1"/>
          </p:cNvPicPr>
          <p:nvPr/>
        </p:nvPicPr>
        <p:blipFill>
          <a:blip r:embed="rId3" cstate="print"/>
          <a:stretch>
            <a:fillRect/>
          </a:stretch>
        </p:blipFill>
        <p:spPr bwMode="gray">
          <a:xfrm>
            <a:off x="3539597" y="3809872"/>
            <a:ext cx="528117" cy="399259"/>
          </a:xfrm>
          <a:prstGeom prst="rect">
            <a:avLst/>
          </a:prstGeom>
          <a:noFill/>
        </p:spPr>
      </p:pic>
      <p:cxnSp>
        <p:nvCxnSpPr>
          <p:cNvPr id="20" name="直接连接符 12">
            <a:extLst>
              <a:ext uri="{FF2B5EF4-FFF2-40B4-BE49-F238E27FC236}">
                <a16:creationId xmlns:a16="http://schemas.microsoft.com/office/drawing/2014/main" id="{3C6FA8D1-9DCD-4C0C-9A48-00146A9705D7}"/>
              </a:ext>
            </a:extLst>
          </p:cNvPr>
          <p:cNvCxnSpPr>
            <a:cxnSpLocks/>
            <a:stCxn id="4" idx="0"/>
            <a:endCxn id="19" idx="2"/>
          </p:cNvCxnSpPr>
          <p:nvPr/>
        </p:nvCxnSpPr>
        <p:spPr bwMode="gray">
          <a:xfrm flipV="1">
            <a:off x="3803656" y="4209131"/>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10C58004-39D1-4643-8312-DDC4BCB956A1}"/>
              </a:ext>
            </a:extLst>
          </p:cNvPr>
          <p:cNvSpPr txBox="1"/>
          <p:nvPr/>
        </p:nvSpPr>
        <p:spPr bwMode="gray">
          <a:xfrm>
            <a:off x="8438105" y="4217688"/>
            <a:ext cx="1164306" cy="830997"/>
          </a:xfrm>
          <a:prstGeom prst="rect">
            <a:avLst/>
          </a:prstGeom>
          <a:noFill/>
        </p:spPr>
        <p:txBody>
          <a:bodyPr wrap="square" rtlCol="0">
            <a:spAutoFit/>
          </a:bodyPr>
          <a:lstStyle/>
          <a:p>
            <a:pPr algn="ctr"/>
            <a:r>
              <a:rPr lang="en-US" sz="1200" dirty="0"/>
              <a:t>The multicast group member joins group G1.</a:t>
            </a:r>
          </a:p>
        </p:txBody>
      </p:sp>
      <p:sp>
        <p:nvSpPr>
          <p:cNvPr id="25" name="Oval 24">
            <a:extLst>
              <a:ext uri="{FF2B5EF4-FFF2-40B4-BE49-F238E27FC236}">
                <a16:creationId xmlns:a16="http://schemas.microsoft.com/office/drawing/2014/main" id="{15DA5ACF-67D7-48AA-9C87-D672232925E2}"/>
              </a:ext>
            </a:extLst>
          </p:cNvPr>
          <p:cNvSpPr>
            <a:spLocks noChangeAspect="1"/>
          </p:cNvSpPr>
          <p:nvPr/>
        </p:nvSpPr>
        <p:spPr bwMode="gray">
          <a:xfrm>
            <a:off x="7126066" y="4565207"/>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4932F46B-D4A3-47EE-A011-AB4BC008057E}"/>
              </a:ext>
            </a:extLst>
          </p:cNvPr>
          <p:cNvSpPr>
            <a:spLocks noChangeAspect="1"/>
          </p:cNvSpPr>
          <p:nvPr/>
        </p:nvSpPr>
        <p:spPr bwMode="gray">
          <a:xfrm>
            <a:off x="6604502" y="45666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B364BF13-774B-4830-8F05-87190DBFB5B3}"/>
              </a:ext>
            </a:extLst>
          </p:cNvPr>
          <p:cNvSpPr>
            <a:spLocks noChangeAspect="1"/>
          </p:cNvSpPr>
          <p:nvPr/>
        </p:nvSpPr>
        <p:spPr bwMode="gray">
          <a:xfrm>
            <a:off x="5621117" y="51771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4F91CCA0-96E7-43D4-BDE3-238037C9C725}"/>
              </a:ext>
            </a:extLst>
          </p:cNvPr>
          <p:cNvSpPr>
            <a:spLocks noChangeAspect="1"/>
          </p:cNvSpPr>
          <p:nvPr/>
        </p:nvSpPr>
        <p:spPr bwMode="gray">
          <a:xfrm>
            <a:off x="5621117" y="39289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22FA7BFA-6733-4FEE-B714-05434EBD5C84}"/>
              </a:ext>
            </a:extLst>
          </p:cNvPr>
          <p:cNvSpPr>
            <a:spLocks noChangeAspect="1"/>
          </p:cNvSpPr>
          <p:nvPr/>
        </p:nvSpPr>
        <p:spPr bwMode="gray">
          <a:xfrm>
            <a:off x="5088343" y="39289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2B91A48E-5704-44CB-B038-CCE666A95A13}"/>
              </a:ext>
            </a:extLst>
          </p:cNvPr>
          <p:cNvSpPr>
            <a:spLocks noChangeAspect="1"/>
          </p:cNvSpPr>
          <p:nvPr/>
        </p:nvSpPr>
        <p:spPr bwMode="gray">
          <a:xfrm>
            <a:off x="5092999" y="51788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Oval 30">
            <a:extLst>
              <a:ext uri="{FF2B5EF4-FFF2-40B4-BE49-F238E27FC236}">
                <a16:creationId xmlns:a16="http://schemas.microsoft.com/office/drawing/2014/main" id="{973F110A-843F-4744-9AB6-D4214574923B}"/>
              </a:ext>
            </a:extLst>
          </p:cNvPr>
          <p:cNvSpPr>
            <a:spLocks noChangeAspect="1"/>
          </p:cNvSpPr>
          <p:nvPr/>
        </p:nvSpPr>
        <p:spPr bwMode="gray">
          <a:xfrm>
            <a:off x="3963882" y="51836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Oval 31">
            <a:extLst>
              <a:ext uri="{FF2B5EF4-FFF2-40B4-BE49-F238E27FC236}">
                <a16:creationId xmlns:a16="http://schemas.microsoft.com/office/drawing/2014/main" id="{18B0E8ED-38BF-4F5E-A605-F763715558BA}"/>
              </a:ext>
            </a:extLst>
          </p:cNvPr>
          <p:cNvSpPr>
            <a:spLocks noChangeAspect="1"/>
          </p:cNvSpPr>
          <p:nvPr/>
        </p:nvSpPr>
        <p:spPr bwMode="gray">
          <a:xfrm>
            <a:off x="3976025" y="393121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3" name="Oval 32">
            <a:extLst>
              <a:ext uri="{FF2B5EF4-FFF2-40B4-BE49-F238E27FC236}">
                <a16:creationId xmlns:a16="http://schemas.microsoft.com/office/drawing/2014/main" id="{40C8422A-F28B-4A41-A634-67F5E5CDC36E}"/>
              </a:ext>
            </a:extLst>
          </p:cNvPr>
          <p:cNvSpPr>
            <a:spLocks noChangeAspect="1"/>
          </p:cNvSpPr>
          <p:nvPr/>
        </p:nvSpPr>
        <p:spPr bwMode="gray">
          <a:xfrm>
            <a:off x="3724024" y="41308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4" name="Oval 33">
            <a:extLst>
              <a:ext uri="{FF2B5EF4-FFF2-40B4-BE49-F238E27FC236}">
                <a16:creationId xmlns:a16="http://schemas.microsoft.com/office/drawing/2014/main" id="{541AD16B-F4C8-430B-A985-B00E821C0DED}"/>
              </a:ext>
            </a:extLst>
          </p:cNvPr>
          <p:cNvSpPr>
            <a:spLocks noChangeAspect="1"/>
          </p:cNvSpPr>
          <p:nvPr/>
        </p:nvSpPr>
        <p:spPr bwMode="gray">
          <a:xfrm>
            <a:off x="3730060" y="49750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5" name="Oval 34">
            <a:extLst>
              <a:ext uri="{FF2B5EF4-FFF2-40B4-BE49-F238E27FC236}">
                <a16:creationId xmlns:a16="http://schemas.microsoft.com/office/drawing/2014/main" id="{75A00DD3-EF8C-4ECD-BB7F-9A371AF1DB4F}"/>
              </a:ext>
            </a:extLst>
          </p:cNvPr>
          <p:cNvSpPr>
            <a:spLocks noChangeAspect="1"/>
          </p:cNvSpPr>
          <p:nvPr/>
        </p:nvSpPr>
        <p:spPr bwMode="gray">
          <a:xfrm>
            <a:off x="3463340" y="517460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6" name="Oval 35">
            <a:extLst>
              <a:ext uri="{FF2B5EF4-FFF2-40B4-BE49-F238E27FC236}">
                <a16:creationId xmlns:a16="http://schemas.microsoft.com/office/drawing/2014/main" id="{58694856-C4A9-4525-89C5-8E40A3E26E69}"/>
              </a:ext>
            </a:extLst>
          </p:cNvPr>
          <p:cNvSpPr>
            <a:spLocks noChangeAspect="1"/>
          </p:cNvSpPr>
          <p:nvPr/>
        </p:nvSpPr>
        <p:spPr bwMode="gray">
          <a:xfrm>
            <a:off x="9998606" y="563044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7" name="TextBox 36">
            <a:extLst>
              <a:ext uri="{FF2B5EF4-FFF2-40B4-BE49-F238E27FC236}">
                <a16:creationId xmlns:a16="http://schemas.microsoft.com/office/drawing/2014/main" id="{24C0F69F-1CF4-4739-972D-F1CA715DED3D}"/>
              </a:ext>
            </a:extLst>
          </p:cNvPr>
          <p:cNvSpPr txBox="1"/>
          <p:nvPr/>
        </p:nvSpPr>
        <p:spPr bwMode="gray">
          <a:xfrm>
            <a:off x="10171705" y="5573430"/>
            <a:ext cx="1800000" cy="276999"/>
          </a:xfrm>
          <a:prstGeom prst="rect">
            <a:avLst/>
          </a:prstGeom>
          <a:noFill/>
        </p:spPr>
        <p:txBody>
          <a:bodyPr wrap="square" rtlCol="0">
            <a:spAutoFit/>
          </a:bodyPr>
          <a:lstStyle/>
          <a:p>
            <a:r>
              <a:rPr lang="en-US" sz="1200" dirty="0"/>
              <a:t>Active PIM interface</a:t>
            </a:r>
          </a:p>
        </p:txBody>
      </p:sp>
      <p:sp>
        <p:nvSpPr>
          <p:cNvPr id="38" name="Oval 37">
            <a:extLst>
              <a:ext uri="{FF2B5EF4-FFF2-40B4-BE49-F238E27FC236}">
                <a16:creationId xmlns:a16="http://schemas.microsoft.com/office/drawing/2014/main" id="{44B324BE-B8A1-4D53-A7FE-B49714996279}"/>
              </a:ext>
            </a:extLst>
          </p:cNvPr>
          <p:cNvSpPr>
            <a:spLocks noChangeAspect="1"/>
          </p:cNvSpPr>
          <p:nvPr/>
        </p:nvSpPr>
        <p:spPr bwMode="gray">
          <a:xfrm>
            <a:off x="9998605" y="5903115"/>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9" name="TextBox 38">
            <a:extLst>
              <a:ext uri="{FF2B5EF4-FFF2-40B4-BE49-F238E27FC236}">
                <a16:creationId xmlns:a16="http://schemas.microsoft.com/office/drawing/2014/main" id="{1A9E9468-F5F1-46F7-AD42-9C33496B691D}"/>
              </a:ext>
            </a:extLst>
          </p:cNvPr>
          <p:cNvSpPr txBox="1"/>
          <p:nvPr/>
        </p:nvSpPr>
        <p:spPr bwMode="gray">
          <a:xfrm>
            <a:off x="10171704" y="5844245"/>
            <a:ext cx="1800000" cy="276999"/>
          </a:xfrm>
          <a:prstGeom prst="rect">
            <a:avLst/>
          </a:prstGeom>
          <a:noFill/>
        </p:spPr>
        <p:txBody>
          <a:bodyPr wrap="square" rtlCol="0">
            <a:spAutoFit/>
          </a:bodyPr>
          <a:lstStyle/>
          <a:p>
            <a:r>
              <a:rPr lang="en-US" sz="1200" dirty="0"/>
              <a:t>Active IGMP interface</a:t>
            </a:r>
          </a:p>
        </p:txBody>
      </p:sp>
      <p:cxnSp>
        <p:nvCxnSpPr>
          <p:cNvPr id="40" name="直接连接符 12">
            <a:extLst>
              <a:ext uri="{FF2B5EF4-FFF2-40B4-BE49-F238E27FC236}">
                <a16:creationId xmlns:a16="http://schemas.microsoft.com/office/drawing/2014/main" id="{03F1D777-F1EC-47A0-90C7-47A4B5544FFE}"/>
              </a:ext>
            </a:extLst>
          </p:cNvPr>
          <p:cNvCxnSpPr>
            <a:cxnSpLocks/>
          </p:cNvCxnSpPr>
          <p:nvPr/>
        </p:nvCxnSpPr>
        <p:spPr bwMode="gray">
          <a:xfrm>
            <a:off x="9599214" y="5172819"/>
            <a:ext cx="558653" cy="0"/>
          </a:xfrm>
          <a:prstGeom prst="line">
            <a:avLst/>
          </a:prstGeom>
          <a:solidFill>
            <a:schemeClr val="accent1"/>
          </a:solidFill>
          <a:ln w="28575" cap="flat" cmpd="sng" algn="ctr">
            <a:solidFill>
              <a:srgbClr val="FFD17D"/>
            </a:solidFill>
            <a:prstDash val="solid"/>
            <a:round/>
            <a:headEnd type="none" w="med" len="med"/>
            <a:tailEnd type="triangle" w="med" len="med"/>
          </a:ln>
          <a:effectLst/>
        </p:spPr>
      </p:cxnSp>
      <p:sp>
        <p:nvSpPr>
          <p:cNvPr id="41" name="TextBox 40">
            <a:extLst>
              <a:ext uri="{FF2B5EF4-FFF2-40B4-BE49-F238E27FC236}">
                <a16:creationId xmlns:a16="http://schemas.microsoft.com/office/drawing/2014/main" id="{81F4A081-F286-44CD-A248-C7D0EA9941E7}"/>
              </a:ext>
            </a:extLst>
          </p:cNvPr>
          <p:cNvSpPr txBox="1"/>
          <p:nvPr/>
        </p:nvSpPr>
        <p:spPr bwMode="gray">
          <a:xfrm>
            <a:off x="10171704" y="5057710"/>
            <a:ext cx="1800000" cy="276999"/>
          </a:xfrm>
          <a:prstGeom prst="rect">
            <a:avLst/>
          </a:prstGeom>
          <a:noFill/>
        </p:spPr>
        <p:txBody>
          <a:bodyPr wrap="square" rtlCol="0">
            <a:spAutoFit/>
          </a:bodyPr>
          <a:lstStyle/>
          <a:p>
            <a:r>
              <a:rPr lang="en-US" sz="1200" dirty="0"/>
              <a:t>RPT</a:t>
            </a:r>
          </a:p>
        </p:txBody>
      </p:sp>
      <p:cxnSp>
        <p:nvCxnSpPr>
          <p:cNvPr id="44" name="Straight Arrow Connector 43">
            <a:extLst>
              <a:ext uri="{FF2B5EF4-FFF2-40B4-BE49-F238E27FC236}">
                <a16:creationId xmlns:a16="http://schemas.microsoft.com/office/drawing/2014/main" id="{B23581FA-39F4-4A20-95DF-B5FCDFA68C26}"/>
              </a:ext>
            </a:extLst>
          </p:cNvPr>
          <p:cNvCxnSpPr>
            <a:cxnSpLocks/>
          </p:cNvCxnSpPr>
          <p:nvPr/>
        </p:nvCxnSpPr>
        <p:spPr bwMode="gray">
          <a:xfrm>
            <a:off x="9599215" y="4707511"/>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254E2F82-C6BD-4689-BCA2-999E7625AD30}"/>
              </a:ext>
            </a:extLst>
          </p:cNvPr>
          <p:cNvSpPr txBox="1"/>
          <p:nvPr/>
        </p:nvSpPr>
        <p:spPr bwMode="gray">
          <a:xfrm>
            <a:off x="10171705" y="4574215"/>
            <a:ext cx="1800000" cy="276999"/>
          </a:xfrm>
          <a:prstGeom prst="rect">
            <a:avLst/>
          </a:prstGeom>
          <a:noFill/>
        </p:spPr>
        <p:txBody>
          <a:bodyPr wrap="square" rtlCol="0">
            <a:spAutoFit/>
          </a:bodyPr>
          <a:lstStyle/>
          <a:p>
            <a:r>
              <a:rPr lang="en-US" sz="1200" dirty="0"/>
              <a:t>Multicast packet</a:t>
            </a:r>
          </a:p>
        </p:txBody>
      </p:sp>
      <p:sp>
        <p:nvSpPr>
          <p:cNvPr id="48" name="TextBox 47">
            <a:extLst>
              <a:ext uri="{FF2B5EF4-FFF2-40B4-BE49-F238E27FC236}">
                <a16:creationId xmlns:a16="http://schemas.microsoft.com/office/drawing/2014/main" id="{918A0451-FFD0-427C-9B35-AB59745FE891}"/>
              </a:ext>
            </a:extLst>
          </p:cNvPr>
          <p:cNvSpPr txBox="1"/>
          <p:nvPr/>
        </p:nvSpPr>
        <p:spPr bwMode="gray">
          <a:xfrm>
            <a:off x="6395410" y="3995430"/>
            <a:ext cx="1106468" cy="461665"/>
          </a:xfrm>
          <a:prstGeom prst="rect">
            <a:avLst/>
          </a:prstGeom>
          <a:noFill/>
        </p:spPr>
        <p:txBody>
          <a:bodyPr wrap="square" rtlCol="0">
            <a:spAutoFit/>
          </a:bodyPr>
          <a:lstStyle/>
          <a:p>
            <a:pPr algn="ctr"/>
            <a:r>
              <a:rPr lang="en-US" sz="1200" dirty="0"/>
              <a:t>RT5 (receiver DR)</a:t>
            </a:r>
          </a:p>
          <a:p>
            <a:pPr algn="ctr"/>
            <a:endParaRPr lang="en-US" sz="1200" dirty="0"/>
          </a:p>
        </p:txBody>
      </p:sp>
      <p:sp>
        <p:nvSpPr>
          <p:cNvPr id="50" name="TextBox 49">
            <a:extLst>
              <a:ext uri="{FF2B5EF4-FFF2-40B4-BE49-F238E27FC236}">
                <a16:creationId xmlns:a16="http://schemas.microsoft.com/office/drawing/2014/main" id="{5446FC3E-3E18-48AE-AF73-EA08F057625C}"/>
              </a:ext>
            </a:extLst>
          </p:cNvPr>
          <p:cNvSpPr txBox="1"/>
          <p:nvPr/>
        </p:nvSpPr>
        <p:spPr bwMode="gray">
          <a:xfrm>
            <a:off x="3810836" y="4187210"/>
            <a:ext cx="470983" cy="276999"/>
          </a:xfrm>
          <a:prstGeom prst="rect">
            <a:avLst/>
          </a:prstGeom>
          <a:noFill/>
        </p:spPr>
        <p:txBody>
          <a:bodyPr wrap="square" rtlCol="0">
            <a:spAutoFit/>
          </a:bodyPr>
          <a:lstStyle/>
          <a:p>
            <a:pPr algn="ctr"/>
            <a:r>
              <a:rPr lang="en-US" sz="1200"/>
              <a:t>RT1</a:t>
            </a:r>
          </a:p>
        </p:txBody>
      </p:sp>
      <p:sp>
        <p:nvSpPr>
          <p:cNvPr id="52" name="TextBox 51">
            <a:extLst>
              <a:ext uri="{FF2B5EF4-FFF2-40B4-BE49-F238E27FC236}">
                <a16:creationId xmlns:a16="http://schemas.microsoft.com/office/drawing/2014/main" id="{96DB6E1A-E104-4F45-BE27-5C9F7BE14D2C}"/>
              </a:ext>
            </a:extLst>
          </p:cNvPr>
          <p:cNvSpPr txBox="1"/>
          <p:nvPr/>
        </p:nvSpPr>
        <p:spPr bwMode="gray">
          <a:xfrm>
            <a:off x="5193925" y="4180454"/>
            <a:ext cx="470983" cy="276999"/>
          </a:xfrm>
          <a:prstGeom prst="rect">
            <a:avLst/>
          </a:prstGeom>
          <a:noFill/>
        </p:spPr>
        <p:txBody>
          <a:bodyPr wrap="square" rtlCol="0">
            <a:spAutoFit/>
          </a:bodyPr>
          <a:lstStyle/>
          <a:p>
            <a:pPr algn="ctr"/>
            <a:r>
              <a:rPr lang="en-US" sz="1200"/>
              <a:t>RT3</a:t>
            </a:r>
          </a:p>
        </p:txBody>
      </p:sp>
      <p:sp>
        <p:nvSpPr>
          <p:cNvPr id="53" name="TextBox 52">
            <a:extLst>
              <a:ext uri="{FF2B5EF4-FFF2-40B4-BE49-F238E27FC236}">
                <a16:creationId xmlns:a16="http://schemas.microsoft.com/office/drawing/2014/main" id="{9D398497-FA03-4D47-9A2D-42C21993BD7F}"/>
              </a:ext>
            </a:extLst>
          </p:cNvPr>
          <p:cNvSpPr txBox="1"/>
          <p:nvPr/>
        </p:nvSpPr>
        <p:spPr bwMode="gray">
          <a:xfrm>
            <a:off x="5188097" y="4827526"/>
            <a:ext cx="470983" cy="276999"/>
          </a:xfrm>
          <a:prstGeom prst="rect">
            <a:avLst/>
          </a:prstGeom>
          <a:noFill/>
        </p:spPr>
        <p:txBody>
          <a:bodyPr wrap="square" rtlCol="0">
            <a:spAutoFit/>
          </a:bodyPr>
          <a:lstStyle/>
          <a:p>
            <a:pPr algn="ctr"/>
            <a:r>
              <a:rPr lang="en-US" sz="1200"/>
              <a:t>RT4</a:t>
            </a:r>
          </a:p>
        </p:txBody>
      </p:sp>
      <p:sp>
        <p:nvSpPr>
          <p:cNvPr id="58" name="矩形: 圆角 52">
            <a:extLst>
              <a:ext uri="{FF2B5EF4-FFF2-40B4-BE49-F238E27FC236}">
                <a16:creationId xmlns:a16="http://schemas.microsoft.com/office/drawing/2014/main" id="{43BFEEA1-9C5F-42B8-A5C9-1CE66982F9A9}"/>
              </a:ext>
            </a:extLst>
          </p:cNvPr>
          <p:cNvSpPr/>
          <p:nvPr/>
        </p:nvSpPr>
        <p:spPr bwMode="gray">
          <a:xfrm>
            <a:off x="2906911" y="5408811"/>
            <a:ext cx="933098" cy="27699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RP-Info</a:t>
            </a:r>
          </a:p>
        </p:txBody>
      </p:sp>
      <p:sp>
        <p:nvSpPr>
          <p:cNvPr id="59" name="TextBox 58">
            <a:extLst>
              <a:ext uri="{FF2B5EF4-FFF2-40B4-BE49-F238E27FC236}">
                <a16:creationId xmlns:a16="http://schemas.microsoft.com/office/drawing/2014/main" id="{4A43271E-0F0E-406E-BA3A-37A978D3739E}"/>
              </a:ext>
            </a:extLst>
          </p:cNvPr>
          <p:cNvSpPr txBox="1"/>
          <p:nvPr/>
        </p:nvSpPr>
        <p:spPr bwMode="gray">
          <a:xfrm>
            <a:off x="5664908" y="4034868"/>
            <a:ext cx="393448" cy="276999"/>
          </a:xfrm>
          <a:prstGeom prst="rect">
            <a:avLst/>
          </a:prstGeom>
          <a:noFill/>
        </p:spPr>
        <p:txBody>
          <a:bodyPr wrap="square" rtlCol="0">
            <a:spAutoFit/>
          </a:bodyPr>
          <a:lstStyle/>
          <a:p>
            <a:pPr algn="ctr"/>
            <a:r>
              <a:rPr lang="en-US" sz="1200"/>
              <a:t>IF2</a:t>
            </a:r>
          </a:p>
        </p:txBody>
      </p:sp>
      <p:cxnSp>
        <p:nvCxnSpPr>
          <p:cNvPr id="69" name="直接连接符 12">
            <a:extLst>
              <a:ext uri="{FF2B5EF4-FFF2-40B4-BE49-F238E27FC236}">
                <a16:creationId xmlns:a16="http://schemas.microsoft.com/office/drawing/2014/main" id="{0BB49334-B516-481A-85D5-EDADE28EEA4B}"/>
              </a:ext>
            </a:extLst>
          </p:cNvPr>
          <p:cNvCxnSpPr>
            <a:cxnSpLocks/>
            <a:stCxn id="35" idx="2"/>
            <a:endCxn id="6" idx="3"/>
          </p:cNvCxnSpPr>
          <p:nvPr/>
        </p:nvCxnSpPr>
        <p:spPr bwMode="gray">
          <a:xfrm flipH="1">
            <a:off x="2574932" y="5254231"/>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70" name="直接连接符 12">
            <a:extLst>
              <a:ext uri="{FF2B5EF4-FFF2-40B4-BE49-F238E27FC236}">
                <a16:creationId xmlns:a16="http://schemas.microsoft.com/office/drawing/2014/main" id="{2A4E9415-2A94-4546-8864-C2EF6C6AEE71}"/>
              </a:ext>
            </a:extLst>
          </p:cNvPr>
          <p:cNvCxnSpPr>
            <a:cxnSpLocks/>
            <a:stCxn id="33" idx="4"/>
            <a:endCxn id="34" idx="0"/>
          </p:cNvCxnSpPr>
          <p:nvPr/>
        </p:nvCxnSpPr>
        <p:spPr bwMode="gray">
          <a:xfrm>
            <a:off x="3803655" y="4290104"/>
            <a:ext cx="6036" cy="684948"/>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71" name="直接连接符 12">
            <a:extLst>
              <a:ext uri="{FF2B5EF4-FFF2-40B4-BE49-F238E27FC236}">
                <a16:creationId xmlns:a16="http://schemas.microsoft.com/office/drawing/2014/main" id="{53432E9F-2366-4FF9-86B3-70E57380BC04}"/>
              </a:ext>
            </a:extLst>
          </p:cNvPr>
          <p:cNvCxnSpPr>
            <a:cxnSpLocks/>
            <a:stCxn id="29" idx="2"/>
            <a:endCxn id="32" idx="6"/>
          </p:cNvCxnSpPr>
          <p:nvPr/>
        </p:nvCxnSpPr>
        <p:spPr bwMode="gray">
          <a:xfrm flipH="1">
            <a:off x="4135286" y="4008584"/>
            <a:ext cx="953057" cy="226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78" name="直接连接符 12">
            <a:extLst>
              <a:ext uri="{FF2B5EF4-FFF2-40B4-BE49-F238E27FC236}">
                <a16:creationId xmlns:a16="http://schemas.microsoft.com/office/drawing/2014/main" id="{CD62686F-0390-446D-9EB7-9D18C5ACAD3C}"/>
              </a:ext>
            </a:extLst>
          </p:cNvPr>
          <p:cNvCxnSpPr>
            <a:cxnSpLocks/>
            <a:stCxn id="9" idx="1"/>
            <a:endCxn id="25" idx="6"/>
          </p:cNvCxnSpPr>
          <p:nvPr/>
        </p:nvCxnSpPr>
        <p:spPr bwMode="gray">
          <a:xfrm flipH="1">
            <a:off x="7285327" y="4640058"/>
            <a:ext cx="663618" cy="4780"/>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cxnSp>
        <p:nvCxnSpPr>
          <p:cNvPr id="81" name="直接连接符 12">
            <a:extLst>
              <a:ext uri="{FF2B5EF4-FFF2-40B4-BE49-F238E27FC236}">
                <a16:creationId xmlns:a16="http://schemas.microsoft.com/office/drawing/2014/main" id="{C3EA3454-72B4-413F-AB0F-63406085FBEB}"/>
              </a:ext>
            </a:extLst>
          </p:cNvPr>
          <p:cNvCxnSpPr>
            <a:cxnSpLocks/>
          </p:cNvCxnSpPr>
          <p:nvPr/>
        </p:nvCxnSpPr>
        <p:spPr bwMode="gray">
          <a:xfrm>
            <a:off x="9605722" y="5410810"/>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82" name="TextBox 81">
            <a:extLst>
              <a:ext uri="{FF2B5EF4-FFF2-40B4-BE49-F238E27FC236}">
                <a16:creationId xmlns:a16="http://schemas.microsoft.com/office/drawing/2014/main" id="{0576261D-BE64-48E4-8A55-68AC445CA800}"/>
              </a:ext>
            </a:extLst>
          </p:cNvPr>
          <p:cNvSpPr txBox="1"/>
          <p:nvPr/>
        </p:nvSpPr>
        <p:spPr bwMode="gray">
          <a:xfrm>
            <a:off x="10171704" y="5295701"/>
            <a:ext cx="1800000" cy="276999"/>
          </a:xfrm>
          <a:prstGeom prst="rect">
            <a:avLst/>
          </a:prstGeom>
          <a:noFill/>
        </p:spPr>
        <p:txBody>
          <a:bodyPr wrap="square" rtlCol="0">
            <a:spAutoFit/>
          </a:bodyPr>
          <a:lstStyle/>
          <a:p>
            <a:r>
              <a:rPr lang="en-US" sz="1200" dirty="0"/>
              <a:t>SPT</a:t>
            </a:r>
          </a:p>
        </p:txBody>
      </p:sp>
      <p:cxnSp>
        <p:nvCxnSpPr>
          <p:cNvPr id="83" name="直接连接符 12">
            <a:extLst>
              <a:ext uri="{FF2B5EF4-FFF2-40B4-BE49-F238E27FC236}">
                <a16:creationId xmlns:a16="http://schemas.microsoft.com/office/drawing/2014/main" id="{9E0A2A51-7705-4A07-86AB-937834BE49F1}"/>
              </a:ext>
            </a:extLst>
          </p:cNvPr>
          <p:cNvCxnSpPr>
            <a:cxnSpLocks/>
          </p:cNvCxnSpPr>
          <p:nvPr/>
        </p:nvCxnSpPr>
        <p:spPr bwMode="gray">
          <a:xfrm flipH="1">
            <a:off x="2671568" y="5146483"/>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85" name="TextBox 120">
            <a:extLst>
              <a:ext uri="{FF2B5EF4-FFF2-40B4-BE49-F238E27FC236}">
                <a16:creationId xmlns:a16="http://schemas.microsoft.com/office/drawing/2014/main" id="{24730DC5-93DB-45AF-929F-AA59B1576C42}"/>
              </a:ext>
            </a:extLst>
          </p:cNvPr>
          <p:cNvSpPr txBox="1"/>
          <p:nvPr/>
        </p:nvSpPr>
        <p:spPr bwMode="gray">
          <a:xfrm>
            <a:off x="1476269" y="4748576"/>
            <a:ext cx="1131362" cy="25134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86" name="直接连接符 12">
            <a:extLst>
              <a:ext uri="{FF2B5EF4-FFF2-40B4-BE49-F238E27FC236}">
                <a16:creationId xmlns:a16="http://schemas.microsoft.com/office/drawing/2014/main" id="{A28F7386-8013-408E-9C91-D486AAFA822A}"/>
              </a:ext>
            </a:extLst>
          </p:cNvPr>
          <p:cNvCxnSpPr>
            <a:cxnSpLocks/>
          </p:cNvCxnSpPr>
          <p:nvPr/>
        </p:nvCxnSpPr>
        <p:spPr bwMode="gray">
          <a:xfrm>
            <a:off x="3686312" y="4384531"/>
            <a:ext cx="0" cy="513163"/>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88" name="直接连接符 12">
            <a:extLst>
              <a:ext uri="{FF2B5EF4-FFF2-40B4-BE49-F238E27FC236}">
                <a16:creationId xmlns:a16="http://schemas.microsoft.com/office/drawing/2014/main" id="{40DD04B7-FBB7-49BB-A7CC-CF8F26F3FA4D}"/>
              </a:ext>
            </a:extLst>
          </p:cNvPr>
          <p:cNvCxnSpPr>
            <a:cxnSpLocks/>
          </p:cNvCxnSpPr>
          <p:nvPr/>
        </p:nvCxnSpPr>
        <p:spPr bwMode="gray">
          <a:xfrm flipH="1">
            <a:off x="4230374" y="3885916"/>
            <a:ext cx="717058"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91" name="TextBox 120">
            <a:extLst>
              <a:ext uri="{FF2B5EF4-FFF2-40B4-BE49-F238E27FC236}">
                <a16:creationId xmlns:a16="http://schemas.microsoft.com/office/drawing/2014/main" id="{881A55BF-0F67-4D88-868D-67A7776BA6D6}"/>
              </a:ext>
            </a:extLst>
          </p:cNvPr>
          <p:cNvSpPr txBox="1"/>
          <p:nvPr/>
        </p:nvSpPr>
        <p:spPr bwMode="gray">
          <a:xfrm>
            <a:off x="2518530" y="4311773"/>
            <a:ext cx="1110856" cy="351651"/>
          </a:xfrm>
          <a:prstGeom prst="roundRect">
            <a:avLst>
              <a:gd name="adj" fmla="val 6721"/>
            </a:avLst>
          </a:prstGeom>
          <a:solidFill>
            <a:srgbClr val="8BC9A0"/>
          </a:solidFill>
          <a:ln w="12700">
            <a:solidFill>
              <a:srgbClr val="8BC9A0"/>
            </a:solidFill>
          </a:ln>
        </p:spPr>
        <p:txBody>
          <a:bodyPr wrap="square" lIns="0" tIns="0" rIns="0" bIns="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Register message</a:t>
            </a:r>
          </a:p>
        </p:txBody>
      </p:sp>
      <p:sp>
        <p:nvSpPr>
          <p:cNvPr id="94" name="Trapezoid 93">
            <a:extLst>
              <a:ext uri="{FF2B5EF4-FFF2-40B4-BE49-F238E27FC236}">
                <a16:creationId xmlns:a16="http://schemas.microsoft.com/office/drawing/2014/main" id="{E6188634-8CDB-4AE0-AD7D-83E015C7BA6A}"/>
              </a:ext>
            </a:extLst>
          </p:cNvPr>
          <p:cNvSpPr/>
          <p:nvPr/>
        </p:nvSpPr>
        <p:spPr bwMode="gray">
          <a:xfrm flipV="1">
            <a:off x="1116781" y="3947145"/>
            <a:ext cx="2467788" cy="390319"/>
          </a:xfrm>
          <a:custGeom>
            <a:avLst/>
            <a:gdLst>
              <a:gd name="connsiteX0" fmla="*/ 0 w 1733543"/>
              <a:gd name="connsiteY0" fmla="*/ 399258 h 399258"/>
              <a:gd name="connsiteX1" fmla="*/ 99815 w 1733543"/>
              <a:gd name="connsiteY1" fmla="*/ 0 h 399258"/>
              <a:gd name="connsiteX2" fmla="*/ 1633729 w 1733543"/>
              <a:gd name="connsiteY2" fmla="*/ 0 h 399258"/>
              <a:gd name="connsiteX3" fmla="*/ 1733543 w 1733543"/>
              <a:gd name="connsiteY3" fmla="*/ 399258 h 399258"/>
              <a:gd name="connsiteX4" fmla="*/ 0 w 1733543"/>
              <a:gd name="connsiteY4" fmla="*/ 399258 h 399258"/>
              <a:gd name="connsiteX0" fmla="*/ 0 w 1733543"/>
              <a:gd name="connsiteY0" fmla="*/ 399258 h 399258"/>
              <a:gd name="connsiteX1" fmla="*/ 883246 w 1733543"/>
              <a:gd name="connsiteY1" fmla="*/ 0 h 399258"/>
              <a:gd name="connsiteX2" fmla="*/ 1633729 w 1733543"/>
              <a:gd name="connsiteY2" fmla="*/ 0 h 399258"/>
              <a:gd name="connsiteX3" fmla="*/ 1733543 w 1733543"/>
              <a:gd name="connsiteY3" fmla="*/ 399258 h 399258"/>
              <a:gd name="connsiteX4" fmla="*/ 0 w 1733543"/>
              <a:gd name="connsiteY4" fmla="*/ 399258 h 399258"/>
              <a:gd name="connsiteX0" fmla="*/ 0 w 1945673"/>
              <a:gd name="connsiteY0" fmla="*/ 399258 h 399258"/>
              <a:gd name="connsiteX1" fmla="*/ 883246 w 1945673"/>
              <a:gd name="connsiteY1" fmla="*/ 0 h 399258"/>
              <a:gd name="connsiteX2" fmla="*/ 1945673 w 1945673"/>
              <a:gd name="connsiteY2" fmla="*/ 0 h 399258"/>
              <a:gd name="connsiteX3" fmla="*/ 1733543 w 1945673"/>
              <a:gd name="connsiteY3" fmla="*/ 399258 h 399258"/>
              <a:gd name="connsiteX4" fmla="*/ 0 w 1945673"/>
              <a:gd name="connsiteY4" fmla="*/ 399258 h 399258"/>
              <a:gd name="connsiteX0" fmla="*/ 0 w 1945673"/>
              <a:gd name="connsiteY0" fmla="*/ 399258 h 399258"/>
              <a:gd name="connsiteX1" fmla="*/ 1082700 w 1945673"/>
              <a:gd name="connsiteY1" fmla="*/ 0 h 399258"/>
              <a:gd name="connsiteX2" fmla="*/ 1945673 w 1945673"/>
              <a:gd name="connsiteY2" fmla="*/ 0 h 399258"/>
              <a:gd name="connsiteX3" fmla="*/ 1733543 w 1945673"/>
              <a:gd name="connsiteY3" fmla="*/ 399258 h 399258"/>
              <a:gd name="connsiteX4" fmla="*/ 0 w 1945673"/>
              <a:gd name="connsiteY4" fmla="*/ 399258 h 399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5673" h="399258">
                <a:moveTo>
                  <a:pt x="0" y="399258"/>
                </a:moveTo>
                <a:lnTo>
                  <a:pt x="1082700" y="0"/>
                </a:lnTo>
                <a:lnTo>
                  <a:pt x="1945673" y="0"/>
                </a:lnTo>
                <a:lnTo>
                  <a:pt x="1733543" y="399258"/>
                </a:lnTo>
                <a:lnTo>
                  <a:pt x="0" y="399258"/>
                </a:lnTo>
                <a:close/>
              </a:path>
            </a:pathLst>
          </a:custGeom>
          <a:gradFill>
            <a:gsLst>
              <a:gs pos="0">
                <a:schemeClr val="bg1">
                  <a:alpha val="50000"/>
                </a:schemeClr>
              </a:gs>
              <a:gs pos="100000">
                <a:srgbClr val="1AABE2">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5" name="Straight Arrow Connector 94">
            <a:extLst>
              <a:ext uri="{FF2B5EF4-FFF2-40B4-BE49-F238E27FC236}">
                <a16:creationId xmlns:a16="http://schemas.microsoft.com/office/drawing/2014/main" id="{97478EB5-48F6-46E2-82D0-8B3B3E777E9F}"/>
              </a:ext>
            </a:extLst>
          </p:cNvPr>
          <p:cNvCxnSpPr>
            <a:cxnSpLocks/>
          </p:cNvCxnSpPr>
          <p:nvPr/>
        </p:nvCxnSpPr>
        <p:spPr bwMode="gray">
          <a:xfrm flipH="1">
            <a:off x="4230374" y="4125562"/>
            <a:ext cx="717058" cy="0"/>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B5EFF5CF-3A6A-4A93-B136-B4237513C27D}"/>
              </a:ext>
            </a:extLst>
          </p:cNvPr>
          <p:cNvCxnSpPr>
            <a:cxnSpLocks/>
          </p:cNvCxnSpPr>
          <p:nvPr/>
        </p:nvCxnSpPr>
        <p:spPr bwMode="gray">
          <a:xfrm>
            <a:off x="3922645" y="4416979"/>
            <a:ext cx="0" cy="486393"/>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7" name="TextBox 106">
            <a:extLst>
              <a:ext uri="{FF2B5EF4-FFF2-40B4-BE49-F238E27FC236}">
                <a16:creationId xmlns:a16="http://schemas.microsoft.com/office/drawing/2014/main" id="{4C962E0D-A217-4448-9166-D11B313241B7}"/>
              </a:ext>
            </a:extLst>
          </p:cNvPr>
          <p:cNvSpPr txBox="1"/>
          <p:nvPr/>
        </p:nvSpPr>
        <p:spPr bwMode="gray">
          <a:xfrm>
            <a:off x="4349091" y="4234568"/>
            <a:ext cx="850009" cy="351651"/>
          </a:xfrm>
          <a:prstGeom prst="roundRect">
            <a:avLst>
              <a:gd name="adj" fmla="val 6721"/>
            </a:avLst>
          </a:prstGeom>
          <a:solidFill>
            <a:srgbClr val="99DFF9"/>
          </a:solidFill>
          <a:ln w="12700">
            <a:solidFill>
              <a:srgbClr val="99DFF9"/>
            </a:solidFill>
          </a:ln>
        </p:spPr>
        <p:txBody>
          <a:bodyPr wrap="square" lIns="0" tIns="0" rIns="0" bIns="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sp>
        <p:nvSpPr>
          <p:cNvPr id="168" name="TextBox 167">
            <a:extLst>
              <a:ext uri="{FF2B5EF4-FFF2-40B4-BE49-F238E27FC236}">
                <a16:creationId xmlns:a16="http://schemas.microsoft.com/office/drawing/2014/main" id="{6848C59B-0D3A-43B7-B220-C04C2B4C6E86}"/>
              </a:ext>
            </a:extLst>
          </p:cNvPr>
          <p:cNvSpPr txBox="1"/>
          <p:nvPr/>
        </p:nvSpPr>
        <p:spPr bwMode="gray">
          <a:xfrm>
            <a:off x="4866084" y="4014033"/>
            <a:ext cx="393448" cy="276999"/>
          </a:xfrm>
          <a:prstGeom prst="rect">
            <a:avLst/>
          </a:prstGeom>
          <a:noFill/>
        </p:spPr>
        <p:txBody>
          <a:bodyPr wrap="square" rtlCol="0">
            <a:spAutoFit/>
          </a:bodyPr>
          <a:lstStyle/>
          <a:p>
            <a:pPr algn="ctr"/>
            <a:r>
              <a:rPr lang="en-US" sz="1200"/>
              <a:t>IF1</a:t>
            </a:r>
          </a:p>
        </p:txBody>
      </p:sp>
      <p:sp>
        <p:nvSpPr>
          <p:cNvPr id="169" name="矩形: 圆角 52">
            <a:extLst>
              <a:ext uri="{FF2B5EF4-FFF2-40B4-BE49-F238E27FC236}">
                <a16:creationId xmlns:a16="http://schemas.microsoft.com/office/drawing/2014/main" id="{6C45A7B3-1DDD-4C3D-94D6-947B27A8C82D}"/>
              </a:ext>
            </a:extLst>
          </p:cNvPr>
          <p:cNvSpPr/>
          <p:nvPr/>
        </p:nvSpPr>
        <p:spPr bwMode="gray">
          <a:xfrm>
            <a:off x="5560620" y="3401862"/>
            <a:ext cx="1080000" cy="45023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sp>
        <p:nvSpPr>
          <p:cNvPr id="92" name="TextBox 120">
            <a:extLst>
              <a:ext uri="{FF2B5EF4-FFF2-40B4-BE49-F238E27FC236}">
                <a16:creationId xmlns:a16="http://schemas.microsoft.com/office/drawing/2014/main" id="{933E8988-0CE0-4384-9C6F-2798D7800B2B}"/>
              </a:ext>
            </a:extLst>
          </p:cNvPr>
          <p:cNvSpPr txBox="1"/>
          <p:nvPr/>
        </p:nvSpPr>
        <p:spPr bwMode="gray">
          <a:xfrm>
            <a:off x="1095485" y="3646773"/>
            <a:ext cx="1416484"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RT2, DIP: </a:t>
            </a: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a:t>
            </a:r>
          </a:p>
        </p:txBody>
      </p:sp>
      <p:sp>
        <p:nvSpPr>
          <p:cNvPr id="93" name="TextBox 120">
            <a:extLst>
              <a:ext uri="{FF2B5EF4-FFF2-40B4-BE49-F238E27FC236}">
                <a16:creationId xmlns:a16="http://schemas.microsoft.com/office/drawing/2014/main" id="{E0BAB6A5-90BF-4E9C-AD08-E9358164242E}"/>
              </a:ext>
            </a:extLst>
          </p:cNvPr>
          <p:cNvSpPr txBox="1"/>
          <p:nvPr/>
        </p:nvSpPr>
        <p:spPr bwMode="gray">
          <a:xfrm>
            <a:off x="2525076" y="3612444"/>
            <a:ext cx="850009" cy="351651"/>
          </a:xfrm>
          <a:prstGeom prst="roundRect">
            <a:avLst>
              <a:gd name="adj" fmla="val 6721"/>
            </a:avLst>
          </a:prstGeom>
          <a:solidFill>
            <a:srgbClr val="00B0F0"/>
          </a:solidFill>
          <a:ln w="12700">
            <a:solidFill>
              <a:srgbClr val="00B0F0"/>
            </a:solidFill>
          </a:ln>
        </p:spPr>
        <p:txBody>
          <a:bodyPr wrap="square" lIns="0" tIns="0" rIns="0" bIns="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165" name="矩形: 圆角 52">
            <a:extLst>
              <a:ext uri="{FF2B5EF4-FFF2-40B4-BE49-F238E27FC236}">
                <a16:creationId xmlns:a16="http://schemas.microsoft.com/office/drawing/2014/main" id="{A5D06F7F-48E2-472E-94BD-5759913B5682}"/>
              </a:ext>
            </a:extLst>
          </p:cNvPr>
          <p:cNvSpPr/>
          <p:nvPr/>
        </p:nvSpPr>
        <p:spPr bwMode="gray">
          <a:xfrm>
            <a:off x="7192470" y="3036101"/>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166" name="Table 38">
            <a:extLst>
              <a:ext uri="{FF2B5EF4-FFF2-40B4-BE49-F238E27FC236}">
                <a16:creationId xmlns:a16="http://schemas.microsoft.com/office/drawing/2014/main" id="{D5AEF497-F602-4E85-BAB8-F6691CAC1485}"/>
              </a:ext>
            </a:extLst>
          </p:cNvPr>
          <p:cNvGraphicFramePr>
            <a:graphicFrameLocks noGrp="1"/>
          </p:cNvGraphicFramePr>
          <p:nvPr>
            <p:extLst>
              <p:ext uri="{D42A27DB-BD31-4B8C-83A1-F6EECF244321}">
                <p14:modId xmlns:p14="http://schemas.microsoft.com/office/powerpoint/2010/main" val="1621678062"/>
              </p:ext>
            </p:extLst>
          </p:nvPr>
        </p:nvGraphicFramePr>
        <p:xfrm>
          <a:off x="7249128" y="3335946"/>
          <a:ext cx="2354860" cy="546120"/>
        </p:xfrm>
        <a:graphic>
          <a:graphicData uri="http://schemas.openxmlformats.org/drawingml/2006/table">
            <a:tbl>
              <a:tblPr firstRow="1" bandRow="1">
                <a:tableStyleId>{72833802-FEF1-4C79-8D5D-14CF1EAF98D9}</a:tableStyleId>
              </a:tblPr>
              <a:tblGrid>
                <a:gridCol w="809610">
                  <a:extLst>
                    <a:ext uri="{9D8B030D-6E8A-4147-A177-3AD203B41FA5}">
                      <a16:colId xmlns:a16="http://schemas.microsoft.com/office/drawing/2014/main" val="2036062193"/>
                    </a:ext>
                  </a:extLst>
                </a:gridCol>
                <a:gridCol w="735290">
                  <a:extLst>
                    <a:ext uri="{9D8B030D-6E8A-4147-A177-3AD203B41FA5}">
                      <a16:colId xmlns:a16="http://schemas.microsoft.com/office/drawing/2014/main" val="3317129549"/>
                    </a:ext>
                  </a:extLst>
                </a:gridCol>
                <a:gridCol w="809960">
                  <a:extLst>
                    <a:ext uri="{9D8B030D-6E8A-4147-A177-3AD203B41FA5}">
                      <a16:colId xmlns:a16="http://schemas.microsoft.com/office/drawing/2014/main" val="1892022959"/>
                    </a:ext>
                  </a:extLst>
                </a:gridCol>
              </a:tblGrid>
              <a:tr h="123939">
                <a:tc>
                  <a:txBody>
                    <a:bodyPr/>
                    <a:lstStyle/>
                    <a:p>
                      <a:pPr algn="ctr"/>
                      <a:r>
                        <a:rPr lang="en-US" sz="1100" dirty="0"/>
                        <a:t>Multicast Information</a:t>
                      </a:r>
                    </a:p>
                  </a:txBody>
                  <a:tcPr marL="0" marR="0" marT="10800" marB="10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10800" marB="10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Outbound Interface</a:t>
                      </a:r>
                    </a:p>
                  </a:txBody>
                  <a:tcPr marL="0" marR="0" marT="10800" marB="10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15334">
                <a:tc>
                  <a:txBody>
                    <a:bodyPr/>
                    <a:lstStyle/>
                    <a:p>
                      <a:pPr algn="ctr"/>
                      <a:r>
                        <a:rPr lang="en-US" sz="1100"/>
                        <a:t>S1, G1</a:t>
                      </a:r>
                    </a:p>
                  </a:txBody>
                  <a:tcPr marL="0" marR="0" marT="10800" marB="10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solidFill>
                            <a:schemeClr val="tx1"/>
                          </a:solidFill>
                        </a:rPr>
                        <a:t>IF1</a:t>
                      </a:r>
                    </a:p>
                  </a:txBody>
                  <a:tcPr marL="0" marR="0" marT="10800" marB="10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dirty="0"/>
                        <a:t>IF2</a:t>
                      </a:r>
                    </a:p>
                  </a:txBody>
                  <a:tcPr marL="0" marR="0" marT="10800" marB="108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72" name="Rectangular Callout 75">
            <a:extLst>
              <a:ext uri="{FF2B5EF4-FFF2-40B4-BE49-F238E27FC236}">
                <a16:creationId xmlns:a16="http://schemas.microsoft.com/office/drawing/2014/main" id="{E3B9D41F-1057-4B61-939C-E2080F0A9CC7}"/>
              </a:ext>
            </a:extLst>
          </p:cNvPr>
          <p:cNvSpPr/>
          <p:nvPr/>
        </p:nvSpPr>
        <p:spPr bwMode="gray">
          <a:xfrm>
            <a:off x="2348192" y="5746983"/>
            <a:ext cx="2000899" cy="619721"/>
          </a:xfrm>
          <a:prstGeom prst="wedgeRectCallout">
            <a:avLst>
              <a:gd name="adj1" fmla="val 20954"/>
              <a:gd name="adj2" fmla="val -734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source DR sends the Register message to the RP based on RP-Info.</a:t>
            </a:r>
          </a:p>
        </p:txBody>
      </p:sp>
      <p:sp>
        <p:nvSpPr>
          <p:cNvPr id="173" name="Rectangular Callout 75">
            <a:extLst>
              <a:ext uri="{FF2B5EF4-FFF2-40B4-BE49-F238E27FC236}">
                <a16:creationId xmlns:a16="http://schemas.microsoft.com/office/drawing/2014/main" id="{17FA68A0-50CB-43D7-BD49-F88C3E3E84C8}"/>
              </a:ext>
            </a:extLst>
          </p:cNvPr>
          <p:cNvSpPr/>
          <p:nvPr/>
        </p:nvSpPr>
        <p:spPr bwMode="gray">
          <a:xfrm>
            <a:off x="773125" y="2589580"/>
            <a:ext cx="2010685" cy="830997"/>
          </a:xfrm>
          <a:prstGeom prst="wedgeRectCallout">
            <a:avLst>
              <a:gd name="adj1" fmla="val -16197"/>
              <a:gd name="adj2" fmla="val 704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Register messages are unicast messages with the destination IP address being the RP address.</a:t>
            </a:r>
          </a:p>
        </p:txBody>
      </p:sp>
      <p:sp>
        <p:nvSpPr>
          <p:cNvPr id="174" name="Rectangular Callout 75">
            <a:extLst>
              <a:ext uri="{FF2B5EF4-FFF2-40B4-BE49-F238E27FC236}">
                <a16:creationId xmlns:a16="http://schemas.microsoft.com/office/drawing/2014/main" id="{BD24970D-1D68-4A7F-A1BD-18228715AC12}"/>
              </a:ext>
            </a:extLst>
          </p:cNvPr>
          <p:cNvSpPr/>
          <p:nvPr/>
        </p:nvSpPr>
        <p:spPr bwMode="gray">
          <a:xfrm>
            <a:off x="3059724" y="2589580"/>
            <a:ext cx="2402149" cy="830997"/>
          </a:xfrm>
          <a:prstGeom prst="wedgeRectCallout">
            <a:avLst>
              <a:gd name="adj1" fmla="val 41085"/>
              <a:gd name="adj2" fmla="val 9257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RP sends a Join message based on the source IP address of the multicast packet to </a:t>
            </a:r>
            <a:r>
              <a:rPr lang="en-US" sz="1200" b="1" dirty="0">
                <a:solidFill>
                  <a:srgbClr val="EC7061"/>
                </a:solidFill>
                <a:latin typeface="Huawei Sans" panose="020C0503030203020204" pitchFamily="34" charset="0"/>
                <a:ea typeface="方正兰亭黑简体" panose="02000000000000000000" pitchFamily="2" charset="-122"/>
              </a:rPr>
              <a:t>establish an SPT reversely</a:t>
            </a:r>
            <a:r>
              <a:rPr lang="en-US" sz="1200" dirty="0">
                <a:latin typeface="Huawei Sans" panose="020C0503030203020204" pitchFamily="34" charset="0"/>
                <a:ea typeface="方正兰亭黑简体" panose="02000000000000000000" pitchFamily="2" charset="-122"/>
              </a:rPr>
              <a:t>.</a:t>
            </a:r>
          </a:p>
        </p:txBody>
      </p:sp>
      <p:sp>
        <p:nvSpPr>
          <p:cNvPr id="175" name="Rectangular Callout 75">
            <a:extLst>
              <a:ext uri="{FF2B5EF4-FFF2-40B4-BE49-F238E27FC236}">
                <a16:creationId xmlns:a16="http://schemas.microsoft.com/office/drawing/2014/main" id="{FE59A75D-A5FD-4A09-B118-96DF17AEAA29}"/>
              </a:ext>
            </a:extLst>
          </p:cNvPr>
          <p:cNvSpPr/>
          <p:nvPr/>
        </p:nvSpPr>
        <p:spPr bwMode="gray">
          <a:xfrm>
            <a:off x="9731902" y="3011160"/>
            <a:ext cx="1497392" cy="646331"/>
          </a:xfrm>
          <a:prstGeom prst="wedgeRectCallout">
            <a:avLst>
              <a:gd name="adj1" fmla="val -62348"/>
              <a:gd name="adj2" fmla="val -1920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a:t>
            </a:r>
            <a:r>
              <a:rPr lang="en-US" sz="1200" dirty="0">
                <a:latin typeface="Huawei Sans" panose="020C0503030203020204" pitchFamily="34" charset="0"/>
                <a:ea typeface="方正兰亭黑简体" panose="02000000000000000000" pitchFamily="2" charset="-122"/>
              </a:rPr>
              <a:t> </a:t>
            </a:r>
            <a:r>
              <a:rPr lang="en-US" sz="1200" b="1" dirty="0">
                <a:solidFill>
                  <a:srgbClr val="EC7061"/>
                </a:solidFill>
                <a:latin typeface="Huawei Sans" panose="020C0503030203020204" pitchFamily="34" charset="0"/>
                <a:ea typeface="方正兰亭黑简体" panose="02000000000000000000" pitchFamily="2" charset="-122"/>
              </a:rPr>
              <a:t>routers along the path</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create an (S, G) entry.</a:t>
            </a:r>
          </a:p>
        </p:txBody>
      </p:sp>
      <p:sp>
        <p:nvSpPr>
          <p:cNvPr id="177" name="椭圆 50">
            <a:extLst>
              <a:ext uri="{FF2B5EF4-FFF2-40B4-BE49-F238E27FC236}">
                <a16:creationId xmlns:a16="http://schemas.microsoft.com/office/drawing/2014/main" id="{12446C1D-AB51-4DC6-87DB-05A24F308156}"/>
              </a:ext>
            </a:extLst>
          </p:cNvPr>
          <p:cNvSpPr/>
          <p:nvPr/>
        </p:nvSpPr>
        <p:spPr bwMode="gray">
          <a:xfrm>
            <a:off x="2258192" y="566294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78" name="椭圆 50">
            <a:extLst>
              <a:ext uri="{FF2B5EF4-FFF2-40B4-BE49-F238E27FC236}">
                <a16:creationId xmlns:a16="http://schemas.microsoft.com/office/drawing/2014/main" id="{B7D3A147-A503-4379-B14E-EB41DAE2C406}"/>
              </a:ext>
            </a:extLst>
          </p:cNvPr>
          <p:cNvSpPr/>
          <p:nvPr/>
        </p:nvSpPr>
        <p:spPr bwMode="gray">
          <a:xfrm>
            <a:off x="11159186" y="293816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9" name="椭圆 50">
            <a:extLst>
              <a:ext uri="{FF2B5EF4-FFF2-40B4-BE49-F238E27FC236}">
                <a16:creationId xmlns:a16="http://schemas.microsoft.com/office/drawing/2014/main" id="{B8D90ED3-5E68-4AD6-B11F-C684A5346043}"/>
              </a:ext>
            </a:extLst>
          </p:cNvPr>
          <p:cNvSpPr/>
          <p:nvPr/>
        </p:nvSpPr>
        <p:spPr bwMode="gray">
          <a:xfrm>
            <a:off x="2934555" y="254773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81" name="Flowchart: Manual Operation 180">
            <a:extLst>
              <a:ext uri="{FF2B5EF4-FFF2-40B4-BE49-F238E27FC236}">
                <a16:creationId xmlns:a16="http://schemas.microsoft.com/office/drawing/2014/main" id="{C209DFDD-E904-4FC9-906C-F8DDACA9A6A6}"/>
              </a:ext>
            </a:extLst>
          </p:cNvPr>
          <p:cNvSpPr/>
          <p:nvPr/>
        </p:nvSpPr>
        <p:spPr bwMode="gray">
          <a:xfrm rot="5400000">
            <a:off x="6480401" y="3208272"/>
            <a:ext cx="869389" cy="55474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9242 w 10000"/>
              <a:gd name="connsiteY2" fmla="*/ 9940 h 10000"/>
              <a:gd name="connsiteX3" fmla="*/ 2000 w 10000"/>
              <a:gd name="connsiteY3" fmla="*/ 10000 h 10000"/>
              <a:gd name="connsiteX4" fmla="*/ 0 w 10000"/>
              <a:gd name="connsiteY4" fmla="*/ 0 h 10000"/>
              <a:gd name="connsiteX0" fmla="*/ 0 w 10000"/>
              <a:gd name="connsiteY0" fmla="*/ 0 h 10060"/>
              <a:gd name="connsiteX1" fmla="*/ 10000 w 10000"/>
              <a:gd name="connsiteY1" fmla="*/ 0 h 10060"/>
              <a:gd name="connsiteX2" fmla="*/ 9242 w 10000"/>
              <a:gd name="connsiteY2" fmla="*/ 9940 h 10060"/>
              <a:gd name="connsiteX3" fmla="*/ 4337 w 10000"/>
              <a:gd name="connsiteY3" fmla="*/ 10060 h 10060"/>
              <a:gd name="connsiteX4" fmla="*/ 0 w 10000"/>
              <a:gd name="connsiteY4" fmla="*/ 0 h 1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60">
                <a:moveTo>
                  <a:pt x="0" y="0"/>
                </a:moveTo>
                <a:lnTo>
                  <a:pt x="10000" y="0"/>
                </a:lnTo>
                <a:cubicBezTo>
                  <a:pt x="9747" y="3313"/>
                  <a:pt x="9495" y="6627"/>
                  <a:pt x="9242" y="9940"/>
                </a:cubicBezTo>
                <a:lnTo>
                  <a:pt x="4337" y="10060"/>
                </a:lnTo>
                <a:lnTo>
                  <a:pt x="0" y="0"/>
                </a:lnTo>
                <a:close/>
              </a:path>
            </a:pathLst>
          </a:custGeom>
          <a:gradFill>
            <a:gsLst>
              <a:gs pos="0">
                <a:schemeClr val="bg1">
                  <a:alpha val="50000"/>
                </a:schemeClr>
              </a:gs>
              <a:gs pos="100000">
                <a:srgbClr val="1AABE2">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3" name="Straight Arrow Connector 192">
            <a:extLst>
              <a:ext uri="{FF2B5EF4-FFF2-40B4-BE49-F238E27FC236}">
                <a16:creationId xmlns:a16="http://schemas.microsoft.com/office/drawing/2014/main" id="{FAD9E0E7-EAFD-40DB-A27D-640D2B82B7BF}"/>
              </a:ext>
            </a:extLst>
          </p:cNvPr>
          <p:cNvCxnSpPr>
            <a:cxnSpLocks/>
          </p:cNvCxnSpPr>
          <p:nvPr/>
        </p:nvCxnSpPr>
        <p:spPr bwMode="gray">
          <a:xfrm>
            <a:off x="9592707" y="4943706"/>
            <a:ext cx="562933" cy="0"/>
          </a:xfrm>
          <a:prstGeom prst="straightConnector1">
            <a:avLst/>
          </a:prstGeom>
          <a:ln w="19050">
            <a:solidFill>
              <a:srgbClr val="99DFF9"/>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BA7A0655-D380-4F8C-B104-98A8F9A22D72}"/>
              </a:ext>
            </a:extLst>
          </p:cNvPr>
          <p:cNvSpPr txBox="1"/>
          <p:nvPr/>
        </p:nvSpPr>
        <p:spPr bwMode="gray">
          <a:xfrm>
            <a:off x="10171705" y="4810410"/>
            <a:ext cx="1800000" cy="276999"/>
          </a:xfrm>
          <a:prstGeom prst="rect">
            <a:avLst/>
          </a:prstGeom>
          <a:noFill/>
        </p:spPr>
        <p:txBody>
          <a:bodyPr wrap="square" rtlCol="0">
            <a:spAutoFit/>
          </a:bodyPr>
          <a:lstStyle/>
          <a:p>
            <a:r>
              <a:rPr lang="en-US" sz="1200"/>
              <a:t>Join message</a:t>
            </a:r>
          </a:p>
        </p:txBody>
      </p:sp>
      <p:cxnSp>
        <p:nvCxnSpPr>
          <p:cNvPr id="84" name="Connector: Elbow 83">
            <a:extLst>
              <a:ext uri="{FF2B5EF4-FFF2-40B4-BE49-F238E27FC236}">
                <a16:creationId xmlns:a16="http://schemas.microsoft.com/office/drawing/2014/main" id="{1D3D62A2-4698-4A28-A870-1CE3F13C7BFF}"/>
              </a:ext>
            </a:extLst>
          </p:cNvPr>
          <p:cNvCxnSpPr>
            <a:cxnSpLocks/>
            <a:stCxn id="85" idx="0"/>
            <a:endCxn id="91" idx="1"/>
          </p:cNvCxnSpPr>
          <p:nvPr/>
        </p:nvCxnSpPr>
        <p:spPr bwMode="gray">
          <a:xfrm rot="5400000" flipH="1" flipV="1">
            <a:off x="2149752" y="4379798"/>
            <a:ext cx="260977" cy="476580"/>
          </a:xfrm>
          <a:prstGeom prst="bentConnector2">
            <a:avLst/>
          </a:prstGeom>
          <a:ln w="28575">
            <a:solidFill>
              <a:schemeClr val="bg1">
                <a:lumMod val="5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87" name="矩形: 圆角 52">
            <a:extLst>
              <a:ext uri="{FF2B5EF4-FFF2-40B4-BE49-F238E27FC236}">
                <a16:creationId xmlns:a16="http://schemas.microsoft.com/office/drawing/2014/main" id="{A46A94EA-2FC2-43F6-8F3D-8240CB5F7970}"/>
              </a:ext>
            </a:extLst>
          </p:cNvPr>
          <p:cNvSpPr/>
          <p:nvPr/>
        </p:nvSpPr>
        <p:spPr bwMode="gray">
          <a:xfrm>
            <a:off x="524929" y="4017240"/>
            <a:ext cx="1612168" cy="652582"/>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spAutoFit/>
          </a:bodyP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data is encapsulated into a Register message.</a:t>
            </a:r>
          </a:p>
        </p:txBody>
      </p:sp>
      <p:sp>
        <p:nvSpPr>
          <p:cNvPr id="89" name="椭圆 50">
            <a:extLst>
              <a:ext uri="{FF2B5EF4-FFF2-40B4-BE49-F238E27FC236}">
                <a16:creationId xmlns:a16="http://schemas.microsoft.com/office/drawing/2014/main" id="{A1915269-A225-4D82-B0D2-E62139E2A8B7}"/>
              </a:ext>
            </a:extLst>
          </p:cNvPr>
          <p:cNvSpPr/>
          <p:nvPr/>
        </p:nvSpPr>
        <p:spPr bwMode="gray">
          <a:xfrm>
            <a:off x="470011" y="393637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90" name="Straight Arrow Connector 89">
            <a:extLst>
              <a:ext uri="{FF2B5EF4-FFF2-40B4-BE49-F238E27FC236}">
                <a16:creationId xmlns:a16="http://schemas.microsoft.com/office/drawing/2014/main" id="{8C7D7A1C-6241-48CA-B797-0ABC2924EFF1}"/>
              </a:ext>
            </a:extLst>
          </p:cNvPr>
          <p:cNvCxnSpPr>
            <a:cxnSpLocks/>
          </p:cNvCxnSpPr>
          <p:nvPr/>
        </p:nvCxnSpPr>
        <p:spPr bwMode="gray">
          <a:xfrm>
            <a:off x="5780378" y="3928953"/>
            <a:ext cx="447507"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5D4812B5-C12A-489E-A9EC-1C91F0F331E7}"/>
              </a:ext>
            </a:extLst>
          </p:cNvPr>
          <p:cNvCxnSpPr>
            <a:cxnSpLocks/>
          </p:cNvCxnSpPr>
          <p:nvPr/>
        </p:nvCxnSpPr>
        <p:spPr bwMode="gray">
          <a:xfrm>
            <a:off x="6306000" y="3981033"/>
            <a:ext cx="0" cy="571243"/>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E7E9C47-3DFC-4AE4-B77F-0E0166B742E3}"/>
              </a:ext>
            </a:extLst>
          </p:cNvPr>
          <p:cNvCxnSpPr>
            <a:cxnSpLocks/>
          </p:cNvCxnSpPr>
          <p:nvPr/>
        </p:nvCxnSpPr>
        <p:spPr bwMode="gray">
          <a:xfrm>
            <a:off x="7352002" y="4561801"/>
            <a:ext cx="523708"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Rectangular Callout 75">
            <a:extLst>
              <a:ext uri="{FF2B5EF4-FFF2-40B4-BE49-F238E27FC236}">
                <a16:creationId xmlns:a16="http://schemas.microsoft.com/office/drawing/2014/main" id="{9689202E-8363-434F-B109-F251C600D6BF}"/>
              </a:ext>
            </a:extLst>
          </p:cNvPr>
          <p:cNvSpPr/>
          <p:nvPr/>
        </p:nvSpPr>
        <p:spPr bwMode="gray">
          <a:xfrm>
            <a:off x="6045983" y="4921151"/>
            <a:ext cx="2014094" cy="830997"/>
          </a:xfrm>
          <a:prstGeom prst="wedgeRectCallout">
            <a:avLst>
              <a:gd name="adj1" fmla="val -35631"/>
              <a:gd name="adj2" fmla="val -945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RP </a:t>
            </a:r>
            <a:r>
              <a:rPr lang="en-US" sz="1200" dirty="0" err="1">
                <a:solidFill>
                  <a:schemeClr val="tx1"/>
                </a:solidFill>
                <a:latin typeface="Huawei Sans" panose="020C0503030203020204" pitchFamily="34" charset="0"/>
                <a:ea typeface="方正兰亭黑简体" panose="02000000000000000000" pitchFamily="2" charset="-122"/>
              </a:rPr>
              <a:t>decapsulates</a:t>
            </a:r>
            <a:r>
              <a:rPr lang="en-US" sz="1200" dirty="0">
                <a:solidFill>
                  <a:schemeClr val="tx1"/>
                </a:solidFill>
                <a:latin typeface="Huawei Sans" panose="020C0503030203020204" pitchFamily="34" charset="0"/>
                <a:ea typeface="方正兰亭黑简体" panose="02000000000000000000" pitchFamily="2" charset="-122"/>
              </a:rPr>
              <a:t> the Register message and sends the multicast packet along the RPT.</a:t>
            </a:r>
          </a:p>
        </p:txBody>
      </p:sp>
      <p:sp>
        <p:nvSpPr>
          <p:cNvPr id="100" name="椭圆 50">
            <a:extLst>
              <a:ext uri="{FF2B5EF4-FFF2-40B4-BE49-F238E27FC236}">
                <a16:creationId xmlns:a16="http://schemas.microsoft.com/office/drawing/2014/main" id="{3CEC53B1-3CC0-4F17-B7C2-F66D38AF2A24}"/>
              </a:ext>
            </a:extLst>
          </p:cNvPr>
          <p:cNvSpPr/>
          <p:nvPr/>
        </p:nvSpPr>
        <p:spPr bwMode="gray">
          <a:xfrm>
            <a:off x="7947666" y="489543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01" name="TextBox 100">
            <a:extLst>
              <a:ext uri="{FF2B5EF4-FFF2-40B4-BE49-F238E27FC236}">
                <a16:creationId xmlns:a16="http://schemas.microsoft.com/office/drawing/2014/main" id="{6EEF6FED-C402-4D92-8CBD-4959457A66C8}"/>
              </a:ext>
            </a:extLst>
          </p:cNvPr>
          <p:cNvSpPr txBox="1"/>
          <p:nvPr/>
        </p:nvSpPr>
        <p:spPr bwMode="gray">
          <a:xfrm>
            <a:off x="3806257" y="4831234"/>
            <a:ext cx="1367585" cy="276999"/>
          </a:xfrm>
          <a:prstGeom prst="rect">
            <a:avLst/>
          </a:prstGeom>
          <a:noFill/>
        </p:spPr>
        <p:txBody>
          <a:bodyPr wrap="square" rtlCol="0">
            <a:spAutoFit/>
          </a:bodyPr>
          <a:lstStyle/>
          <a:p>
            <a:pPr algn="ctr"/>
            <a:r>
              <a:rPr lang="en-US" sz="1200" dirty="0"/>
              <a:t>RT2 (source DR)</a:t>
            </a:r>
          </a:p>
        </p:txBody>
      </p:sp>
      <p:grpSp>
        <p:nvGrpSpPr>
          <p:cNvPr id="102" name="Group 101">
            <a:extLst>
              <a:ext uri="{FF2B5EF4-FFF2-40B4-BE49-F238E27FC236}">
                <a16:creationId xmlns:a16="http://schemas.microsoft.com/office/drawing/2014/main" id="{C7C6324A-5927-4D15-BC24-3F59F13D5DFB}"/>
              </a:ext>
            </a:extLst>
          </p:cNvPr>
          <p:cNvGrpSpPr/>
          <p:nvPr/>
        </p:nvGrpSpPr>
        <p:grpSpPr bwMode="gray">
          <a:xfrm>
            <a:off x="7428147" y="71577"/>
            <a:ext cx="4680000" cy="213120"/>
            <a:chOff x="7788188" y="106136"/>
            <a:chExt cx="4472949" cy="213120"/>
          </a:xfrm>
        </p:grpSpPr>
        <p:sp>
          <p:nvSpPr>
            <p:cNvPr id="103" name="五边形 24">
              <a:extLst>
                <a:ext uri="{FF2B5EF4-FFF2-40B4-BE49-F238E27FC236}">
                  <a16:creationId xmlns:a16="http://schemas.microsoft.com/office/drawing/2014/main" id="{C43260E1-0520-48C9-940C-E6BCC771C90E}"/>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104" name="燕尾形 25">
              <a:extLst>
                <a:ext uri="{FF2B5EF4-FFF2-40B4-BE49-F238E27FC236}">
                  <a16:creationId xmlns:a16="http://schemas.microsoft.com/office/drawing/2014/main" id="{D05BBCE7-FA07-4D38-AEDE-B2C7FE289A65}"/>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rPr>
                <a:t>MDT Optimization</a:t>
              </a:r>
            </a:p>
          </p:txBody>
        </p:sp>
        <p:sp>
          <p:nvSpPr>
            <p:cNvPr id="105" name="燕尾形 25">
              <a:extLst>
                <a:ext uri="{FF2B5EF4-FFF2-40B4-BE49-F238E27FC236}">
                  <a16:creationId xmlns:a16="http://schemas.microsoft.com/office/drawing/2014/main" id="{5F3D0771-CDE4-4891-8705-5D024E02BDB4}"/>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cxnSp>
        <p:nvCxnSpPr>
          <p:cNvPr id="106" name="直接连接符 12">
            <a:extLst>
              <a:ext uri="{FF2B5EF4-FFF2-40B4-BE49-F238E27FC236}">
                <a16:creationId xmlns:a16="http://schemas.microsoft.com/office/drawing/2014/main" id="{D59A0F17-8E5B-4C95-91E1-B807BC6ACBD8}"/>
              </a:ext>
            </a:extLst>
          </p:cNvPr>
          <p:cNvCxnSpPr>
            <a:cxnSpLocks/>
          </p:cNvCxnSpPr>
          <p:nvPr/>
        </p:nvCxnSpPr>
        <p:spPr bwMode="gray">
          <a:xfrm flipH="1">
            <a:off x="9634504" y="4466694"/>
            <a:ext cx="534152"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108" name="TextBox 107">
            <a:extLst>
              <a:ext uri="{FF2B5EF4-FFF2-40B4-BE49-F238E27FC236}">
                <a16:creationId xmlns:a16="http://schemas.microsoft.com/office/drawing/2014/main" id="{D7447E26-AD74-430F-BCD5-2DC1D4F42F14}"/>
              </a:ext>
            </a:extLst>
          </p:cNvPr>
          <p:cNvSpPr txBox="1"/>
          <p:nvPr/>
        </p:nvSpPr>
        <p:spPr bwMode="gray">
          <a:xfrm>
            <a:off x="10171705" y="4327264"/>
            <a:ext cx="1800000" cy="276999"/>
          </a:xfrm>
          <a:prstGeom prst="rect">
            <a:avLst/>
          </a:prstGeom>
          <a:noFill/>
        </p:spPr>
        <p:txBody>
          <a:bodyPr wrap="square" rtlCol="0">
            <a:spAutoFit/>
          </a:bodyPr>
          <a:lstStyle/>
          <a:p>
            <a:r>
              <a:rPr lang="en-US" sz="1200"/>
              <a:t>Register message</a:t>
            </a:r>
          </a:p>
        </p:txBody>
      </p:sp>
    </p:spTree>
    <p:extLst>
      <p:ext uri="{BB962C8B-B14F-4D97-AF65-F5344CB8AC3E}">
        <p14:creationId xmlns:p14="http://schemas.microsoft.com/office/powerpoint/2010/main" val="19379979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2FE3EAD-C900-4971-B984-F5B53B383A14}"/>
              </a:ext>
            </a:extLst>
          </p:cNvPr>
          <p:cNvSpPr>
            <a:spLocks noGrp="1"/>
          </p:cNvSpPr>
          <p:nvPr>
            <p:ph type="body" sz="quarter" idx="10"/>
          </p:nvPr>
        </p:nvSpPr>
        <p:spPr bwMode="gray"/>
        <p:txBody>
          <a:bodyPr>
            <a:spAutoFit/>
          </a:bodyPr>
          <a:lstStyle/>
          <a:p>
            <a:pPr algn="l">
              <a:lnSpc>
                <a:spcPct val="120000"/>
              </a:lnSpc>
              <a:spcBef>
                <a:spcPts val="0"/>
              </a:spcBef>
            </a:pPr>
            <a:r>
              <a:rPr lang="en-US" sz="1600" dirty="0"/>
              <a:t>After multicast source information is registered with the RP, an SPT from the multicast source to the RP is established. However, the source DR still encapsulates multicast data packets into Register messages, which may cause the following problems:</a:t>
            </a:r>
          </a:p>
          <a:p>
            <a:pPr lvl="1">
              <a:lnSpc>
                <a:spcPct val="120000"/>
              </a:lnSpc>
              <a:spcBef>
                <a:spcPts val="0"/>
              </a:spcBef>
            </a:pPr>
            <a:r>
              <a:rPr lang="en-US" sz="1400" dirty="0"/>
              <a:t>The source DR sends unicast Register messages, which </a:t>
            </a:r>
            <a:r>
              <a:rPr lang="en-US" sz="1400" b="1" dirty="0">
                <a:solidFill>
                  <a:srgbClr val="EC7061"/>
                </a:solidFill>
              </a:rPr>
              <a:t>increases the workload of both the source DR and RP</a:t>
            </a:r>
            <a:r>
              <a:rPr lang="en-US" sz="1400" dirty="0"/>
              <a:t>.</a:t>
            </a:r>
          </a:p>
          <a:p>
            <a:pPr lvl="1">
              <a:lnSpc>
                <a:spcPct val="120000"/>
              </a:lnSpc>
              <a:spcBef>
                <a:spcPts val="0"/>
              </a:spcBef>
            </a:pPr>
            <a:r>
              <a:rPr lang="en-US" sz="1400" dirty="0"/>
              <a:t>After an SPT from the source DR to the RP is established, the source DR </a:t>
            </a:r>
            <a:r>
              <a:rPr lang="en-US" sz="1400" b="1" dirty="0">
                <a:solidFill>
                  <a:srgbClr val="EC7061"/>
                </a:solidFill>
              </a:rPr>
              <a:t>sends both unicast Register messages and multicast packets</a:t>
            </a:r>
            <a:r>
              <a:rPr lang="en-US" sz="1400" dirty="0"/>
              <a:t>, causing duplicate multicast packets.</a:t>
            </a:r>
          </a:p>
          <a:p>
            <a:pPr algn="l">
              <a:lnSpc>
                <a:spcPct val="120000"/>
              </a:lnSpc>
              <a:spcBef>
                <a:spcPts val="0"/>
              </a:spcBef>
            </a:pPr>
            <a:r>
              <a:rPr lang="en-US" sz="1600" dirty="0"/>
              <a:t>After the SPT is established, the RP sends Register-Stop messages to instruct the source DR to send subsequent packets in multicast mode.</a:t>
            </a:r>
          </a:p>
        </p:txBody>
      </p:sp>
      <p:sp>
        <p:nvSpPr>
          <p:cNvPr id="2" name="Title 1">
            <a:extLst>
              <a:ext uri="{FF2B5EF4-FFF2-40B4-BE49-F238E27FC236}">
                <a16:creationId xmlns:a16="http://schemas.microsoft.com/office/drawing/2014/main" id="{5D27AF7C-9865-4D5F-8061-93078F849B86}"/>
              </a:ext>
            </a:extLst>
          </p:cNvPr>
          <p:cNvSpPr>
            <a:spLocks noGrp="1"/>
          </p:cNvSpPr>
          <p:nvPr>
            <p:ph type="title"/>
          </p:nvPr>
        </p:nvSpPr>
        <p:spPr bwMode="gray"/>
        <p:txBody>
          <a:bodyPr anchor="ctr"/>
          <a:lstStyle/>
          <a:p>
            <a:r>
              <a:rPr lang="en-US" dirty="0"/>
              <a:t>Multicast Source Registration Mechanism — Multicast Data Forwarding</a:t>
            </a:r>
          </a:p>
        </p:txBody>
      </p:sp>
      <p:pic>
        <p:nvPicPr>
          <p:cNvPr id="4" name="Picture 2" descr="G:\做的项目\公共\扁平图标切换\更新2015_01_21\oss扁平图标库2015_01_21更新-04.png">
            <a:extLst>
              <a:ext uri="{FF2B5EF4-FFF2-40B4-BE49-F238E27FC236}">
                <a16:creationId xmlns:a16="http://schemas.microsoft.com/office/drawing/2014/main" id="{428D4677-C2F2-4E65-A281-A609C2AFCD51}"/>
              </a:ext>
            </a:extLst>
          </p:cNvPr>
          <p:cNvPicPr>
            <a:picLocks noChangeArrowheads="1"/>
          </p:cNvPicPr>
          <p:nvPr/>
        </p:nvPicPr>
        <p:blipFill>
          <a:blip r:embed="rId2" cstate="print"/>
          <a:stretch>
            <a:fillRect/>
          </a:stretch>
        </p:blipFill>
        <p:spPr bwMode="gray">
          <a:xfrm>
            <a:off x="3043935" y="5450333"/>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23328A57-2B8D-4453-B369-F554B8370B08}"/>
              </a:ext>
            </a:extLst>
          </p:cNvPr>
          <p:cNvPicPr>
            <a:picLocks noChangeArrowheads="1"/>
          </p:cNvPicPr>
          <p:nvPr/>
        </p:nvPicPr>
        <p:blipFill>
          <a:blip r:embed="rId2" cstate="print"/>
          <a:stretch>
            <a:fillRect/>
          </a:stretch>
        </p:blipFill>
        <p:spPr bwMode="gray">
          <a:xfrm>
            <a:off x="4676968" y="4206865"/>
            <a:ext cx="528117" cy="399259"/>
          </a:xfrm>
          <a:prstGeom prst="rect">
            <a:avLst/>
          </a:prstGeom>
          <a:noFill/>
        </p:spPr>
      </p:pic>
      <p:pic>
        <p:nvPicPr>
          <p:cNvPr id="6" name="图片 37" descr="交换机.png">
            <a:extLst>
              <a:ext uri="{FF2B5EF4-FFF2-40B4-BE49-F238E27FC236}">
                <a16:creationId xmlns:a16="http://schemas.microsoft.com/office/drawing/2014/main" id="{3CE7DCE6-5B29-4290-9121-3BF4605C82B7}"/>
              </a:ext>
            </a:extLst>
          </p:cNvPr>
          <p:cNvPicPr preferRelativeResize="0">
            <a:picLocks/>
          </p:cNvPicPr>
          <p:nvPr/>
        </p:nvPicPr>
        <p:blipFill>
          <a:blip r:embed="rId3" cstate="print"/>
          <a:stretch>
            <a:fillRect/>
          </a:stretch>
        </p:blipFill>
        <p:spPr bwMode="gray">
          <a:xfrm>
            <a:off x="1551152" y="5450171"/>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282B6768-95F3-4731-8A07-E9BE45E8F4BB}"/>
              </a:ext>
            </a:extLst>
          </p:cNvPr>
          <p:cNvPicPr>
            <a:picLocks noChangeArrowheads="1"/>
          </p:cNvPicPr>
          <p:nvPr/>
        </p:nvPicPr>
        <p:blipFill>
          <a:blip r:embed="rId2" cstate="print"/>
          <a:stretch>
            <a:fillRect/>
          </a:stretch>
        </p:blipFill>
        <p:spPr bwMode="gray">
          <a:xfrm>
            <a:off x="4676968" y="5452819"/>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2688EB66-820D-4867-80FE-3B446B9BC018}"/>
              </a:ext>
            </a:extLst>
          </p:cNvPr>
          <p:cNvPicPr>
            <a:picLocks noChangeArrowheads="1"/>
          </p:cNvPicPr>
          <p:nvPr/>
        </p:nvPicPr>
        <p:blipFill>
          <a:blip r:embed="rId2" cstate="print"/>
          <a:stretch>
            <a:fillRect/>
          </a:stretch>
        </p:blipFill>
        <p:spPr bwMode="gray">
          <a:xfrm>
            <a:off x="6181918" y="4836078"/>
            <a:ext cx="528117" cy="399259"/>
          </a:xfrm>
          <a:prstGeom prst="rect">
            <a:avLst/>
          </a:prstGeom>
          <a:noFill/>
        </p:spPr>
      </p:pic>
      <p:pic>
        <p:nvPicPr>
          <p:cNvPr id="9" name="图片 38" descr="PC.png">
            <a:extLst>
              <a:ext uri="{FF2B5EF4-FFF2-40B4-BE49-F238E27FC236}">
                <a16:creationId xmlns:a16="http://schemas.microsoft.com/office/drawing/2014/main" id="{90CD4F88-2226-48A1-A910-FB28D293AEB9}"/>
              </a:ext>
            </a:extLst>
          </p:cNvPr>
          <p:cNvPicPr>
            <a:picLocks noChangeAspect="1"/>
          </p:cNvPicPr>
          <p:nvPr/>
        </p:nvPicPr>
        <p:blipFill>
          <a:blip r:embed="rId4" cstate="print"/>
          <a:stretch>
            <a:fillRect/>
          </a:stretch>
        </p:blipFill>
        <p:spPr bwMode="gray">
          <a:xfrm>
            <a:off x="7453283" y="4844531"/>
            <a:ext cx="540000" cy="382353"/>
          </a:xfrm>
          <a:prstGeom prst="rect">
            <a:avLst/>
          </a:prstGeom>
        </p:spPr>
      </p:pic>
      <p:cxnSp>
        <p:nvCxnSpPr>
          <p:cNvPr id="10" name="直接连接符 12">
            <a:extLst>
              <a:ext uri="{FF2B5EF4-FFF2-40B4-BE49-F238E27FC236}">
                <a16:creationId xmlns:a16="http://schemas.microsoft.com/office/drawing/2014/main" id="{1BF5E83A-C9F0-4953-AFF9-24C06A65F890}"/>
              </a:ext>
            </a:extLst>
          </p:cNvPr>
          <p:cNvCxnSpPr>
            <a:cxnSpLocks/>
            <a:stCxn id="6" idx="3"/>
            <a:endCxn id="4" idx="1"/>
          </p:cNvCxnSpPr>
          <p:nvPr/>
        </p:nvCxnSpPr>
        <p:spPr bwMode="gray">
          <a:xfrm>
            <a:off x="2079270" y="5649882"/>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5618C557-1038-4CB4-8B06-2DA3F8B02E18}"/>
              </a:ext>
            </a:extLst>
          </p:cNvPr>
          <p:cNvCxnSpPr>
            <a:cxnSpLocks/>
            <a:stCxn id="5" idx="1"/>
            <a:endCxn id="19" idx="3"/>
          </p:cNvCxnSpPr>
          <p:nvPr/>
        </p:nvCxnSpPr>
        <p:spPr bwMode="gray">
          <a:xfrm flipH="1" flipV="1">
            <a:off x="3572052" y="4405152"/>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FA84C043-6087-4F5E-BEEE-44DC0817EDA5}"/>
              </a:ext>
            </a:extLst>
          </p:cNvPr>
          <p:cNvCxnSpPr>
            <a:cxnSpLocks/>
            <a:stCxn id="7" idx="1"/>
            <a:endCxn id="4" idx="3"/>
          </p:cNvCxnSpPr>
          <p:nvPr/>
        </p:nvCxnSpPr>
        <p:spPr bwMode="gray">
          <a:xfrm flipH="1" flipV="1">
            <a:off x="3572052" y="5649963"/>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99A0FFAC-BA29-46D7-84AD-F72F2A7AD9D5}"/>
              </a:ext>
            </a:extLst>
          </p:cNvPr>
          <p:cNvCxnSpPr>
            <a:cxnSpLocks/>
            <a:stCxn id="5" idx="3"/>
            <a:endCxn id="8" idx="1"/>
          </p:cNvCxnSpPr>
          <p:nvPr/>
        </p:nvCxnSpPr>
        <p:spPr bwMode="gray">
          <a:xfrm>
            <a:off x="5205085" y="4406495"/>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EAD708AE-CAA1-402F-868A-A60692E63B4B}"/>
              </a:ext>
            </a:extLst>
          </p:cNvPr>
          <p:cNvCxnSpPr>
            <a:cxnSpLocks/>
            <a:stCxn id="7" idx="3"/>
            <a:endCxn id="8" idx="1"/>
          </p:cNvCxnSpPr>
          <p:nvPr/>
        </p:nvCxnSpPr>
        <p:spPr bwMode="gray">
          <a:xfrm flipV="1">
            <a:off x="5205085" y="5035708"/>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AAD3982D-63B4-4163-A08B-34850AE13805}"/>
              </a:ext>
            </a:extLst>
          </p:cNvPr>
          <p:cNvCxnSpPr>
            <a:cxnSpLocks/>
            <a:stCxn id="9" idx="1"/>
            <a:endCxn id="8" idx="3"/>
          </p:cNvCxnSpPr>
          <p:nvPr/>
        </p:nvCxnSpPr>
        <p:spPr bwMode="gray">
          <a:xfrm flipH="1">
            <a:off x="6710035" y="5035708"/>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TextBox 15">
            <a:extLst>
              <a:ext uri="{FF2B5EF4-FFF2-40B4-BE49-F238E27FC236}">
                <a16:creationId xmlns:a16="http://schemas.microsoft.com/office/drawing/2014/main" id="{3EE2C20A-5EE6-4430-BAA1-E422B68BE10E}"/>
              </a:ext>
            </a:extLst>
          </p:cNvPr>
          <p:cNvSpPr txBox="1"/>
          <p:nvPr/>
        </p:nvSpPr>
        <p:spPr bwMode="gray">
          <a:xfrm>
            <a:off x="4678858" y="3966261"/>
            <a:ext cx="528118" cy="276999"/>
          </a:xfrm>
          <a:prstGeom prst="rect">
            <a:avLst/>
          </a:prstGeom>
          <a:noFill/>
        </p:spPr>
        <p:txBody>
          <a:bodyPr wrap="square" rtlCol="0">
            <a:spAutoFit/>
          </a:bodyPr>
          <a:lstStyle/>
          <a:p>
            <a:pPr algn="ctr"/>
            <a:r>
              <a:rPr lang="en-US" sz="1200" b="1">
                <a:solidFill>
                  <a:srgbClr val="EC7061"/>
                </a:solidFill>
              </a:rPr>
              <a:t>RP</a:t>
            </a:r>
          </a:p>
        </p:txBody>
      </p:sp>
      <p:sp>
        <p:nvSpPr>
          <p:cNvPr id="17" name="TextBox 16">
            <a:extLst>
              <a:ext uri="{FF2B5EF4-FFF2-40B4-BE49-F238E27FC236}">
                <a16:creationId xmlns:a16="http://schemas.microsoft.com/office/drawing/2014/main" id="{4DA0749F-6B66-4723-BF9A-5A1A2E2364E6}"/>
              </a:ext>
            </a:extLst>
          </p:cNvPr>
          <p:cNvSpPr txBox="1"/>
          <p:nvPr/>
        </p:nvSpPr>
        <p:spPr bwMode="gray">
          <a:xfrm>
            <a:off x="598670" y="5428775"/>
            <a:ext cx="1005151" cy="461665"/>
          </a:xfrm>
          <a:prstGeom prst="rect">
            <a:avLst/>
          </a:prstGeom>
          <a:noFill/>
        </p:spPr>
        <p:txBody>
          <a:bodyPr wrap="square" rtlCol="0">
            <a:spAutoFit/>
          </a:bodyPr>
          <a:lstStyle/>
          <a:p>
            <a:pPr algn="ctr"/>
            <a:r>
              <a:rPr lang="en-US" sz="1200" dirty="0"/>
              <a:t>Multicast source S1</a:t>
            </a:r>
          </a:p>
        </p:txBody>
      </p:sp>
      <p:cxnSp>
        <p:nvCxnSpPr>
          <p:cNvPr id="18" name="Connector: Elbow 17">
            <a:extLst>
              <a:ext uri="{FF2B5EF4-FFF2-40B4-BE49-F238E27FC236}">
                <a16:creationId xmlns:a16="http://schemas.microsoft.com/office/drawing/2014/main" id="{23559516-B986-4C13-9108-C7170225CAE5}"/>
              </a:ext>
            </a:extLst>
          </p:cNvPr>
          <p:cNvCxnSpPr>
            <a:cxnSpLocks/>
            <a:stCxn id="25" idx="6"/>
            <a:endCxn id="23" idx="2"/>
          </p:cNvCxnSpPr>
          <p:nvPr/>
        </p:nvCxnSpPr>
        <p:spPr bwMode="gray">
          <a:xfrm>
            <a:off x="5284716" y="4404234"/>
            <a:ext cx="813868" cy="631473"/>
          </a:xfrm>
          <a:prstGeom prst="bentConnector3">
            <a:avLst>
              <a:gd name="adj1" fmla="val 50000"/>
            </a:avLst>
          </a:prstGeom>
          <a:ln w="28575">
            <a:solidFill>
              <a:srgbClr val="FFD17D"/>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19" name="Picture 2" descr="G:\做的项目\公共\扁平图标切换\更新2015_01_21\oss扁平图标库2015_01_21更新-04.png">
            <a:extLst>
              <a:ext uri="{FF2B5EF4-FFF2-40B4-BE49-F238E27FC236}">
                <a16:creationId xmlns:a16="http://schemas.microsoft.com/office/drawing/2014/main" id="{7B57225E-DE7E-4561-95DE-A2EFD29187FF}"/>
              </a:ext>
            </a:extLst>
          </p:cNvPr>
          <p:cNvPicPr>
            <a:picLocks noChangeArrowheads="1"/>
          </p:cNvPicPr>
          <p:nvPr/>
        </p:nvPicPr>
        <p:blipFill>
          <a:blip r:embed="rId2" cstate="print"/>
          <a:stretch>
            <a:fillRect/>
          </a:stretch>
        </p:blipFill>
        <p:spPr bwMode="gray">
          <a:xfrm>
            <a:off x="3043935" y="4205522"/>
            <a:ext cx="528117" cy="399259"/>
          </a:xfrm>
          <a:prstGeom prst="rect">
            <a:avLst/>
          </a:prstGeom>
          <a:noFill/>
        </p:spPr>
      </p:pic>
      <p:cxnSp>
        <p:nvCxnSpPr>
          <p:cNvPr id="20" name="直接连接符 12">
            <a:extLst>
              <a:ext uri="{FF2B5EF4-FFF2-40B4-BE49-F238E27FC236}">
                <a16:creationId xmlns:a16="http://schemas.microsoft.com/office/drawing/2014/main" id="{0A827DEE-0338-4F4F-99D1-F318A59B239F}"/>
              </a:ext>
            </a:extLst>
          </p:cNvPr>
          <p:cNvCxnSpPr>
            <a:cxnSpLocks/>
            <a:stCxn id="4" idx="0"/>
            <a:endCxn id="19" idx="2"/>
          </p:cNvCxnSpPr>
          <p:nvPr/>
        </p:nvCxnSpPr>
        <p:spPr bwMode="gray">
          <a:xfrm flipV="1">
            <a:off x="3307994" y="4604781"/>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D8ABF341-1BBC-4905-B154-22318C926B83}"/>
              </a:ext>
            </a:extLst>
          </p:cNvPr>
          <p:cNvSpPr txBox="1"/>
          <p:nvPr/>
        </p:nvSpPr>
        <p:spPr bwMode="gray">
          <a:xfrm>
            <a:off x="8001058" y="4616240"/>
            <a:ext cx="1164306" cy="830997"/>
          </a:xfrm>
          <a:prstGeom prst="rect">
            <a:avLst/>
          </a:prstGeom>
          <a:noFill/>
        </p:spPr>
        <p:txBody>
          <a:bodyPr wrap="square" rtlCol="0" anchor="ctr">
            <a:spAutoFit/>
          </a:bodyPr>
          <a:lstStyle/>
          <a:p>
            <a:pPr algn="ctr"/>
            <a:r>
              <a:rPr lang="en-US" sz="1200" dirty="0"/>
              <a:t>The multicast group member joins group G1.</a:t>
            </a:r>
          </a:p>
        </p:txBody>
      </p:sp>
      <p:sp>
        <p:nvSpPr>
          <p:cNvPr id="22" name="Oval 21">
            <a:extLst>
              <a:ext uri="{FF2B5EF4-FFF2-40B4-BE49-F238E27FC236}">
                <a16:creationId xmlns:a16="http://schemas.microsoft.com/office/drawing/2014/main" id="{D0A974E9-B91E-44E1-A19A-B6B210076DB8}"/>
              </a:ext>
            </a:extLst>
          </p:cNvPr>
          <p:cNvSpPr>
            <a:spLocks noChangeAspect="1"/>
          </p:cNvSpPr>
          <p:nvPr/>
        </p:nvSpPr>
        <p:spPr bwMode="gray">
          <a:xfrm>
            <a:off x="6630404" y="4947926"/>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3" name="Oval 22">
            <a:extLst>
              <a:ext uri="{FF2B5EF4-FFF2-40B4-BE49-F238E27FC236}">
                <a16:creationId xmlns:a16="http://schemas.microsoft.com/office/drawing/2014/main" id="{20E7B0DE-98F2-4526-829A-94F94264769E}"/>
              </a:ext>
            </a:extLst>
          </p:cNvPr>
          <p:cNvSpPr>
            <a:spLocks noChangeAspect="1"/>
          </p:cNvSpPr>
          <p:nvPr/>
        </p:nvSpPr>
        <p:spPr bwMode="gray">
          <a:xfrm>
            <a:off x="6098584" y="49560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4" name="Oval 23">
            <a:extLst>
              <a:ext uri="{FF2B5EF4-FFF2-40B4-BE49-F238E27FC236}">
                <a16:creationId xmlns:a16="http://schemas.microsoft.com/office/drawing/2014/main" id="{B411C361-84B8-4950-87CF-A14D44023CAA}"/>
              </a:ext>
            </a:extLst>
          </p:cNvPr>
          <p:cNvSpPr>
            <a:spLocks noChangeAspect="1"/>
          </p:cNvSpPr>
          <p:nvPr/>
        </p:nvSpPr>
        <p:spPr bwMode="gray">
          <a:xfrm>
            <a:off x="5125455" y="557282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CB2B1B4D-C68A-4F89-A609-88CBD94A5C34}"/>
              </a:ext>
            </a:extLst>
          </p:cNvPr>
          <p:cNvSpPr>
            <a:spLocks noChangeAspect="1"/>
          </p:cNvSpPr>
          <p:nvPr/>
        </p:nvSpPr>
        <p:spPr bwMode="gray">
          <a:xfrm>
            <a:off x="5125455" y="43246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85CBD40D-457D-4108-AE81-E7BD1C2AD938}"/>
              </a:ext>
            </a:extLst>
          </p:cNvPr>
          <p:cNvSpPr>
            <a:spLocks noChangeAspect="1"/>
          </p:cNvSpPr>
          <p:nvPr/>
        </p:nvSpPr>
        <p:spPr bwMode="gray">
          <a:xfrm>
            <a:off x="4592681" y="43246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63313D6E-FF37-46B7-A4C8-B4358B00EBF8}"/>
              </a:ext>
            </a:extLst>
          </p:cNvPr>
          <p:cNvSpPr>
            <a:spLocks noChangeAspect="1"/>
          </p:cNvSpPr>
          <p:nvPr/>
        </p:nvSpPr>
        <p:spPr bwMode="gray">
          <a:xfrm>
            <a:off x="4597337" y="557453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962AB08B-0C10-4F9C-B13E-5701DBCF9032}"/>
              </a:ext>
            </a:extLst>
          </p:cNvPr>
          <p:cNvSpPr>
            <a:spLocks noChangeAspect="1"/>
          </p:cNvSpPr>
          <p:nvPr/>
        </p:nvSpPr>
        <p:spPr bwMode="gray">
          <a:xfrm>
            <a:off x="3468220" y="55792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906A5982-5D45-4BA4-8198-A3A8E377A096}"/>
              </a:ext>
            </a:extLst>
          </p:cNvPr>
          <p:cNvSpPr>
            <a:spLocks noChangeAspect="1"/>
          </p:cNvSpPr>
          <p:nvPr/>
        </p:nvSpPr>
        <p:spPr bwMode="gray">
          <a:xfrm>
            <a:off x="3480363" y="432686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48E4C324-5698-4F87-8E96-3BD4FB2D2100}"/>
              </a:ext>
            </a:extLst>
          </p:cNvPr>
          <p:cNvSpPr>
            <a:spLocks noChangeAspect="1"/>
          </p:cNvSpPr>
          <p:nvPr/>
        </p:nvSpPr>
        <p:spPr bwMode="gray">
          <a:xfrm>
            <a:off x="3228362" y="45264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Oval 30">
            <a:extLst>
              <a:ext uri="{FF2B5EF4-FFF2-40B4-BE49-F238E27FC236}">
                <a16:creationId xmlns:a16="http://schemas.microsoft.com/office/drawing/2014/main" id="{16767E98-3E7F-4925-AFF6-0B47E7CEE4F5}"/>
              </a:ext>
            </a:extLst>
          </p:cNvPr>
          <p:cNvSpPr>
            <a:spLocks noChangeAspect="1"/>
          </p:cNvSpPr>
          <p:nvPr/>
        </p:nvSpPr>
        <p:spPr bwMode="gray">
          <a:xfrm>
            <a:off x="3234398" y="53707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Oval 31">
            <a:extLst>
              <a:ext uri="{FF2B5EF4-FFF2-40B4-BE49-F238E27FC236}">
                <a16:creationId xmlns:a16="http://schemas.microsoft.com/office/drawing/2014/main" id="{F4EAFF87-3702-4EE0-8ACB-C3B794C4FC0B}"/>
              </a:ext>
            </a:extLst>
          </p:cNvPr>
          <p:cNvSpPr>
            <a:spLocks noChangeAspect="1"/>
          </p:cNvSpPr>
          <p:nvPr/>
        </p:nvSpPr>
        <p:spPr bwMode="gray">
          <a:xfrm>
            <a:off x="2967678" y="557025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3" name="Oval 32">
            <a:extLst>
              <a:ext uri="{FF2B5EF4-FFF2-40B4-BE49-F238E27FC236}">
                <a16:creationId xmlns:a16="http://schemas.microsoft.com/office/drawing/2014/main" id="{39717701-F8B6-42E6-9CB2-F0434786A814}"/>
              </a:ext>
            </a:extLst>
          </p:cNvPr>
          <p:cNvSpPr>
            <a:spLocks noChangeAspect="1"/>
          </p:cNvSpPr>
          <p:nvPr/>
        </p:nvSpPr>
        <p:spPr bwMode="gray">
          <a:xfrm>
            <a:off x="9787592" y="549333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4" name="TextBox 33">
            <a:extLst>
              <a:ext uri="{FF2B5EF4-FFF2-40B4-BE49-F238E27FC236}">
                <a16:creationId xmlns:a16="http://schemas.microsoft.com/office/drawing/2014/main" id="{77D89904-F463-4D40-952E-993902F31A5A}"/>
              </a:ext>
            </a:extLst>
          </p:cNvPr>
          <p:cNvSpPr txBox="1"/>
          <p:nvPr/>
        </p:nvSpPr>
        <p:spPr bwMode="gray">
          <a:xfrm>
            <a:off x="9987003" y="5436319"/>
            <a:ext cx="1800000" cy="461665"/>
          </a:xfrm>
          <a:prstGeom prst="rect">
            <a:avLst/>
          </a:prstGeom>
          <a:noFill/>
        </p:spPr>
        <p:txBody>
          <a:bodyPr wrap="square" rtlCol="0">
            <a:spAutoFit/>
          </a:bodyPr>
          <a:lstStyle/>
          <a:p>
            <a:r>
              <a:rPr lang="en-US" sz="1200"/>
              <a:t>Active PIM interface</a:t>
            </a:r>
          </a:p>
        </p:txBody>
      </p:sp>
      <p:sp>
        <p:nvSpPr>
          <p:cNvPr id="35" name="Oval 34">
            <a:extLst>
              <a:ext uri="{FF2B5EF4-FFF2-40B4-BE49-F238E27FC236}">
                <a16:creationId xmlns:a16="http://schemas.microsoft.com/office/drawing/2014/main" id="{A8BB2B02-C8E4-41F3-9B3A-12FC7F27BC9C}"/>
              </a:ext>
            </a:extLst>
          </p:cNvPr>
          <p:cNvSpPr>
            <a:spLocks noChangeAspect="1"/>
          </p:cNvSpPr>
          <p:nvPr/>
        </p:nvSpPr>
        <p:spPr bwMode="gray">
          <a:xfrm>
            <a:off x="9787591" y="576600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6" name="TextBox 35">
            <a:extLst>
              <a:ext uri="{FF2B5EF4-FFF2-40B4-BE49-F238E27FC236}">
                <a16:creationId xmlns:a16="http://schemas.microsoft.com/office/drawing/2014/main" id="{BCC7FCEB-7F4E-4F8E-8994-662CDE54BD93}"/>
              </a:ext>
            </a:extLst>
          </p:cNvPr>
          <p:cNvSpPr txBox="1"/>
          <p:nvPr/>
        </p:nvSpPr>
        <p:spPr bwMode="gray">
          <a:xfrm>
            <a:off x="9987002" y="5707134"/>
            <a:ext cx="1800000" cy="461665"/>
          </a:xfrm>
          <a:prstGeom prst="rect">
            <a:avLst/>
          </a:prstGeom>
          <a:noFill/>
        </p:spPr>
        <p:txBody>
          <a:bodyPr wrap="square" rtlCol="0">
            <a:spAutoFit/>
          </a:bodyPr>
          <a:lstStyle/>
          <a:p>
            <a:r>
              <a:rPr lang="en-US" sz="1200"/>
              <a:t>Active IGMP interface</a:t>
            </a:r>
          </a:p>
        </p:txBody>
      </p:sp>
      <p:cxnSp>
        <p:nvCxnSpPr>
          <p:cNvPr id="37" name="直接连接符 12">
            <a:extLst>
              <a:ext uri="{FF2B5EF4-FFF2-40B4-BE49-F238E27FC236}">
                <a16:creationId xmlns:a16="http://schemas.microsoft.com/office/drawing/2014/main" id="{13B2E595-BE7D-46DC-BA38-2242E5B2FBC4}"/>
              </a:ext>
            </a:extLst>
          </p:cNvPr>
          <p:cNvCxnSpPr>
            <a:cxnSpLocks/>
          </p:cNvCxnSpPr>
          <p:nvPr/>
        </p:nvCxnSpPr>
        <p:spPr bwMode="gray">
          <a:xfrm>
            <a:off x="9388200" y="5035708"/>
            <a:ext cx="558653" cy="0"/>
          </a:xfrm>
          <a:prstGeom prst="line">
            <a:avLst/>
          </a:prstGeom>
          <a:solidFill>
            <a:schemeClr val="accent1"/>
          </a:solidFill>
          <a:ln w="28575" cap="flat" cmpd="sng" algn="ctr">
            <a:solidFill>
              <a:srgbClr val="FFD17D"/>
            </a:solidFill>
            <a:prstDash val="solid"/>
            <a:round/>
            <a:headEnd type="none" w="med" len="med"/>
            <a:tailEnd type="triangle" w="med" len="med"/>
          </a:ln>
          <a:effectLst/>
        </p:spPr>
      </p:cxnSp>
      <p:sp>
        <p:nvSpPr>
          <p:cNvPr id="38" name="TextBox 37">
            <a:extLst>
              <a:ext uri="{FF2B5EF4-FFF2-40B4-BE49-F238E27FC236}">
                <a16:creationId xmlns:a16="http://schemas.microsoft.com/office/drawing/2014/main" id="{5A740144-9594-456F-B708-5E6BC1F75349}"/>
              </a:ext>
            </a:extLst>
          </p:cNvPr>
          <p:cNvSpPr txBox="1"/>
          <p:nvPr/>
        </p:nvSpPr>
        <p:spPr bwMode="gray">
          <a:xfrm>
            <a:off x="9987002" y="4920599"/>
            <a:ext cx="1800000" cy="276999"/>
          </a:xfrm>
          <a:prstGeom prst="rect">
            <a:avLst/>
          </a:prstGeom>
          <a:noFill/>
        </p:spPr>
        <p:txBody>
          <a:bodyPr wrap="square" rtlCol="0">
            <a:spAutoFit/>
          </a:bodyPr>
          <a:lstStyle/>
          <a:p>
            <a:r>
              <a:rPr lang="en-US" sz="1200"/>
              <a:t>RPT</a:t>
            </a:r>
          </a:p>
        </p:txBody>
      </p:sp>
      <p:cxnSp>
        <p:nvCxnSpPr>
          <p:cNvPr id="39" name="Straight Arrow Connector 38">
            <a:extLst>
              <a:ext uri="{FF2B5EF4-FFF2-40B4-BE49-F238E27FC236}">
                <a16:creationId xmlns:a16="http://schemas.microsoft.com/office/drawing/2014/main" id="{7DEB2353-FBEF-4A0C-82C1-578AB1B9A522}"/>
              </a:ext>
            </a:extLst>
          </p:cNvPr>
          <p:cNvCxnSpPr>
            <a:cxnSpLocks/>
          </p:cNvCxnSpPr>
          <p:nvPr/>
        </p:nvCxnSpPr>
        <p:spPr bwMode="gray">
          <a:xfrm>
            <a:off x="9388201" y="4795677"/>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0C4C5789-01E2-4CEE-BA43-4BB916A1749C}"/>
              </a:ext>
            </a:extLst>
          </p:cNvPr>
          <p:cNvSpPr txBox="1"/>
          <p:nvPr/>
        </p:nvSpPr>
        <p:spPr bwMode="gray">
          <a:xfrm>
            <a:off x="9987003" y="4662381"/>
            <a:ext cx="1800000" cy="461665"/>
          </a:xfrm>
          <a:prstGeom prst="rect">
            <a:avLst/>
          </a:prstGeom>
          <a:noFill/>
        </p:spPr>
        <p:txBody>
          <a:bodyPr wrap="square" rtlCol="0">
            <a:spAutoFit/>
          </a:bodyPr>
          <a:lstStyle/>
          <a:p>
            <a:r>
              <a:rPr lang="en-US" sz="1200"/>
              <a:t>Register-Stop message</a:t>
            </a:r>
          </a:p>
        </p:txBody>
      </p:sp>
      <p:cxnSp>
        <p:nvCxnSpPr>
          <p:cNvPr id="41" name="Straight Arrow Connector 40">
            <a:extLst>
              <a:ext uri="{FF2B5EF4-FFF2-40B4-BE49-F238E27FC236}">
                <a16:creationId xmlns:a16="http://schemas.microsoft.com/office/drawing/2014/main" id="{BF70FE1A-676B-4F6E-A92A-8C1BB008BB5C}"/>
              </a:ext>
            </a:extLst>
          </p:cNvPr>
          <p:cNvCxnSpPr>
            <a:cxnSpLocks/>
          </p:cNvCxnSpPr>
          <p:nvPr/>
        </p:nvCxnSpPr>
        <p:spPr bwMode="gray">
          <a:xfrm>
            <a:off x="9388201" y="4550443"/>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4031D06A-CFB4-4626-80D1-6A00D67B907D}"/>
              </a:ext>
            </a:extLst>
          </p:cNvPr>
          <p:cNvSpPr txBox="1"/>
          <p:nvPr/>
        </p:nvSpPr>
        <p:spPr bwMode="gray">
          <a:xfrm>
            <a:off x="9987003" y="4417147"/>
            <a:ext cx="1800000" cy="461665"/>
          </a:xfrm>
          <a:prstGeom prst="rect">
            <a:avLst/>
          </a:prstGeom>
          <a:noFill/>
        </p:spPr>
        <p:txBody>
          <a:bodyPr wrap="square" rtlCol="0">
            <a:spAutoFit/>
          </a:bodyPr>
          <a:lstStyle/>
          <a:p>
            <a:r>
              <a:rPr lang="en-US" sz="1200"/>
              <a:t>Multicast packet</a:t>
            </a:r>
          </a:p>
        </p:txBody>
      </p:sp>
      <p:sp>
        <p:nvSpPr>
          <p:cNvPr id="43" name="TextBox 42">
            <a:extLst>
              <a:ext uri="{FF2B5EF4-FFF2-40B4-BE49-F238E27FC236}">
                <a16:creationId xmlns:a16="http://schemas.microsoft.com/office/drawing/2014/main" id="{913493C2-3DC1-4DBF-A215-BCD7980C5CAF}"/>
              </a:ext>
            </a:extLst>
          </p:cNvPr>
          <p:cNvSpPr txBox="1"/>
          <p:nvPr/>
        </p:nvSpPr>
        <p:spPr bwMode="gray">
          <a:xfrm>
            <a:off x="5817751" y="5238982"/>
            <a:ext cx="1217115" cy="461665"/>
          </a:xfrm>
          <a:prstGeom prst="rect">
            <a:avLst/>
          </a:prstGeom>
          <a:noFill/>
        </p:spPr>
        <p:txBody>
          <a:bodyPr wrap="square" rtlCol="0">
            <a:spAutoFit/>
          </a:bodyPr>
          <a:lstStyle/>
          <a:p>
            <a:pPr algn="ctr"/>
            <a:r>
              <a:rPr lang="en-US" sz="1200" dirty="0"/>
              <a:t>RT5 (receiver DR)</a:t>
            </a:r>
          </a:p>
          <a:p>
            <a:pPr algn="ctr"/>
            <a:endParaRPr lang="en-US" sz="1200" dirty="0"/>
          </a:p>
        </p:txBody>
      </p:sp>
      <p:sp>
        <p:nvSpPr>
          <p:cNvPr id="44" name="TextBox 43">
            <a:extLst>
              <a:ext uri="{FF2B5EF4-FFF2-40B4-BE49-F238E27FC236}">
                <a16:creationId xmlns:a16="http://schemas.microsoft.com/office/drawing/2014/main" id="{B424DA48-59F1-4C19-8DE1-89C2ED5181EA}"/>
              </a:ext>
            </a:extLst>
          </p:cNvPr>
          <p:cNvSpPr txBox="1"/>
          <p:nvPr/>
        </p:nvSpPr>
        <p:spPr bwMode="gray">
          <a:xfrm>
            <a:off x="3315174" y="4582860"/>
            <a:ext cx="470983" cy="276999"/>
          </a:xfrm>
          <a:prstGeom prst="rect">
            <a:avLst/>
          </a:prstGeom>
          <a:noFill/>
        </p:spPr>
        <p:txBody>
          <a:bodyPr wrap="square" rtlCol="0">
            <a:spAutoFit/>
          </a:bodyPr>
          <a:lstStyle/>
          <a:p>
            <a:pPr algn="ctr"/>
            <a:r>
              <a:rPr lang="en-US" sz="1200"/>
              <a:t>RT1</a:t>
            </a:r>
          </a:p>
        </p:txBody>
      </p:sp>
      <p:sp>
        <p:nvSpPr>
          <p:cNvPr id="46" name="TextBox 45">
            <a:extLst>
              <a:ext uri="{FF2B5EF4-FFF2-40B4-BE49-F238E27FC236}">
                <a16:creationId xmlns:a16="http://schemas.microsoft.com/office/drawing/2014/main" id="{62D60ABD-8E2F-40C3-9A7E-6A89E0BED9DF}"/>
              </a:ext>
            </a:extLst>
          </p:cNvPr>
          <p:cNvSpPr txBox="1"/>
          <p:nvPr/>
        </p:nvSpPr>
        <p:spPr bwMode="gray">
          <a:xfrm>
            <a:off x="4698263" y="4576104"/>
            <a:ext cx="470983" cy="276999"/>
          </a:xfrm>
          <a:prstGeom prst="rect">
            <a:avLst/>
          </a:prstGeom>
          <a:noFill/>
        </p:spPr>
        <p:txBody>
          <a:bodyPr wrap="square" rtlCol="0">
            <a:spAutoFit/>
          </a:bodyPr>
          <a:lstStyle/>
          <a:p>
            <a:pPr algn="ctr"/>
            <a:r>
              <a:rPr lang="en-US" sz="1200"/>
              <a:t>RT3</a:t>
            </a:r>
          </a:p>
        </p:txBody>
      </p:sp>
      <p:sp>
        <p:nvSpPr>
          <p:cNvPr id="47" name="TextBox 46">
            <a:extLst>
              <a:ext uri="{FF2B5EF4-FFF2-40B4-BE49-F238E27FC236}">
                <a16:creationId xmlns:a16="http://schemas.microsoft.com/office/drawing/2014/main" id="{00D76A0F-BC6F-4A85-89B9-63A80A6663E0}"/>
              </a:ext>
            </a:extLst>
          </p:cNvPr>
          <p:cNvSpPr txBox="1"/>
          <p:nvPr/>
        </p:nvSpPr>
        <p:spPr bwMode="gray">
          <a:xfrm>
            <a:off x="4692435" y="5223176"/>
            <a:ext cx="470983" cy="276999"/>
          </a:xfrm>
          <a:prstGeom prst="rect">
            <a:avLst/>
          </a:prstGeom>
          <a:noFill/>
        </p:spPr>
        <p:txBody>
          <a:bodyPr wrap="square" rtlCol="0">
            <a:spAutoFit/>
          </a:bodyPr>
          <a:lstStyle/>
          <a:p>
            <a:pPr algn="ctr"/>
            <a:r>
              <a:rPr lang="en-US" sz="1200"/>
              <a:t>RT4</a:t>
            </a:r>
          </a:p>
        </p:txBody>
      </p:sp>
      <p:cxnSp>
        <p:nvCxnSpPr>
          <p:cNvPr id="50" name="直接连接符 12">
            <a:extLst>
              <a:ext uri="{FF2B5EF4-FFF2-40B4-BE49-F238E27FC236}">
                <a16:creationId xmlns:a16="http://schemas.microsoft.com/office/drawing/2014/main" id="{53CF2437-F1F4-4614-AE29-A80F2014D90D}"/>
              </a:ext>
            </a:extLst>
          </p:cNvPr>
          <p:cNvCxnSpPr>
            <a:cxnSpLocks/>
            <a:stCxn id="32" idx="2"/>
            <a:endCxn id="6" idx="3"/>
          </p:cNvCxnSpPr>
          <p:nvPr/>
        </p:nvCxnSpPr>
        <p:spPr bwMode="gray">
          <a:xfrm flipH="1">
            <a:off x="2079270" y="5649881"/>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51" name="直接连接符 12">
            <a:extLst>
              <a:ext uri="{FF2B5EF4-FFF2-40B4-BE49-F238E27FC236}">
                <a16:creationId xmlns:a16="http://schemas.microsoft.com/office/drawing/2014/main" id="{62D3D789-4810-4F9F-84F7-5A9B1A004C73}"/>
              </a:ext>
            </a:extLst>
          </p:cNvPr>
          <p:cNvCxnSpPr>
            <a:cxnSpLocks/>
            <a:stCxn id="30" idx="4"/>
            <a:endCxn id="31" idx="0"/>
          </p:cNvCxnSpPr>
          <p:nvPr/>
        </p:nvCxnSpPr>
        <p:spPr bwMode="gray">
          <a:xfrm>
            <a:off x="3307993" y="4685754"/>
            <a:ext cx="6036" cy="684948"/>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52" name="直接连接符 12">
            <a:extLst>
              <a:ext uri="{FF2B5EF4-FFF2-40B4-BE49-F238E27FC236}">
                <a16:creationId xmlns:a16="http://schemas.microsoft.com/office/drawing/2014/main" id="{5A05A21F-37EE-4DA8-8B8E-3B825FF3BAAE}"/>
              </a:ext>
            </a:extLst>
          </p:cNvPr>
          <p:cNvCxnSpPr>
            <a:cxnSpLocks/>
            <a:stCxn id="26" idx="2"/>
            <a:endCxn id="29" idx="6"/>
          </p:cNvCxnSpPr>
          <p:nvPr/>
        </p:nvCxnSpPr>
        <p:spPr bwMode="gray">
          <a:xfrm flipH="1">
            <a:off x="3639624" y="4404234"/>
            <a:ext cx="953057" cy="226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53" name="直接连接符 12">
            <a:extLst>
              <a:ext uri="{FF2B5EF4-FFF2-40B4-BE49-F238E27FC236}">
                <a16:creationId xmlns:a16="http://schemas.microsoft.com/office/drawing/2014/main" id="{23A7FBC2-4C4D-4A44-9355-8DC57C1DC239}"/>
              </a:ext>
            </a:extLst>
          </p:cNvPr>
          <p:cNvCxnSpPr>
            <a:cxnSpLocks/>
            <a:stCxn id="9" idx="1"/>
            <a:endCxn id="22" idx="6"/>
          </p:cNvCxnSpPr>
          <p:nvPr/>
        </p:nvCxnSpPr>
        <p:spPr bwMode="gray">
          <a:xfrm flipH="1" flipV="1">
            <a:off x="6789665" y="5027557"/>
            <a:ext cx="663618" cy="8151"/>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cxnSp>
        <p:nvCxnSpPr>
          <p:cNvPr id="54" name="直接连接符 12">
            <a:extLst>
              <a:ext uri="{FF2B5EF4-FFF2-40B4-BE49-F238E27FC236}">
                <a16:creationId xmlns:a16="http://schemas.microsoft.com/office/drawing/2014/main" id="{01162BB3-2D93-468F-9CCE-ACA960F0AF34}"/>
              </a:ext>
            </a:extLst>
          </p:cNvPr>
          <p:cNvCxnSpPr>
            <a:cxnSpLocks/>
          </p:cNvCxnSpPr>
          <p:nvPr/>
        </p:nvCxnSpPr>
        <p:spPr bwMode="gray">
          <a:xfrm>
            <a:off x="9394708" y="5273699"/>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55" name="TextBox 54">
            <a:extLst>
              <a:ext uri="{FF2B5EF4-FFF2-40B4-BE49-F238E27FC236}">
                <a16:creationId xmlns:a16="http://schemas.microsoft.com/office/drawing/2014/main" id="{6FC28762-9F69-4A12-B71C-7DAA912DADFD}"/>
              </a:ext>
            </a:extLst>
          </p:cNvPr>
          <p:cNvSpPr txBox="1"/>
          <p:nvPr/>
        </p:nvSpPr>
        <p:spPr bwMode="gray">
          <a:xfrm>
            <a:off x="9987002" y="5158590"/>
            <a:ext cx="1800000" cy="276999"/>
          </a:xfrm>
          <a:prstGeom prst="rect">
            <a:avLst/>
          </a:prstGeom>
          <a:noFill/>
        </p:spPr>
        <p:txBody>
          <a:bodyPr wrap="square" rtlCol="0">
            <a:spAutoFit/>
          </a:bodyPr>
          <a:lstStyle/>
          <a:p>
            <a:r>
              <a:rPr lang="en-US" sz="1200"/>
              <a:t>SPT</a:t>
            </a:r>
          </a:p>
        </p:txBody>
      </p:sp>
      <p:cxnSp>
        <p:nvCxnSpPr>
          <p:cNvPr id="56" name="直接连接符 12">
            <a:extLst>
              <a:ext uri="{FF2B5EF4-FFF2-40B4-BE49-F238E27FC236}">
                <a16:creationId xmlns:a16="http://schemas.microsoft.com/office/drawing/2014/main" id="{F14C79C0-7AD0-437F-A774-C1C9BAE3E806}"/>
              </a:ext>
            </a:extLst>
          </p:cNvPr>
          <p:cNvCxnSpPr>
            <a:cxnSpLocks/>
          </p:cNvCxnSpPr>
          <p:nvPr/>
        </p:nvCxnSpPr>
        <p:spPr bwMode="gray">
          <a:xfrm flipH="1">
            <a:off x="2175906" y="5542133"/>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57" name="TextBox 120">
            <a:extLst>
              <a:ext uri="{FF2B5EF4-FFF2-40B4-BE49-F238E27FC236}">
                <a16:creationId xmlns:a16="http://schemas.microsoft.com/office/drawing/2014/main" id="{C0BFEE00-397A-4556-8ADB-64BA6971334E}"/>
              </a:ext>
            </a:extLst>
          </p:cNvPr>
          <p:cNvSpPr txBox="1"/>
          <p:nvPr/>
        </p:nvSpPr>
        <p:spPr bwMode="gray">
          <a:xfrm>
            <a:off x="861814" y="5126039"/>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58" name="直接连接符 12">
            <a:extLst>
              <a:ext uri="{FF2B5EF4-FFF2-40B4-BE49-F238E27FC236}">
                <a16:creationId xmlns:a16="http://schemas.microsoft.com/office/drawing/2014/main" id="{7CF1DA93-ECF4-446B-A2E0-18B212A53545}"/>
              </a:ext>
            </a:extLst>
          </p:cNvPr>
          <p:cNvCxnSpPr>
            <a:cxnSpLocks/>
          </p:cNvCxnSpPr>
          <p:nvPr/>
        </p:nvCxnSpPr>
        <p:spPr bwMode="gray">
          <a:xfrm>
            <a:off x="3468220" y="4812629"/>
            <a:ext cx="0" cy="461665"/>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59" name="直接连接符 12">
            <a:extLst>
              <a:ext uri="{FF2B5EF4-FFF2-40B4-BE49-F238E27FC236}">
                <a16:creationId xmlns:a16="http://schemas.microsoft.com/office/drawing/2014/main" id="{78BE656E-D824-4C39-B903-363EC07BD143}"/>
              </a:ext>
            </a:extLst>
          </p:cNvPr>
          <p:cNvCxnSpPr>
            <a:cxnSpLocks/>
          </p:cNvCxnSpPr>
          <p:nvPr/>
        </p:nvCxnSpPr>
        <p:spPr bwMode="gray">
          <a:xfrm flipH="1">
            <a:off x="3727680" y="4516946"/>
            <a:ext cx="717058"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62" name="Straight Arrow Connector 61">
            <a:extLst>
              <a:ext uri="{FF2B5EF4-FFF2-40B4-BE49-F238E27FC236}">
                <a16:creationId xmlns:a16="http://schemas.microsoft.com/office/drawing/2014/main" id="{82FE1828-1D29-4C96-A69F-FBCE5D492873}"/>
              </a:ext>
            </a:extLst>
          </p:cNvPr>
          <p:cNvCxnSpPr>
            <a:cxnSpLocks/>
          </p:cNvCxnSpPr>
          <p:nvPr/>
        </p:nvCxnSpPr>
        <p:spPr bwMode="gray">
          <a:xfrm flipH="1">
            <a:off x="3734712" y="4324603"/>
            <a:ext cx="717058"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4CCD00E6-DF5B-44F4-9044-14180F05E20D}"/>
              </a:ext>
            </a:extLst>
          </p:cNvPr>
          <p:cNvCxnSpPr>
            <a:cxnSpLocks/>
          </p:cNvCxnSpPr>
          <p:nvPr/>
        </p:nvCxnSpPr>
        <p:spPr bwMode="gray">
          <a:xfrm>
            <a:off x="3190072" y="4802129"/>
            <a:ext cx="0" cy="486393"/>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D644183E-0A33-47A9-A828-847E8B59A90D}"/>
              </a:ext>
            </a:extLst>
          </p:cNvPr>
          <p:cNvSpPr txBox="1"/>
          <p:nvPr/>
        </p:nvSpPr>
        <p:spPr bwMode="gray">
          <a:xfrm>
            <a:off x="2957026" y="3873572"/>
            <a:ext cx="1764000" cy="267325"/>
          </a:xfrm>
          <a:prstGeom prst="roundRect">
            <a:avLst>
              <a:gd name="adj" fmla="val 6721"/>
            </a:avLst>
          </a:prstGeom>
          <a:solidFill>
            <a:srgbClr val="8BC9A0"/>
          </a:solidFill>
          <a:ln w="12700">
            <a:solidFill>
              <a:srgbClr val="8BC9A0"/>
            </a:solidFill>
          </a:ln>
        </p:spPr>
        <p:txBody>
          <a:bodyPr wrap="square" lIns="0" tIns="36000" rIns="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Register-Stop message</a:t>
            </a:r>
          </a:p>
        </p:txBody>
      </p:sp>
      <p:cxnSp>
        <p:nvCxnSpPr>
          <p:cNvPr id="81" name="直接连接符 12">
            <a:extLst>
              <a:ext uri="{FF2B5EF4-FFF2-40B4-BE49-F238E27FC236}">
                <a16:creationId xmlns:a16="http://schemas.microsoft.com/office/drawing/2014/main" id="{47555FBE-A78B-403D-A77F-9EA1E51A4481}"/>
              </a:ext>
            </a:extLst>
          </p:cNvPr>
          <p:cNvCxnSpPr>
            <a:cxnSpLocks/>
          </p:cNvCxnSpPr>
          <p:nvPr/>
        </p:nvCxnSpPr>
        <p:spPr bwMode="gray">
          <a:xfrm flipH="1">
            <a:off x="5334107" y="4486125"/>
            <a:ext cx="31415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83" name="直接连接符 12">
            <a:extLst>
              <a:ext uri="{FF2B5EF4-FFF2-40B4-BE49-F238E27FC236}">
                <a16:creationId xmlns:a16="http://schemas.microsoft.com/office/drawing/2014/main" id="{178224AC-C5EB-4CD3-829F-497A509C1111}"/>
              </a:ext>
            </a:extLst>
          </p:cNvPr>
          <p:cNvCxnSpPr>
            <a:cxnSpLocks/>
          </p:cNvCxnSpPr>
          <p:nvPr/>
        </p:nvCxnSpPr>
        <p:spPr bwMode="gray">
          <a:xfrm flipV="1">
            <a:off x="5622864" y="4568659"/>
            <a:ext cx="0" cy="551744"/>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85" name="直接连接符 12">
            <a:extLst>
              <a:ext uri="{FF2B5EF4-FFF2-40B4-BE49-F238E27FC236}">
                <a16:creationId xmlns:a16="http://schemas.microsoft.com/office/drawing/2014/main" id="{DA47B8E9-548A-4428-A009-948CE776AC16}"/>
              </a:ext>
            </a:extLst>
          </p:cNvPr>
          <p:cNvCxnSpPr>
            <a:cxnSpLocks/>
          </p:cNvCxnSpPr>
          <p:nvPr/>
        </p:nvCxnSpPr>
        <p:spPr bwMode="gray">
          <a:xfrm flipH="1">
            <a:off x="5777474" y="5115337"/>
            <a:ext cx="27484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88" name="直接连接符 12">
            <a:extLst>
              <a:ext uri="{FF2B5EF4-FFF2-40B4-BE49-F238E27FC236}">
                <a16:creationId xmlns:a16="http://schemas.microsoft.com/office/drawing/2014/main" id="{2F626A22-8475-4227-AD6F-42E50195F4A8}"/>
              </a:ext>
            </a:extLst>
          </p:cNvPr>
          <p:cNvCxnSpPr>
            <a:cxnSpLocks/>
          </p:cNvCxnSpPr>
          <p:nvPr/>
        </p:nvCxnSpPr>
        <p:spPr bwMode="gray">
          <a:xfrm flipH="1">
            <a:off x="6823297" y="5126039"/>
            <a:ext cx="516723"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67" name="Rectangular Callout 75">
            <a:extLst>
              <a:ext uri="{FF2B5EF4-FFF2-40B4-BE49-F238E27FC236}">
                <a16:creationId xmlns:a16="http://schemas.microsoft.com/office/drawing/2014/main" id="{66FA5B1C-83C9-499C-B966-E637EE4E6C9F}"/>
              </a:ext>
            </a:extLst>
          </p:cNvPr>
          <p:cNvSpPr/>
          <p:nvPr/>
        </p:nvSpPr>
        <p:spPr bwMode="gray">
          <a:xfrm>
            <a:off x="998901" y="3708860"/>
            <a:ext cx="1808068" cy="635385"/>
          </a:xfrm>
          <a:prstGeom prst="wedgeRectCallout">
            <a:avLst>
              <a:gd name="adj1" fmla="val 58313"/>
              <a:gd name="adj2" fmla="val -5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RP sends a Register-Stop message to the source DR.</a:t>
            </a:r>
          </a:p>
        </p:txBody>
      </p:sp>
      <p:sp>
        <p:nvSpPr>
          <p:cNvPr id="68" name="Rectangular Callout 75">
            <a:extLst>
              <a:ext uri="{FF2B5EF4-FFF2-40B4-BE49-F238E27FC236}">
                <a16:creationId xmlns:a16="http://schemas.microsoft.com/office/drawing/2014/main" id="{4FC05BED-F9F4-445A-A2F2-5EE06BCBE910}"/>
              </a:ext>
            </a:extLst>
          </p:cNvPr>
          <p:cNvSpPr/>
          <p:nvPr/>
        </p:nvSpPr>
        <p:spPr bwMode="gray">
          <a:xfrm>
            <a:off x="2752808" y="5938263"/>
            <a:ext cx="3877595" cy="443487"/>
          </a:xfrm>
          <a:prstGeom prst="wedgeRectCallout">
            <a:avLst>
              <a:gd name="adj1" fmla="val -32908"/>
              <a:gd name="adj2" fmla="val -758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source DR directly sends multicast packets without encapsulating them into Register messages.</a:t>
            </a:r>
          </a:p>
        </p:txBody>
      </p:sp>
      <p:sp>
        <p:nvSpPr>
          <p:cNvPr id="69" name="Rectangular Callout 75">
            <a:extLst>
              <a:ext uri="{FF2B5EF4-FFF2-40B4-BE49-F238E27FC236}">
                <a16:creationId xmlns:a16="http://schemas.microsoft.com/office/drawing/2014/main" id="{05A4FCE5-2375-4DC5-A76E-9A2B9D4F19C1}"/>
              </a:ext>
            </a:extLst>
          </p:cNvPr>
          <p:cNvSpPr/>
          <p:nvPr/>
        </p:nvSpPr>
        <p:spPr bwMode="gray">
          <a:xfrm>
            <a:off x="5491185" y="3671127"/>
            <a:ext cx="1848835" cy="590317"/>
          </a:xfrm>
          <a:prstGeom prst="wedgeRectCallout">
            <a:avLst>
              <a:gd name="adj1" fmla="val -38609"/>
              <a:gd name="adj2" fmla="val 1124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Multicast data packets are forwarded along the MDT </a:t>
            </a:r>
            <a:r>
              <a:rPr lang="en-US" sz="1200" dirty="0">
                <a:latin typeface="Huawei Sans" panose="020C0503030203020204" pitchFamily="34" charset="0"/>
                <a:ea typeface="方正兰亭黑简体" panose="02000000000000000000" pitchFamily="2" charset="-122"/>
              </a:rPr>
              <a:t>(</a:t>
            </a:r>
            <a:r>
              <a:rPr lang="en-US" sz="1200" b="1" dirty="0">
                <a:solidFill>
                  <a:srgbClr val="EC7061"/>
                </a:solidFill>
                <a:latin typeface="Huawei Sans" panose="020C0503030203020204" pitchFamily="34" charset="0"/>
                <a:ea typeface="方正兰亭黑简体" panose="02000000000000000000" pitchFamily="2" charset="-122"/>
              </a:rPr>
              <a:t>SPT + RPT</a:t>
            </a:r>
            <a:r>
              <a:rPr lang="en-US" sz="1200" dirty="0">
                <a:latin typeface="Huawei Sans" panose="020C0503030203020204" pitchFamily="34" charset="0"/>
                <a:ea typeface="方正兰亭黑简体" panose="02000000000000000000" pitchFamily="2" charset="-122"/>
              </a:rPr>
              <a:t>).</a:t>
            </a:r>
          </a:p>
        </p:txBody>
      </p:sp>
      <p:sp>
        <p:nvSpPr>
          <p:cNvPr id="70" name="椭圆 50">
            <a:extLst>
              <a:ext uri="{FF2B5EF4-FFF2-40B4-BE49-F238E27FC236}">
                <a16:creationId xmlns:a16="http://schemas.microsoft.com/office/drawing/2014/main" id="{D965B30B-DD9D-48BB-B873-23ED46381F71}"/>
              </a:ext>
            </a:extLst>
          </p:cNvPr>
          <p:cNvSpPr/>
          <p:nvPr/>
        </p:nvSpPr>
        <p:spPr bwMode="gray">
          <a:xfrm>
            <a:off x="886725" y="361538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1" name="椭圆 50">
            <a:extLst>
              <a:ext uri="{FF2B5EF4-FFF2-40B4-BE49-F238E27FC236}">
                <a16:creationId xmlns:a16="http://schemas.microsoft.com/office/drawing/2014/main" id="{527AEA84-558B-4E34-894E-EDF6C6BF88B6}"/>
              </a:ext>
            </a:extLst>
          </p:cNvPr>
          <p:cNvSpPr/>
          <p:nvPr/>
        </p:nvSpPr>
        <p:spPr bwMode="gray">
          <a:xfrm>
            <a:off x="2662809" y="584826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2" name="椭圆 50">
            <a:extLst>
              <a:ext uri="{FF2B5EF4-FFF2-40B4-BE49-F238E27FC236}">
                <a16:creationId xmlns:a16="http://schemas.microsoft.com/office/drawing/2014/main" id="{9782A63D-ADA4-404E-AB02-35F90020D87E}"/>
              </a:ext>
            </a:extLst>
          </p:cNvPr>
          <p:cNvSpPr/>
          <p:nvPr/>
        </p:nvSpPr>
        <p:spPr bwMode="gray">
          <a:xfrm>
            <a:off x="5401185" y="358112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73" name="TextBox 72">
            <a:extLst>
              <a:ext uri="{FF2B5EF4-FFF2-40B4-BE49-F238E27FC236}">
                <a16:creationId xmlns:a16="http://schemas.microsoft.com/office/drawing/2014/main" id="{8CCEE95C-C9CF-44BC-B18E-B10C8F383CEA}"/>
              </a:ext>
            </a:extLst>
          </p:cNvPr>
          <p:cNvSpPr txBox="1"/>
          <p:nvPr/>
        </p:nvSpPr>
        <p:spPr bwMode="gray">
          <a:xfrm>
            <a:off x="3362732" y="5233111"/>
            <a:ext cx="1367585" cy="276999"/>
          </a:xfrm>
          <a:prstGeom prst="rect">
            <a:avLst/>
          </a:prstGeom>
          <a:noFill/>
        </p:spPr>
        <p:txBody>
          <a:bodyPr wrap="square" rtlCol="0">
            <a:spAutoFit/>
          </a:bodyPr>
          <a:lstStyle/>
          <a:p>
            <a:r>
              <a:rPr lang="en-US" sz="1200" dirty="0"/>
              <a:t>RT2 (source DR)</a:t>
            </a:r>
          </a:p>
        </p:txBody>
      </p:sp>
      <p:grpSp>
        <p:nvGrpSpPr>
          <p:cNvPr id="78" name="Group 77">
            <a:extLst>
              <a:ext uri="{FF2B5EF4-FFF2-40B4-BE49-F238E27FC236}">
                <a16:creationId xmlns:a16="http://schemas.microsoft.com/office/drawing/2014/main" id="{60D712B4-6B10-4A0C-9FD7-85A7764BB439}"/>
              </a:ext>
            </a:extLst>
          </p:cNvPr>
          <p:cNvGrpSpPr/>
          <p:nvPr/>
        </p:nvGrpSpPr>
        <p:grpSpPr bwMode="gray">
          <a:xfrm>
            <a:off x="7428147" y="71577"/>
            <a:ext cx="4680000" cy="213120"/>
            <a:chOff x="7788188" y="106136"/>
            <a:chExt cx="4472949" cy="213120"/>
          </a:xfrm>
        </p:grpSpPr>
        <p:sp>
          <p:nvSpPr>
            <p:cNvPr id="79" name="五边形 24">
              <a:extLst>
                <a:ext uri="{FF2B5EF4-FFF2-40B4-BE49-F238E27FC236}">
                  <a16:creationId xmlns:a16="http://schemas.microsoft.com/office/drawing/2014/main" id="{538C9B14-D9E4-4D29-A32A-06BA2547DF14}"/>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80" name="燕尾形 25">
              <a:extLst>
                <a:ext uri="{FF2B5EF4-FFF2-40B4-BE49-F238E27FC236}">
                  <a16:creationId xmlns:a16="http://schemas.microsoft.com/office/drawing/2014/main" id="{8EEFA4CA-0D52-4B41-9D8A-016BA5080E25}"/>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ea typeface="方正兰亭黑简体" panose="02000000000000000000" pitchFamily="2" charset="-122"/>
                </a:rPr>
                <a:t>MDT Optimization</a:t>
              </a:r>
            </a:p>
          </p:txBody>
        </p:sp>
        <p:sp>
          <p:nvSpPr>
            <p:cNvPr id="82" name="燕尾形 25">
              <a:extLst>
                <a:ext uri="{FF2B5EF4-FFF2-40B4-BE49-F238E27FC236}">
                  <a16:creationId xmlns:a16="http://schemas.microsoft.com/office/drawing/2014/main" id="{216B704E-9533-4851-A659-BD2242171D4E}"/>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spTree>
    <p:extLst>
      <p:ext uri="{BB962C8B-B14F-4D97-AF65-F5344CB8AC3E}">
        <p14:creationId xmlns:p14="http://schemas.microsoft.com/office/powerpoint/2010/main" val="5683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159">
            <a:extLst>
              <a:ext uri="{FF2B5EF4-FFF2-40B4-BE49-F238E27FC236}">
                <a16:creationId xmlns:a16="http://schemas.microsoft.com/office/drawing/2014/main" id="{8FAF0B07-2A06-4FDD-A161-24017EFCF372}"/>
              </a:ext>
            </a:extLst>
          </p:cNvPr>
          <p:cNvSpPr/>
          <p:nvPr/>
        </p:nvSpPr>
        <p:spPr bwMode="gray">
          <a:xfrm flipH="1">
            <a:off x="2586913" y="3426043"/>
            <a:ext cx="1676603" cy="8764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sp>
        <p:nvSpPr>
          <p:cNvPr id="3" name="Text Placeholder 2">
            <a:extLst>
              <a:ext uri="{FF2B5EF4-FFF2-40B4-BE49-F238E27FC236}">
                <a16:creationId xmlns:a16="http://schemas.microsoft.com/office/drawing/2014/main" id="{25E16E57-941D-4C5A-81DA-8820E09EB81D}"/>
              </a:ext>
            </a:extLst>
          </p:cNvPr>
          <p:cNvSpPr>
            <a:spLocks noGrp="1"/>
          </p:cNvSpPr>
          <p:nvPr>
            <p:ph type="body" sz="quarter" idx="10"/>
          </p:nvPr>
        </p:nvSpPr>
        <p:spPr bwMode="gray"/>
        <p:txBody>
          <a:bodyPr/>
          <a:lstStyle/>
          <a:p>
            <a:r>
              <a:rPr lang="en-US" sz="1800" dirty="0"/>
              <a:t>On the </a:t>
            </a:r>
            <a:r>
              <a:rPr lang="en-US" sz="1800" b="1" dirty="0">
                <a:solidFill>
                  <a:srgbClr val="EC7061"/>
                </a:solidFill>
              </a:rPr>
              <a:t>source end or receiver end network</a:t>
            </a:r>
            <a:r>
              <a:rPr lang="en-US" sz="1800" dirty="0"/>
              <a:t>, multiple multicast routers may forward multicast traffic, causing </a:t>
            </a:r>
            <a:r>
              <a:rPr lang="en-US" sz="1800" b="1" dirty="0">
                <a:solidFill>
                  <a:srgbClr val="EC7061"/>
                </a:solidFill>
              </a:rPr>
              <a:t>duplicate multicast packets</a:t>
            </a:r>
            <a:r>
              <a:rPr lang="en-US" sz="1800" dirty="0"/>
              <a:t>.</a:t>
            </a:r>
          </a:p>
          <a:p>
            <a:r>
              <a:rPr lang="en-US" sz="1800" b="1" dirty="0">
                <a:solidFill>
                  <a:srgbClr val="EC7061"/>
                </a:solidFill>
              </a:rPr>
              <a:t>Only the PIM DR forwards multicast packets</a:t>
            </a:r>
            <a:r>
              <a:rPr lang="en-US" sz="1800" dirty="0"/>
              <a:t> on the source end or receiver end network, which prevents duplicate multicast packets.</a:t>
            </a:r>
          </a:p>
        </p:txBody>
      </p:sp>
      <p:sp>
        <p:nvSpPr>
          <p:cNvPr id="2" name="Title 1">
            <a:extLst>
              <a:ext uri="{FF2B5EF4-FFF2-40B4-BE49-F238E27FC236}">
                <a16:creationId xmlns:a16="http://schemas.microsoft.com/office/drawing/2014/main" id="{66143142-15E2-4F50-B367-80B41AA98F67}"/>
              </a:ext>
            </a:extLst>
          </p:cNvPr>
          <p:cNvSpPr>
            <a:spLocks noGrp="1"/>
          </p:cNvSpPr>
          <p:nvPr>
            <p:ph type="title"/>
          </p:nvPr>
        </p:nvSpPr>
        <p:spPr bwMode="gray"/>
        <p:txBody>
          <a:bodyPr anchor="ctr"/>
          <a:lstStyle/>
          <a:p>
            <a:r>
              <a:rPr lang="en-US" dirty="0"/>
              <a:t>Duplicate Multicast Packets on the Source End or Receiver End Network</a:t>
            </a:r>
          </a:p>
        </p:txBody>
      </p:sp>
      <p:pic>
        <p:nvPicPr>
          <p:cNvPr id="4" name="图片 20" descr="接入交换机.png">
            <a:extLst>
              <a:ext uri="{FF2B5EF4-FFF2-40B4-BE49-F238E27FC236}">
                <a16:creationId xmlns:a16="http://schemas.microsoft.com/office/drawing/2014/main" id="{1B75E876-8BCA-42BC-9695-6490540CCF4F}"/>
              </a:ext>
            </a:extLst>
          </p:cNvPr>
          <p:cNvPicPr>
            <a:picLocks noChangeAspect="1"/>
          </p:cNvPicPr>
          <p:nvPr/>
        </p:nvPicPr>
        <p:blipFill>
          <a:blip r:embed="rId3" cstate="print"/>
          <a:stretch>
            <a:fillRect/>
          </a:stretch>
        </p:blipFill>
        <p:spPr bwMode="gray">
          <a:xfrm>
            <a:off x="3198849" y="4914150"/>
            <a:ext cx="540000" cy="441818"/>
          </a:xfrm>
          <a:prstGeom prst="rect">
            <a:avLst/>
          </a:prstGeom>
        </p:spPr>
      </p:pic>
      <p:pic>
        <p:nvPicPr>
          <p:cNvPr id="5" name="Picture 2" descr="G:\做的项目\公共\扁平图标切换\更新2015_01_21\oss扁平图标库2015_01_21更新-04.png">
            <a:extLst>
              <a:ext uri="{FF2B5EF4-FFF2-40B4-BE49-F238E27FC236}">
                <a16:creationId xmlns:a16="http://schemas.microsoft.com/office/drawing/2014/main" id="{7D24B723-5E16-4A64-91CA-F99770D2D75F}"/>
              </a:ext>
            </a:extLst>
          </p:cNvPr>
          <p:cNvPicPr>
            <a:picLocks noChangeArrowheads="1"/>
          </p:cNvPicPr>
          <p:nvPr/>
        </p:nvPicPr>
        <p:blipFill>
          <a:blip r:embed="rId4" cstate="print"/>
          <a:stretch>
            <a:fillRect/>
          </a:stretch>
        </p:blipFill>
        <p:spPr bwMode="gray">
          <a:xfrm>
            <a:off x="2456642" y="3977772"/>
            <a:ext cx="528117" cy="399259"/>
          </a:xfrm>
          <a:prstGeom prst="rect">
            <a:avLst/>
          </a:prstGeom>
          <a:noFill/>
        </p:spPr>
      </p:pic>
      <p:pic>
        <p:nvPicPr>
          <p:cNvPr id="6" name="图片 38" descr="PC.png">
            <a:extLst>
              <a:ext uri="{FF2B5EF4-FFF2-40B4-BE49-F238E27FC236}">
                <a16:creationId xmlns:a16="http://schemas.microsoft.com/office/drawing/2014/main" id="{B8780CA8-A468-4A95-91D3-5A4913A53D00}"/>
              </a:ext>
            </a:extLst>
          </p:cNvPr>
          <p:cNvPicPr>
            <a:picLocks noChangeAspect="1"/>
          </p:cNvPicPr>
          <p:nvPr/>
        </p:nvPicPr>
        <p:blipFill>
          <a:blip r:embed="rId5" cstate="print"/>
          <a:stretch>
            <a:fillRect/>
          </a:stretch>
        </p:blipFill>
        <p:spPr bwMode="gray">
          <a:xfrm>
            <a:off x="3198849" y="5893088"/>
            <a:ext cx="540000" cy="382353"/>
          </a:xfrm>
          <a:prstGeom prst="rect">
            <a:avLst/>
          </a:prstGeom>
        </p:spPr>
      </p:pic>
      <p:pic>
        <p:nvPicPr>
          <p:cNvPr id="37" name="Picture 2" descr="G:\做的项目\公共\扁平图标切换\更新2015_01_21\oss扁平图标库2015_01_21更新-04.png">
            <a:extLst>
              <a:ext uri="{FF2B5EF4-FFF2-40B4-BE49-F238E27FC236}">
                <a16:creationId xmlns:a16="http://schemas.microsoft.com/office/drawing/2014/main" id="{3D4475CE-08E8-46D4-A952-22656D80784D}"/>
              </a:ext>
            </a:extLst>
          </p:cNvPr>
          <p:cNvPicPr>
            <a:picLocks noChangeArrowheads="1"/>
          </p:cNvPicPr>
          <p:nvPr/>
        </p:nvPicPr>
        <p:blipFill>
          <a:blip r:embed="rId4" cstate="print"/>
          <a:stretch>
            <a:fillRect/>
          </a:stretch>
        </p:blipFill>
        <p:spPr bwMode="gray">
          <a:xfrm>
            <a:off x="3909306" y="3977772"/>
            <a:ext cx="528117" cy="399259"/>
          </a:xfrm>
          <a:prstGeom prst="rect">
            <a:avLst/>
          </a:prstGeom>
          <a:noFill/>
        </p:spPr>
      </p:pic>
      <p:cxnSp>
        <p:nvCxnSpPr>
          <p:cNvPr id="38" name="Connector: Elbow 37">
            <a:extLst>
              <a:ext uri="{FF2B5EF4-FFF2-40B4-BE49-F238E27FC236}">
                <a16:creationId xmlns:a16="http://schemas.microsoft.com/office/drawing/2014/main" id="{9192175A-E8DB-4A1D-ACDE-086F6AE49DDA}"/>
              </a:ext>
            </a:extLst>
          </p:cNvPr>
          <p:cNvCxnSpPr>
            <a:cxnSpLocks/>
            <a:stCxn id="5" idx="2"/>
            <a:endCxn id="4" idx="0"/>
          </p:cNvCxnSpPr>
          <p:nvPr/>
        </p:nvCxnSpPr>
        <p:spPr bwMode="gray">
          <a:xfrm rot="16200000" flipH="1">
            <a:off x="2826216" y="4271516"/>
            <a:ext cx="537119" cy="748148"/>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41" name="Connector: Elbow 40">
            <a:extLst>
              <a:ext uri="{FF2B5EF4-FFF2-40B4-BE49-F238E27FC236}">
                <a16:creationId xmlns:a16="http://schemas.microsoft.com/office/drawing/2014/main" id="{133B2864-1F3C-4B06-9B71-CCEB955DB905}"/>
              </a:ext>
            </a:extLst>
          </p:cNvPr>
          <p:cNvCxnSpPr>
            <a:cxnSpLocks/>
            <a:stCxn id="37" idx="2"/>
            <a:endCxn id="4" idx="0"/>
          </p:cNvCxnSpPr>
          <p:nvPr/>
        </p:nvCxnSpPr>
        <p:spPr bwMode="gray">
          <a:xfrm rot="5400000">
            <a:off x="3552548" y="4293332"/>
            <a:ext cx="537119" cy="70451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47" name="直接连接符 12">
            <a:extLst>
              <a:ext uri="{FF2B5EF4-FFF2-40B4-BE49-F238E27FC236}">
                <a16:creationId xmlns:a16="http://schemas.microsoft.com/office/drawing/2014/main" id="{DC1E4A37-202A-41DB-A3BC-192ACC32441E}"/>
              </a:ext>
            </a:extLst>
          </p:cNvPr>
          <p:cNvCxnSpPr>
            <a:cxnSpLocks/>
            <a:stCxn id="4" idx="2"/>
            <a:endCxn id="6" idx="0"/>
          </p:cNvCxnSpPr>
          <p:nvPr/>
        </p:nvCxnSpPr>
        <p:spPr bwMode="gray">
          <a:xfrm>
            <a:off x="3468849" y="5355968"/>
            <a:ext cx="0" cy="53712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0" name="图片 37" descr="交换机.png">
            <a:extLst>
              <a:ext uri="{FF2B5EF4-FFF2-40B4-BE49-F238E27FC236}">
                <a16:creationId xmlns:a16="http://schemas.microsoft.com/office/drawing/2014/main" id="{A2E1D273-1B3B-40CB-8611-762331A542E7}"/>
              </a:ext>
            </a:extLst>
          </p:cNvPr>
          <p:cNvPicPr preferRelativeResize="0">
            <a:picLocks/>
          </p:cNvPicPr>
          <p:nvPr/>
        </p:nvPicPr>
        <p:blipFill>
          <a:blip r:embed="rId6" cstate="print"/>
          <a:stretch>
            <a:fillRect/>
          </a:stretch>
        </p:blipFill>
        <p:spPr bwMode="gray">
          <a:xfrm>
            <a:off x="3198849" y="3166697"/>
            <a:ext cx="528118" cy="399421"/>
          </a:xfrm>
          <a:prstGeom prst="rect">
            <a:avLst/>
          </a:prstGeom>
        </p:spPr>
      </p:pic>
      <p:cxnSp>
        <p:nvCxnSpPr>
          <p:cNvPr id="51" name="Straight Arrow Connector 50">
            <a:extLst>
              <a:ext uri="{FF2B5EF4-FFF2-40B4-BE49-F238E27FC236}">
                <a16:creationId xmlns:a16="http://schemas.microsoft.com/office/drawing/2014/main" id="{BAC239CA-AE5D-4D32-B0F7-9F55BC071E7E}"/>
              </a:ext>
            </a:extLst>
          </p:cNvPr>
          <p:cNvCxnSpPr>
            <a:cxnSpLocks/>
          </p:cNvCxnSpPr>
          <p:nvPr/>
        </p:nvCxnSpPr>
        <p:spPr bwMode="gray">
          <a:xfrm flipV="1">
            <a:off x="2783474" y="3475154"/>
            <a:ext cx="381593" cy="48790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1FAD1A0-1BA1-4F72-A787-0A5B74410658}"/>
              </a:ext>
            </a:extLst>
          </p:cNvPr>
          <p:cNvCxnSpPr>
            <a:cxnSpLocks/>
          </p:cNvCxnSpPr>
          <p:nvPr/>
        </p:nvCxnSpPr>
        <p:spPr bwMode="gray">
          <a:xfrm flipH="1" flipV="1">
            <a:off x="3767141" y="3466078"/>
            <a:ext cx="419686" cy="49128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2B7279E7-4BBE-4F40-9236-B1AA7B28EC19}"/>
              </a:ext>
            </a:extLst>
          </p:cNvPr>
          <p:cNvCxnSpPr>
            <a:cxnSpLocks/>
          </p:cNvCxnSpPr>
          <p:nvPr/>
        </p:nvCxnSpPr>
        <p:spPr bwMode="gray">
          <a:xfrm flipV="1">
            <a:off x="2641498" y="4426242"/>
            <a:ext cx="0" cy="2913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4AFC2433-8EC2-4028-9AA5-10A23B84E897}"/>
              </a:ext>
            </a:extLst>
          </p:cNvPr>
          <p:cNvCxnSpPr>
            <a:cxnSpLocks/>
          </p:cNvCxnSpPr>
          <p:nvPr/>
        </p:nvCxnSpPr>
        <p:spPr bwMode="gray">
          <a:xfrm flipV="1">
            <a:off x="4263516" y="4432953"/>
            <a:ext cx="0" cy="291378"/>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C12E622-C71F-4783-8CED-BDAD7A3A4F4E}"/>
              </a:ext>
            </a:extLst>
          </p:cNvPr>
          <p:cNvCxnSpPr>
            <a:cxnSpLocks/>
          </p:cNvCxnSpPr>
          <p:nvPr/>
        </p:nvCxnSpPr>
        <p:spPr bwMode="gray">
          <a:xfrm>
            <a:off x="3555543" y="4717620"/>
            <a:ext cx="631284"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35DF147-0FAE-4440-8F51-CE6C26243E94}"/>
              </a:ext>
            </a:extLst>
          </p:cNvPr>
          <p:cNvCxnSpPr>
            <a:cxnSpLocks/>
          </p:cNvCxnSpPr>
          <p:nvPr/>
        </p:nvCxnSpPr>
        <p:spPr bwMode="gray">
          <a:xfrm>
            <a:off x="2720701" y="4709091"/>
            <a:ext cx="631284"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09198EA-B4D1-4AD8-80CD-956C7B5F65F9}"/>
              </a:ext>
            </a:extLst>
          </p:cNvPr>
          <p:cNvCxnSpPr>
            <a:cxnSpLocks/>
          </p:cNvCxnSpPr>
          <p:nvPr/>
        </p:nvCxnSpPr>
        <p:spPr bwMode="gray">
          <a:xfrm>
            <a:off x="3366538" y="5401560"/>
            <a:ext cx="0" cy="445936"/>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89480B9-CE41-44A4-9647-4079FB2CF0BF}"/>
              </a:ext>
            </a:extLst>
          </p:cNvPr>
          <p:cNvCxnSpPr>
            <a:cxnSpLocks/>
          </p:cNvCxnSpPr>
          <p:nvPr/>
        </p:nvCxnSpPr>
        <p:spPr bwMode="gray">
          <a:xfrm>
            <a:off x="3571160" y="5401560"/>
            <a:ext cx="1" cy="453017"/>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Rectangular Callout 75">
            <a:extLst>
              <a:ext uri="{FF2B5EF4-FFF2-40B4-BE49-F238E27FC236}">
                <a16:creationId xmlns:a16="http://schemas.microsoft.com/office/drawing/2014/main" id="{39A33EC7-2894-4E87-B952-D2E884844F58}"/>
              </a:ext>
            </a:extLst>
          </p:cNvPr>
          <p:cNvSpPr/>
          <p:nvPr/>
        </p:nvSpPr>
        <p:spPr bwMode="gray">
          <a:xfrm>
            <a:off x="1902183" y="5315696"/>
            <a:ext cx="1244656" cy="640890"/>
          </a:xfrm>
          <a:prstGeom prst="wedgeRectCallout">
            <a:avLst>
              <a:gd name="adj1" fmla="val 61836"/>
              <a:gd name="adj2" fmla="val -100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Duplicate multicast packets exist.</a:t>
            </a:r>
          </a:p>
        </p:txBody>
      </p:sp>
      <p:sp>
        <p:nvSpPr>
          <p:cNvPr id="107" name="TextBox 106">
            <a:extLst>
              <a:ext uri="{FF2B5EF4-FFF2-40B4-BE49-F238E27FC236}">
                <a16:creationId xmlns:a16="http://schemas.microsoft.com/office/drawing/2014/main" id="{644CA16E-F0A7-43D3-B94E-511FD447FF43}"/>
              </a:ext>
            </a:extLst>
          </p:cNvPr>
          <p:cNvSpPr txBox="1"/>
          <p:nvPr/>
        </p:nvSpPr>
        <p:spPr bwMode="gray">
          <a:xfrm>
            <a:off x="10146621" y="5923323"/>
            <a:ext cx="1840402" cy="276999"/>
          </a:xfrm>
          <a:prstGeom prst="rect">
            <a:avLst/>
          </a:prstGeom>
          <a:noFill/>
        </p:spPr>
        <p:txBody>
          <a:bodyPr wrap="square" rtlCol="0">
            <a:spAutoFit/>
          </a:bodyPr>
          <a:lstStyle/>
          <a:p>
            <a:r>
              <a:rPr lang="en-US" sz="1200"/>
              <a:t>Active PIM interface</a:t>
            </a:r>
          </a:p>
        </p:txBody>
      </p:sp>
      <p:sp>
        <p:nvSpPr>
          <p:cNvPr id="108" name="Freeform 159">
            <a:extLst>
              <a:ext uri="{FF2B5EF4-FFF2-40B4-BE49-F238E27FC236}">
                <a16:creationId xmlns:a16="http://schemas.microsoft.com/office/drawing/2014/main" id="{A426CB4E-E5EB-498D-9869-D2B9B0BA1571}"/>
              </a:ext>
            </a:extLst>
          </p:cNvPr>
          <p:cNvSpPr/>
          <p:nvPr/>
        </p:nvSpPr>
        <p:spPr bwMode="gray">
          <a:xfrm flipH="1">
            <a:off x="6983067" y="3426043"/>
            <a:ext cx="1676603" cy="8764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pic>
        <p:nvPicPr>
          <p:cNvPr id="109" name="图片 20" descr="接入交换机.png">
            <a:extLst>
              <a:ext uri="{FF2B5EF4-FFF2-40B4-BE49-F238E27FC236}">
                <a16:creationId xmlns:a16="http://schemas.microsoft.com/office/drawing/2014/main" id="{38215B90-3ABB-49A4-A3FD-BFB1F5EFDEA5}"/>
              </a:ext>
            </a:extLst>
          </p:cNvPr>
          <p:cNvPicPr>
            <a:picLocks noChangeAspect="1"/>
          </p:cNvPicPr>
          <p:nvPr/>
        </p:nvPicPr>
        <p:blipFill>
          <a:blip r:embed="rId3" cstate="print"/>
          <a:stretch>
            <a:fillRect/>
          </a:stretch>
        </p:blipFill>
        <p:spPr bwMode="gray">
          <a:xfrm>
            <a:off x="7595003" y="4914150"/>
            <a:ext cx="540000" cy="441818"/>
          </a:xfrm>
          <a:prstGeom prst="rect">
            <a:avLst/>
          </a:prstGeom>
        </p:spPr>
      </p:pic>
      <p:pic>
        <p:nvPicPr>
          <p:cNvPr id="110" name="Picture 2" descr="G:\做的项目\公共\扁平图标切换\更新2015_01_21\oss扁平图标库2015_01_21更新-04.png">
            <a:extLst>
              <a:ext uri="{FF2B5EF4-FFF2-40B4-BE49-F238E27FC236}">
                <a16:creationId xmlns:a16="http://schemas.microsoft.com/office/drawing/2014/main" id="{FEE685AE-F4D7-41B4-854B-5DACA38B8836}"/>
              </a:ext>
            </a:extLst>
          </p:cNvPr>
          <p:cNvPicPr>
            <a:picLocks noChangeArrowheads="1"/>
          </p:cNvPicPr>
          <p:nvPr/>
        </p:nvPicPr>
        <p:blipFill>
          <a:blip r:embed="rId4" cstate="print"/>
          <a:stretch>
            <a:fillRect/>
          </a:stretch>
        </p:blipFill>
        <p:spPr bwMode="gray">
          <a:xfrm>
            <a:off x="6852796" y="3977772"/>
            <a:ext cx="528117" cy="399259"/>
          </a:xfrm>
          <a:prstGeom prst="rect">
            <a:avLst/>
          </a:prstGeom>
          <a:noFill/>
        </p:spPr>
      </p:pic>
      <p:pic>
        <p:nvPicPr>
          <p:cNvPr id="111" name="图片 38" descr="PC.png">
            <a:extLst>
              <a:ext uri="{FF2B5EF4-FFF2-40B4-BE49-F238E27FC236}">
                <a16:creationId xmlns:a16="http://schemas.microsoft.com/office/drawing/2014/main" id="{4ACFBBD2-3621-45EE-B8FF-936B05447DE0}"/>
              </a:ext>
            </a:extLst>
          </p:cNvPr>
          <p:cNvPicPr>
            <a:picLocks noChangeAspect="1"/>
          </p:cNvPicPr>
          <p:nvPr/>
        </p:nvPicPr>
        <p:blipFill>
          <a:blip r:embed="rId5" cstate="print"/>
          <a:stretch>
            <a:fillRect/>
          </a:stretch>
        </p:blipFill>
        <p:spPr bwMode="gray">
          <a:xfrm>
            <a:off x="7595003" y="5893088"/>
            <a:ext cx="540000" cy="382353"/>
          </a:xfrm>
          <a:prstGeom prst="rect">
            <a:avLst/>
          </a:prstGeom>
        </p:spPr>
      </p:pic>
      <p:pic>
        <p:nvPicPr>
          <p:cNvPr id="112" name="Picture 2" descr="G:\做的项目\公共\扁平图标切换\更新2015_01_21\oss扁平图标库2015_01_21更新-04.png">
            <a:extLst>
              <a:ext uri="{FF2B5EF4-FFF2-40B4-BE49-F238E27FC236}">
                <a16:creationId xmlns:a16="http://schemas.microsoft.com/office/drawing/2014/main" id="{0558DC2C-46D1-4C16-9D0C-2DD715C5782C}"/>
              </a:ext>
            </a:extLst>
          </p:cNvPr>
          <p:cNvPicPr>
            <a:picLocks noChangeArrowheads="1"/>
          </p:cNvPicPr>
          <p:nvPr/>
        </p:nvPicPr>
        <p:blipFill>
          <a:blip r:embed="rId4" cstate="print"/>
          <a:stretch>
            <a:fillRect/>
          </a:stretch>
        </p:blipFill>
        <p:spPr bwMode="gray">
          <a:xfrm>
            <a:off x="8305460" y="3977772"/>
            <a:ext cx="528117" cy="399259"/>
          </a:xfrm>
          <a:prstGeom prst="rect">
            <a:avLst/>
          </a:prstGeom>
          <a:noFill/>
        </p:spPr>
      </p:pic>
      <p:cxnSp>
        <p:nvCxnSpPr>
          <p:cNvPr id="113" name="Connector: Elbow 112">
            <a:extLst>
              <a:ext uri="{FF2B5EF4-FFF2-40B4-BE49-F238E27FC236}">
                <a16:creationId xmlns:a16="http://schemas.microsoft.com/office/drawing/2014/main" id="{E254173E-29ED-487E-8EDB-8664CD5A44B6}"/>
              </a:ext>
            </a:extLst>
          </p:cNvPr>
          <p:cNvCxnSpPr>
            <a:cxnSpLocks/>
            <a:stCxn id="110" idx="2"/>
            <a:endCxn id="109" idx="0"/>
          </p:cNvCxnSpPr>
          <p:nvPr/>
        </p:nvCxnSpPr>
        <p:spPr bwMode="gray">
          <a:xfrm rot="16200000" flipH="1">
            <a:off x="7222370" y="4271516"/>
            <a:ext cx="537119" cy="748148"/>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4" name="Connector: Elbow 113">
            <a:extLst>
              <a:ext uri="{FF2B5EF4-FFF2-40B4-BE49-F238E27FC236}">
                <a16:creationId xmlns:a16="http://schemas.microsoft.com/office/drawing/2014/main" id="{686E4C25-C3EF-413A-89CE-82A83D29F0B8}"/>
              </a:ext>
            </a:extLst>
          </p:cNvPr>
          <p:cNvCxnSpPr>
            <a:cxnSpLocks/>
            <a:stCxn id="112" idx="2"/>
            <a:endCxn id="109" idx="0"/>
          </p:cNvCxnSpPr>
          <p:nvPr/>
        </p:nvCxnSpPr>
        <p:spPr bwMode="gray">
          <a:xfrm rot="5400000">
            <a:off x="7948702" y="4293332"/>
            <a:ext cx="537119" cy="70451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5" name="直接连接符 12">
            <a:extLst>
              <a:ext uri="{FF2B5EF4-FFF2-40B4-BE49-F238E27FC236}">
                <a16:creationId xmlns:a16="http://schemas.microsoft.com/office/drawing/2014/main" id="{E4ABCABE-DD45-4DCF-AA25-D4D0B867D426}"/>
              </a:ext>
            </a:extLst>
          </p:cNvPr>
          <p:cNvCxnSpPr>
            <a:cxnSpLocks/>
            <a:stCxn id="109" idx="2"/>
            <a:endCxn id="111" idx="0"/>
          </p:cNvCxnSpPr>
          <p:nvPr/>
        </p:nvCxnSpPr>
        <p:spPr bwMode="gray">
          <a:xfrm>
            <a:off x="7865003" y="5355968"/>
            <a:ext cx="0" cy="53712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6" name="图片 37" descr="交换机.png">
            <a:extLst>
              <a:ext uri="{FF2B5EF4-FFF2-40B4-BE49-F238E27FC236}">
                <a16:creationId xmlns:a16="http://schemas.microsoft.com/office/drawing/2014/main" id="{0EF3B4B0-61B1-484E-9C4F-EBA5FC454F54}"/>
              </a:ext>
            </a:extLst>
          </p:cNvPr>
          <p:cNvPicPr preferRelativeResize="0">
            <a:picLocks/>
          </p:cNvPicPr>
          <p:nvPr/>
        </p:nvPicPr>
        <p:blipFill>
          <a:blip r:embed="rId6" cstate="print"/>
          <a:stretch>
            <a:fillRect/>
          </a:stretch>
        </p:blipFill>
        <p:spPr bwMode="gray">
          <a:xfrm>
            <a:off x="7595003" y="3166697"/>
            <a:ext cx="528118" cy="399421"/>
          </a:xfrm>
          <a:prstGeom prst="rect">
            <a:avLst/>
          </a:prstGeom>
        </p:spPr>
      </p:pic>
      <p:sp>
        <p:nvSpPr>
          <p:cNvPr id="121" name="Oval 120">
            <a:extLst>
              <a:ext uri="{FF2B5EF4-FFF2-40B4-BE49-F238E27FC236}">
                <a16:creationId xmlns:a16="http://schemas.microsoft.com/office/drawing/2014/main" id="{F4261240-71E0-4CC5-B700-C60388FD785F}"/>
              </a:ext>
            </a:extLst>
          </p:cNvPr>
          <p:cNvSpPr>
            <a:spLocks noChangeAspect="1"/>
          </p:cNvSpPr>
          <p:nvPr/>
        </p:nvSpPr>
        <p:spPr bwMode="gray">
          <a:xfrm>
            <a:off x="7040806" y="42920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2" name="Oval 121">
            <a:extLst>
              <a:ext uri="{FF2B5EF4-FFF2-40B4-BE49-F238E27FC236}">
                <a16:creationId xmlns:a16="http://schemas.microsoft.com/office/drawing/2014/main" id="{52AE5C14-0D4D-489C-81B6-AC1CB5B20812}"/>
              </a:ext>
            </a:extLst>
          </p:cNvPr>
          <p:cNvSpPr>
            <a:spLocks noChangeAspect="1"/>
          </p:cNvSpPr>
          <p:nvPr/>
        </p:nvSpPr>
        <p:spPr bwMode="gray">
          <a:xfrm>
            <a:off x="8486948" y="42920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24" name="TextBox 123">
            <a:extLst>
              <a:ext uri="{FF2B5EF4-FFF2-40B4-BE49-F238E27FC236}">
                <a16:creationId xmlns:a16="http://schemas.microsoft.com/office/drawing/2014/main" id="{A12C242A-2FFE-4409-982E-38C71A748C63}"/>
              </a:ext>
            </a:extLst>
          </p:cNvPr>
          <p:cNvSpPr txBox="1"/>
          <p:nvPr/>
        </p:nvSpPr>
        <p:spPr bwMode="gray">
          <a:xfrm>
            <a:off x="6378911" y="4023512"/>
            <a:ext cx="523482" cy="307777"/>
          </a:xfrm>
          <a:prstGeom prst="rect">
            <a:avLst/>
          </a:prstGeom>
          <a:noFill/>
        </p:spPr>
        <p:txBody>
          <a:bodyPr wrap="square" rtlCol="0">
            <a:spAutoFit/>
          </a:bodyPr>
          <a:lstStyle/>
          <a:p>
            <a:pPr algn="ctr"/>
            <a:r>
              <a:rPr lang="en-US" sz="1400" b="1">
                <a:solidFill>
                  <a:srgbClr val="EC7061"/>
                </a:solidFill>
              </a:rPr>
              <a:t>DR</a:t>
            </a:r>
          </a:p>
        </p:txBody>
      </p:sp>
      <p:cxnSp>
        <p:nvCxnSpPr>
          <p:cNvPr id="125" name="Straight Arrow Connector 124">
            <a:extLst>
              <a:ext uri="{FF2B5EF4-FFF2-40B4-BE49-F238E27FC236}">
                <a16:creationId xmlns:a16="http://schemas.microsoft.com/office/drawing/2014/main" id="{6E68543B-3852-4017-8080-0FC8264D7F8E}"/>
              </a:ext>
            </a:extLst>
          </p:cNvPr>
          <p:cNvCxnSpPr>
            <a:cxnSpLocks/>
          </p:cNvCxnSpPr>
          <p:nvPr/>
        </p:nvCxnSpPr>
        <p:spPr bwMode="gray">
          <a:xfrm flipV="1">
            <a:off x="7179628" y="3475154"/>
            <a:ext cx="381593" cy="48790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04EE9FEB-BF30-4D7F-84F3-C9BB66362D10}"/>
              </a:ext>
            </a:extLst>
          </p:cNvPr>
          <p:cNvCxnSpPr>
            <a:cxnSpLocks/>
          </p:cNvCxnSpPr>
          <p:nvPr/>
        </p:nvCxnSpPr>
        <p:spPr bwMode="gray">
          <a:xfrm flipH="1" flipV="1">
            <a:off x="8163295" y="3466078"/>
            <a:ext cx="419686" cy="49128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CF51913C-1B02-4336-8DA9-927EE42CBA7F}"/>
              </a:ext>
            </a:extLst>
          </p:cNvPr>
          <p:cNvCxnSpPr>
            <a:cxnSpLocks/>
          </p:cNvCxnSpPr>
          <p:nvPr/>
        </p:nvCxnSpPr>
        <p:spPr bwMode="gray">
          <a:xfrm flipV="1">
            <a:off x="7037652" y="4426242"/>
            <a:ext cx="0" cy="2913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24E3A8BF-8B65-4480-91B7-BCFA8C1B0043}"/>
              </a:ext>
            </a:extLst>
          </p:cNvPr>
          <p:cNvCxnSpPr>
            <a:cxnSpLocks/>
          </p:cNvCxnSpPr>
          <p:nvPr/>
        </p:nvCxnSpPr>
        <p:spPr bwMode="gray">
          <a:xfrm flipV="1">
            <a:off x="8659670" y="4432953"/>
            <a:ext cx="0" cy="2913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 name="Straight Arrow Connector 128">
            <a:extLst>
              <a:ext uri="{FF2B5EF4-FFF2-40B4-BE49-F238E27FC236}">
                <a16:creationId xmlns:a16="http://schemas.microsoft.com/office/drawing/2014/main" id="{2665AD9C-AB4D-41D4-BBFC-EB736DD4340E}"/>
              </a:ext>
            </a:extLst>
          </p:cNvPr>
          <p:cNvCxnSpPr>
            <a:cxnSpLocks/>
          </p:cNvCxnSpPr>
          <p:nvPr/>
        </p:nvCxnSpPr>
        <p:spPr bwMode="gray">
          <a:xfrm>
            <a:off x="7116855" y="4709091"/>
            <a:ext cx="631284"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a16="http://schemas.microsoft.com/office/drawing/2014/main" id="{51981EA0-8685-4BC4-A670-A2FCCA7F0870}"/>
              </a:ext>
            </a:extLst>
          </p:cNvPr>
          <p:cNvCxnSpPr>
            <a:cxnSpLocks/>
          </p:cNvCxnSpPr>
          <p:nvPr/>
        </p:nvCxnSpPr>
        <p:spPr bwMode="gray">
          <a:xfrm>
            <a:off x="7762692" y="5401560"/>
            <a:ext cx="0" cy="445936"/>
          </a:xfrm>
          <a:prstGeom prst="straightConnector1">
            <a:avLst/>
          </a:prstGeom>
          <a:ln w="19050">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1" name="组合 7">
            <a:extLst>
              <a:ext uri="{FF2B5EF4-FFF2-40B4-BE49-F238E27FC236}">
                <a16:creationId xmlns:a16="http://schemas.microsoft.com/office/drawing/2014/main" id="{837063F7-AFEA-4A27-B682-90EC916CC07E}"/>
              </a:ext>
            </a:extLst>
          </p:cNvPr>
          <p:cNvGrpSpPr/>
          <p:nvPr/>
        </p:nvGrpSpPr>
        <p:grpSpPr bwMode="gray">
          <a:xfrm>
            <a:off x="8538227" y="4336475"/>
            <a:ext cx="275544" cy="275544"/>
            <a:chOff x="856677" y="2615810"/>
            <a:chExt cx="288000" cy="288000"/>
          </a:xfrm>
        </p:grpSpPr>
        <p:sp>
          <p:nvSpPr>
            <p:cNvPr id="132" name="椭圆 84">
              <a:extLst>
                <a:ext uri="{FF2B5EF4-FFF2-40B4-BE49-F238E27FC236}">
                  <a16:creationId xmlns:a16="http://schemas.microsoft.com/office/drawing/2014/main" id="{1D105087-E5C3-4D10-A8FA-FF9F851384F8}"/>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5">
              <a:extLst>
                <a:ext uri="{FF2B5EF4-FFF2-40B4-BE49-F238E27FC236}">
                  <a16:creationId xmlns:a16="http://schemas.microsoft.com/office/drawing/2014/main" id="{0620606C-E437-4EEF-B174-A383259A2B6A}"/>
                </a:ext>
              </a:extLst>
            </p:cNvPr>
            <p:cNvGrpSpPr/>
            <p:nvPr/>
          </p:nvGrpSpPr>
          <p:grpSpPr bwMode="gray">
            <a:xfrm>
              <a:off x="923444" y="2692169"/>
              <a:ext cx="144001" cy="144002"/>
              <a:chOff x="898853" y="2657982"/>
              <a:chExt cx="203649" cy="203652"/>
            </a:xfrm>
          </p:grpSpPr>
          <p:cxnSp>
            <p:nvCxnSpPr>
              <p:cNvPr id="134" name="直接连接符 85">
                <a:extLst>
                  <a:ext uri="{FF2B5EF4-FFF2-40B4-BE49-F238E27FC236}">
                    <a16:creationId xmlns:a16="http://schemas.microsoft.com/office/drawing/2014/main" id="{4A974666-7976-42A2-8904-A9420D92E97F}"/>
                  </a:ext>
                </a:extLst>
              </p:cNvPr>
              <p:cNvCxnSpPr>
                <a:stCxn id="132" idx="3"/>
                <a:endCxn id="132"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35" name="直接连接符 86">
                <a:extLst>
                  <a:ext uri="{FF2B5EF4-FFF2-40B4-BE49-F238E27FC236}">
                    <a16:creationId xmlns:a16="http://schemas.microsoft.com/office/drawing/2014/main" id="{A9A4A8A9-3E3E-44C0-B239-6415C6CC2F09}"/>
                  </a:ext>
                </a:extLst>
              </p:cNvPr>
              <p:cNvCxnSpPr>
                <a:stCxn id="132" idx="1"/>
                <a:endCxn id="132"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37" name="Rectangular Callout 75">
            <a:extLst>
              <a:ext uri="{FF2B5EF4-FFF2-40B4-BE49-F238E27FC236}">
                <a16:creationId xmlns:a16="http://schemas.microsoft.com/office/drawing/2014/main" id="{1066B31D-36FD-43F2-88B5-51B275D9B168}"/>
              </a:ext>
            </a:extLst>
          </p:cNvPr>
          <p:cNvSpPr/>
          <p:nvPr/>
        </p:nvSpPr>
        <p:spPr bwMode="gray">
          <a:xfrm>
            <a:off x="8808226" y="4544818"/>
            <a:ext cx="1332000" cy="737021"/>
          </a:xfrm>
          <a:prstGeom prst="wedgeRectCallout">
            <a:avLst>
              <a:gd name="adj1" fmla="val -21585"/>
              <a:gd name="adj2" fmla="val -8341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Non-DR devices do not forward multicast traffic.</a:t>
            </a:r>
          </a:p>
        </p:txBody>
      </p:sp>
      <p:sp>
        <p:nvSpPr>
          <p:cNvPr id="138" name="TextBox 137">
            <a:extLst>
              <a:ext uri="{FF2B5EF4-FFF2-40B4-BE49-F238E27FC236}">
                <a16:creationId xmlns:a16="http://schemas.microsoft.com/office/drawing/2014/main" id="{1555EEA4-E62B-4EC2-8F35-91361175B120}"/>
              </a:ext>
            </a:extLst>
          </p:cNvPr>
          <p:cNvSpPr txBox="1"/>
          <p:nvPr/>
        </p:nvSpPr>
        <p:spPr bwMode="gray">
          <a:xfrm>
            <a:off x="1784951" y="3178264"/>
            <a:ext cx="1457465" cy="276999"/>
          </a:xfrm>
          <a:prstGeom prst="rect">
            <a:avLst/>
          </a:prstGeom>
          <a:noFill/>
        </p:spPr>
        <p:txBody>
          <a:bodyPr wrap="square" rtlCol="0">
            <a:spAutoFit/>
          </a:bodyPr>
          <a:lstStyle/>
          <a:p>
            <a:pPr algn="ctr"/>
            <a:r>
              <a:rPr lang="en-US" sz="1200" dirty="0"/>
              <a:t>Multicast source</a:t>
            </a:r>
          </a:p>
        </p:txBody>
      </p:sp>
      <p:sp>
        <p:nvSpPr>
          <p:cNvPr id="140" name="TextBox 139">
            <a:extLst>
              <a:ext uri="{FF2B5EF4-FFF2-40B4-BE49-F238E27FC236}">
                <a16:creationId xmlns:a16="http://schemas.microsoft.com/office/drawing/2014/main" id="{0E68B892-CA7D-4716-996C-A2977F72E771}"/>
              </a:ext>
            </a:extLst>
          </p:cNvPr>
          <p:cNvSpPr txBox="1"/>
          <p:nvPr/>
        </p:nvSpPr>
        <p:spPr bwMode="gray">
          <a:xfrm>
            <a:off x="6272611" y="3211985"/>
            <a:ext cx="1358181" cy="276999"/>
          </a:xfrm>
          <a:prstGeom prst="rect">
            <a:avLst/>
          </a:prstGeom>
          <a:noFill/>
        </p:spPr>
        <p:txBody>
          <a:bodyPr wrap="square" rtlCol="0">
            <a:spAutoFit/>
          </a:bodyPr>
          <a:lstStyle/>
          <a:p>
            <a:pPr algn="ctr"/>
            <a:r>
              <a:rPr lang="en-US" sz="1200" dirty="0"/>
              <a:t>Multicast source</a:t>
            </a:r>
          </a:p>
        </p:txBody>
      </p:sp>
      <p:sp>
        <p:nvSpPr>
          <p:cNvPr id="141" name="TextBox 140">
            <a:extLst>
              <a:ext uri="{FF2B5EF4-FFF2-40B4-BE49-F238E27FC236}">
                <a16:creationId xmlns:a16="http://schemas.microsoft.com/office/drawing/2014/main" id="{170C5F0A-529C-412D-90A6-7C18926D5900}"/>
              </a:ext>
            </a:extLst>
          </p:cNvPr>
          <p:cNvSpPr txBox="1"/>
          <p:nvPr/>
        </p:nvSpPr>
        <p:spPr bwMode="gray">
          <a:xfrm>
            <a:off x="3772285" y="5874911"/>
            <a:ext cx="1280737" cy="461665"/>
          </a:xfrm>
          <a:prstGeom prst="rect">
            <a:avLst/>
          </a:prstGeom>
          <a:noFill/>
        </p:spPr>
        <p:txBody>
          <a:bodyPr wrap="square" rtlCol="0">
            <a:spAutoFit/>
          </a:bodyPr>
          <a:lstStyle/>
          <a:p>
            <a:pPr algn="ctr"/>
            <a:r>
              <a:rPr lang="en-US" sz="1200" dirty="0"/>
              <a:t>Multicast group member</a:t>
            </a:r>
          </a:p>
        </p:txBody>
      </p:sp>
      <p:sp>
        <p:nvSpPr>
          <p:cNvPr id="143" name="TextBox 142">
            <a:extLst>
              <a:ext uri="{FF2B5EF4-FFF2-40B4-BE49-F238E27FC236}">
                <a16:creationId xmlns:a16="http://schemas.microsoft.com/office/drawing/2014/main" id="{9545F9A9-4442-40AA-9B48-2A4EC2C314A6}"/>
              </a:ext>
            </a:extLst>
          </p:cNvPr>
          <p:cNvSpPr txBox="1"/>
          <p:nvPr/>
        </p:nvSpPr>
        <p:spPr bwMode="gray">
          <a:xfrm>
            <a:off x="8113778" y="5859514"/>
            <a:ext cx="1280737" cy="461665"/>
          </a:xfrm>
          <a:prstGeom prst="rect">
            <a:avLst/>
          </a:prstGeom>
          <a:noFill/>
        </p:spPr>
        <p:txBody>
          <a:bodyPr wrap="square" rtlCol="0" anchor="ctr">
            <a:spAutoFit/>
          </a:bodyPr>
          <a:lstStyle/>
          <a:p>
            <a:pPr algn="ctr"/>
            <a:r>
              <a:rPr lang="en-US" sz="1200" dirty="0"/>
              <a:t>Multicast group member</a:t>
            </a:r>
          </a:p>
        </p:txBody>
      </p:sp>
      <p:sp>
        <p:nvSpPr>
          <p:cNvPr id="89" name="Oval 88">
            <a:extLst>
              <a:ext uri="{FF2B5EF4-FFF2-40B4-BE49-F238E27FC236}">
                <a16:creationId xmlns:a16="http://schemas.microsoft.com/office/drawing/2014/main" id="{EBB306FA-833E-41CA-B659-4BE3D933F6B7}"/>
              </a:ext>
            </a:extLst>
          </p:cNvPr>
          <p:cNvSpPr>
            <a:spLocks noChangeAspect="1"/>
          </p:cNvSpPr>
          <p:nvPr/>
        </p:nvSpPr>
        <p:spPr bwMode="gray">
          <a:xfrm>
            <a:off x="9919379" y="597641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0" name="TextBox 89">
            <a:extLst>
              <a:ext uri="{FF2B5EF4-FFF2-40B4-BE49-F238E27FC236}">
                <a16:creationId xmlns:a16="http://schemas.microsoft.com/office/drawing/2014/main" id="{003B133A-0010-460A-B6C8-47F53E764A7C}"/>
              </a:ext>
            </a:extLst>
          </p:cNvPr>
          <p:cNvSpPr txBox="1"/>
          <p:nvPr/>
        </p:nvSpPr>
        <p:spPr bwMode="gray">
          <a:xfrm>
            <a:off x="8841416" y="4005252"/>
            <a:ext cx="907473" cy="307777"/>
          </a:xfrm>
          <a:prstGeom prst="rect">
            <a:avLst/>
          </a:prstGeom>
          <a:noFill/>
        </p:spPr>
        <p:txBody>
          <a:bodyPr wrap="square" rtlCol="0">
            <a:spAutoFit/>
          </a:bodyPr>
          <a:lstStyle/>
          <a:p>
            <a:pPr algn="ctr"/>
            <a:r>
              <a:rPr lang="en-US" sz="1400" b="1">
                <a:solidFill>
                  <a:srgbClr val="EC7061"/>
                </a:solidFill>
              </a:rPr>
              <a:t>Non-DR</a:t>
            </a:r>
          </a:p>
        </p:txBody>
      </p:sp>
      <p:sp>
        <p:nvSpPr>
          <p:cNvPr id="95" name="Rectangular Callout 75">
            <a:extLst>
              <a:ext uri="{FF2B5EF4-FFF2-40B4-BE49-F238E27FC236}">
                <a16:creationId xmlns:a16="http://schemas.microsoft.com/office/drawing/2014/main" id="{F896C8B0-B172-4CD8-AF2A-76998C35129B}"/>
              </a:ext>
            </a:extLst>
          </p:cNvPr>
          <p:cNvSpPr/>
          <p:nvPr/>
        </p:nvSpPr>
        <p:spPr bwMode="gray">
          <a:xfrm>
            <a:off x="6359011" y="5318583"/>
            <a:ext cx="1150395" cy="643011"/>
          </a:xfrm>
          <a:prstGeom prst="wedgeRectCallout">
            <a:avLst>
              <a:gd name="adj1" fmla="val 68221"/>
              <a:gd name="adj2" fmla="val -176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No duplicate multicast packets exist.</a:t>
            </a:r>
          </a:p>
        </p:txBody>
      </p:sp>
      <p:sp>
        <p:nvSpPr>
          <p:cNvPr id="96" name="Arrow: Right 95">
            <a:extLst>
              <a:ext uri="{FF2B5EF4-FFF2-40B4-BE49-F238E27FC236}">
                <a16:creationId xmlns:a16="http://schemas.microsoft.com/office/drawing/2014/main" id="{D50646F9-C4BB-4906-8324-87E07E8D1A66}"/>
              </a:ext>
            </a:extLst>
          </p:cNvPr>
          <p:cNvSpPr/>
          <p:nvPr/>
        </p:nvSpPr>
        <p:spPr bwMode="gray">
          <a:xfrm>
            <a:off x="4622382" y="3800314"/>
            <a:ext cx="1865758" cy="1039356"/>
          </a:xfrm>
          <a:prstGeom prst="rightArrow">
            <a:avLst>
              <a:gd name="adj1" fmla="val 50000"/>
              <a:gd name="adj2" fmla="val 36364"/>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algn="ctr"/>
            <a:r>
              <a:rPr lang="en-US" sz="1400" dirty="0">
                <a:solidFill>
                  <a:schemeClr val="tx1"/>
                </a:solidFill>
              </a:rPr>
              <a:t>The DR mechanism is used.</a:t>
            </a:r>
          </a:p>
        </p:txBody>
      </p:sp>
      <p:cxnSp>
        <p:nvCxnSpPr>
          <p:cNvPr id="59" name="Straight Arrow Connector 58">
            <a:extLst>
              <a:ext uri="{FF2B5EF4-FFF2-40B4-BE49-F238E27FC236}">
                <a16:creationId xmlns:a16="http://schemas.microsoft.com/office/drawing/2014/main" id="{58B8AEBF-D8F6-4DC4-A7DA-D16AB7ACC8E5}"/>
              </a:ext>
            </a:extLst>
          </p:cNvPr>
          <p:cNvCxnSpPr>
            <a:cxnSpLocks/>
          </p:cNvCxnSpPr>
          <p:nvPr/>
        </p:nvCxnSpPr>
        <p:spPr bwMode="gray">
          <a:xfrm flipH="1">
            <a:off x="9527236" y="5812330"/>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F346F26C-8065-4006-A0F8-252BF2292B86}"/>
              </a:ext>
            </a:extLst>
          </p:cNvPr>
          <p:cNvSpPr txBox="1"/>
          <p:nvPr/>
        </p:nvSpPr>
        <p:spPr bwMode="gray">
          <a:xfrm>
            <a:off x="10146621" y="5673830"/>
            <a:ext cx="1576262" cy="276999"/>
          </a:xfrm>
          <a:prstGeom prst="rect">
            <a:avLst/>
          </a:prstGeom>
          <a:noFill/>
        </p:spPr>
        <p:txBody>
          <a:bodyPr wrap="square" rtlCol="0">
            <a:spAutoFit/>
          </a:bodyPr>
          <a:lstStyle/>
          <a:p>
            <a:r>
              <a:rPr lang="en-US" sz="1200" dirty="0"/>
              <a:t>Multicast traffic</a:t>
            </a:r>
          </a:p>
        </p:txBody>
      </p:sp>
      <p:grpSp>
        <p:nvGrpSpPr>
          <p:cNvPr id="61" name="Group 60">
            <a:extLst>
              <a:ext uri="{FF2B5EF4-FFF2-40B4-BE49-F238E27FC236}">
                <a16:creationId xmlns:a16="http://schemas.microsoft.com/office/drawing/2014/main" id="{339FC793-6BCD-4DEC-B7BF-99DC91CA9018}"/>
              </a:ext>
            </a:extLst>
          </p:cNvPr>
          <p:cNvGrpSpPr/>
          <p:nvPr/>
        </p:nvGrpSpPr>
        <p:grpSpPr bwMode="gray">
          <a:xfrm>
            <a:off x="7428147" y="71577"/>
            <a:ext cx="4680000" cy="213120"/>
            <a:chOff x="7788188" y="106136"/>
            <a:chExt cx="4472949" cy="213120"/>
          </a:xfrm>
        </p:grpSpPr>
        <p:sp>
          <p:nvSpPr>
            <p:cNvPr id="62" name="五边形 24">
              <a:extLst>
                <a:ext uri="{FF2B5EF4-FFF2-40B4-BE49-F238E27FC236}">
                  <a16:creationId xmlns:a16="http://schemas.microsoft.com/office/drawing/2014/main" id="{4DB42D97-30C0-42AC-B0D3-48ADEC0D32F4}"/>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64" name="燕尾形 25">
              <a:extLst>
                <a:ext uri="{FF2B5EF4-FFF2-40B4-BE49-F238E27FC236}">
                  <a16:creationId xmlns:a16="http://schemas.microsoft.com/office/drawing/2014/main" id="{ACB0107B-0E8B-4E14-8B4C-E050EC39F29C}"/>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Optimization</a:t>
              </a:r>
            </a:p>
          </p:txBody>
        </p:sp>
        <p:sp>
          <p:nvSpPr>
            <p:cNvPr id="65" name="燕尾形 25">
              <a:extLst>
                <a:ext uri="{FF2B5EF4-FFF2-40B4-BE49-F238E27FC236}">
                  <a16:creationId xmlns:a16="http://schemas.microsoft.com/office/drawing/2014/main" id="{6525E013-7C07-4B71-8915-C097E9805E3D}"/>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spTree>
    <p:extLst>
      <p:ext uri="{BB962C8B-B14F-4D97-AF65-F5344CB8AC3E}">
        <p14:creationId xmlns:p14="http://schemas.microsoft.com/office/powerpoint/2010/main" val="25753682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8FC064F-4F91-4242-AA86-CE81CB46BA9E}"/>
              </a:ext>
            </a:extLst>
          </p:cNvPr>
          <p:cNvSpPr>
            <a:spLocks noGrp="1"/>
          </p:cNvSpPr>
          <p:nvPr>
            <p:ph type="body" sz="quarter" idx="10"/>
          </p:nvPr>
        </p:nvSpPr>
        <p:spPr bwMode="gray"/>
        <p:txBody>
          <a:bodyPr>
            <a:spAutoFit/>
          </a:bodyPr>
          <a:lstStyle/>
          <a:p>
            <a:pPr>
              <a:lnSpc>
                <a:spcPct val="130000"/>
              </a:lnSpc>
              <a:spcBef>
                <a:spcPts val="0"/>
              </a:spcBef>
            </a:pPr>
            <a:r>
              <a:rPr lang="en-US" sz="1800" dirty="0"/>
              <a:t>PIM DR election:</a:t>
            </a:r>
          </a:p>
          <a:p>
            <a:pPr lvl="1">
              <a:lnSpc>
                <a:spcPct val="130000"/>
              </a:lnSpc>
              <a:spcBef>
                <a:spcPts val="0"/>
              </a:spcBef>
            </a:pPr>
            <a:r>
              <a:rPr lang="en-US" sz="1600" dirty="0"/>
              <a:t>In PIM-SM (ASM), routers compare the </a:t>
            </a:r>
            <a:r>
              <a:rPr lang="en-US" sz="1600" b="1" dirty="0">
                <a:solidFill>
                  <a:srgbClr val="EC7061"/>
                </a:solidFill>
              </a:rPr>
              <a:t>priorities</a:t>
            </a:r>
            <a:r>
              <a:rPr lang="en-US" sz="1600" dirty="0"/>
              <a:t> and </a:t>
            </a:r>
            <a:r>
              <a:rPr lang="en-US" sz="1600" b="1" dirty="0">
                <a:solidFill>
                  <a:srgbClr val="EC7061"/>
                </a:solidFill>
              </a:rPr>
              <a:t>IP addresses</a:t>
            </a:r>
            <a:r>
              <a:rPr lang="en-US" sz="1600" dirty="0"/>
              <a:t> carried in </a:t>
            </a:r>
            <a:r>
              <a:rPr lang="en-US" sz="1600" b="1" dirty="0">
                <a:solidFill>
                  <a:srgbClr val="EC7061"/>
                </a:solidFill>
              </a:rPr>
              <a:t>Hello messages</a:t>
            </a:r>
            <a:r>
              <a:rPr lang="en-US" sz="1600" dirty="0"/>
              <a:t> to elect a DR for a multi-access network.</a:t>
            </a:r>
          </a:p>
          <a:p>
            <a:pPr lvl="1">
              <a:lnSpc>
                <a:spcPct val="130000"/>
              </a:lnSpc>
              <a:spcBef>
                <a:spcPts val="0"/>
              </a:spcBef>
              <a:defRPr/>
            </a:pPr>
            <a:r>
              <a:rPr lang="en-US" sz="1600" dirty="0"/>
              <a:t>The router with the </a:t>
            </a:r>
            <a:r>
              <a:rPr lang="en-US" sz="1600" b="1" dirty="0">
                <a:solidFill>
                  <a:srgbClr val="EC7061"/>
                </a:solidFill>
              </a:rPr>
              <a:t>highest DR priority</a:t>
            </a:r>
            <a:r>
              <a:rPr lang="en-US" sz="1600" dirty="0"/>
              <a:t> becomes the DR on the multi-access network. If multiple routers have the same DR priority, the router with the </a:t>
            </a:r>
            <a:r>
              <a:rPr lang="en-US" sz="1600" b="1" dirty="0">
                <a:solidFill>
                  <a:srgbClr val="EC7061"/>
                </a:solidFill>
              </a:rPr>
              <a:t>highest interface IP address</a:t>
            </a:r>
            <a:r>
              <a:rPr lang="en-US" sz="1600" dirty="0"/>
              <a:t> becomes the DR.</a:t>
            </a:r>
          </a:p>
          <a:p>
            <a:pPr lvl="1">
              <a:lnSpc>
                <a:spcPct val="130000"/>
              </a:lnSpc>
              <a:spcBef>
                <a:spcPts val="0"/>
              </a:spcBef>
            </a:pPr>
            <a:r>
              <a:rPr lang="en-US" sz="1600" dirty="0"/>
              <a:t>If the DR fails, a new DR will be elected among the other routers.</a:t>
            </a:r>
          </a:p>
        </p:txBody>
      </p:sp>
      <p:sp>
        <p:nvSpPr>
          <p:cNvPr id="2" name="Title 1">
            <a:extLst>
              <a:ext uri="{FF2B5EF4-FFF2-40B4-BE49-F238E27FC236}">
                <a16:creationId xmlns:a16="http://schemas.microsoft.com/office/drawing/2014/main" id="{992ED65D-3F16-4FA3-81C8-EAFF47176F07}"/>
              </a:ext>
            </a:extLst>
          </p:cNvPr>
          <p:cNvSpPr>
            <a:spLocks noGrp="1"/>
          </p:cNvSpPr>
          <p:nvPr>
            <p:ph type="title"/>
          </p:nvPr>
        </p:nvSpPr>
        <p:spPr bwMode="gray"/>
        <p:txBody>
          <a:bodyPr/>
          <a:lstStyle/>
          <a:p>
            <a:r>
              <a:rPr lang="en-US"/>
              <a:t>PIM DR Election</a:t>
            </a:r>
          </a:p>
        </p:txBody>
      </p:sp>
      <p:sp>
        <p:nvSpPr>
          <p:cNvPr id="4" name="Freeform 159">
            <a:extLst>
              <a:ext uri="{FF2B5EF4-FFF2-40B4-BE49-F238E27FC236}">
                <a16:creationId xmlns:a16="http://schemas.microsoft.com/office/drawing/2014/main" id="{6D5F5C9D-CC39-48E5-9DA5-8106FB7E1306}"/>
              </a:ext>
            </a:extLst>
          </p:cNvPr>
          <p:cNvSpPr/>
          <p:nvPr/>
        </p:nvSpPr>
        <p:spPr bwMode="gray">
          <a:xfrm flipH="1">
            <a:off x="2187595" y="3460808"/>
            <a:ext cx="1676603" cy="8764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pic>
        <p:nvPicPr>
          <p:cNvPr id="5" name="图片 20" descr="接入交换机.png">
            <a:extLst>
              <a:ext uri="{FF2B5EF4-FFF2-40B4-BE49-F238E27FC236}">
                <a16:creationId xmlns:a16="http://schemas.microsoft.com/office/drawing/2014/main" id="{C6F740CB-9041-4166-84A6-F6E8B2ECCC52}"/>
              </a:ext>
            </a:extLst>
          </p:cNvPr>
          <p:cNvPicPr>
            <a:picLocks noChangeAspect="1"/>
          </p:cNvPicPr>
          <p:nvPr/>
        </p:nvPicPr>
        <p:blipFill>
          <a:blip r:embed="rId3" cstate="print"/>
          <a:stretch>
            <a:fillRect/>
          </a:stretch>
        </p:blipFill>
        <p:spPr bwMode="gray">
          <a:xfrm>
            <a:off x="2799531" y="5008549"/>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F89F9F5F-A49D-45D2-9C2C-A1DD8F2794CA}"/>
              </a:ext>
            </a:extLst>
          </p:cNvPr>
          <p:cNvPicPr>
            <a:picLocks noChangeArrowheads="1"/>
          </p:cNvPicPr>
          <p:nvPr/>
        </p:nvPicPr>
        <p:blipFill>
          <a:blip r:embed="rId4" cstate="print"/>
          <a:stretch>
            <a:fillRect/>
          </a:stretch>
        </p:blipFill>
        <p:spPr bwMode="gray">
          <a:xfrm>
            <a:off x="2057324" y="4072171"/>
            <a:ext cx="528117" cy="399259"/>
          </a:xfrm>
          <a:prstGeom prst="rect">
            <a:avLst/>
          </a:prstGeom>
          <a:noFill/>
        </p:spPr>
      </p:pic>
      <p:pic>
        <p:nvPicPr>
          <p:cNvPr id="7" name="图片 38" descr="PC.png">
            <a:extLst>
              <a:ext uri="{FF2B5EF4-FFF2-40B4-BE49-F238E27FC236}">
                <a16:creationId xmlns:a16="http://schemas.microsoft.com/office/drawing/2014/main" id="{41C559D5-7680-485A-8B14-918ABDAD4967}"/>
              </a:ext>
            </a:extLst>
          </p:cNvPr>
          <p:cNvPicPr>
            <a:picLocks noChangeAspect="1"/>
          </p:cNvPicPr>
          <p:nvPr/>
        </p:nvPicPr>
        <p:blipFill>
          <a:blip r:embed="rId5" cstate="print"/>
          <a:stretch>
            <a:fillRect/>
          </a:stretch>
        </p:blipFill>
        <p:spPr bwMode="gray">
          <a:xfrm>
            <a:off x="2799531" y="5987487"/>
            <a:ext cx="540000" cy="382353"/>
          </a:xfrm>
          <a:prstGeom prst="rect">
            <a:avLst/>
          </a:prstGeom>
        </p:spPr>
      </p:pic>
      <p:pic>
        <p:nvPicPr>
          <p:cNvPr id="8" name="Picture 2" descr="G:\做的项目\公共\扁平图标切换\更新2015_01_21\oss扁平图标库2015_01_21更新-04.png">
            <a:extLst>
              <a:ext uri="{FF2B5EF4-FFF2-40B4-BE49-F238E27FC236}">
                <a16:creationId xmlns:a16="http://schemas.microsoft.com/office/drawing/2014/main" id="{87C89D4F-D82D-44D4-A909-0A46F72ACBB8}"/>
              </a:ext>
            </a:extLst>
          </p:cNvPr>
          <p:cNvPicPr>
            <a:picLocks noChangeArrowheads="1"/>
          </p:cNvPicPr>
          <p:nvPr/>
        </p:nvPicPr>
        <p:blipFill>
          <a:blip r:embed="rId4" cstate="print"/>
          <a:stretch>
            <a:fillRect/>
          </a:stretch>
        </p:blipFill>
        <p:spPr bwMode="gray">
          <a:xfrm>
            <a:off x="3509988" y="4072171"/>
            <a:ext cx="528117" cy="399259"/>
          </a:xfrm>
          <a:prstGeom prst="rect">
            <a:avLst/>
          </a:prstGeom>
          <a:noFill/>
        </p:spPr>
      </p:pic>
      <p:cxnSp>
        <p:nvCxnSpPr>
          <p:cNvPr id="9" name="Connector: Elbow 8">
            <a:extLst>
              <a:ext uri="{FF2B5EF4-FFF2-40B4-BE49-F238E27FC236}">
                <a16:creationId xmlns:a16="http://schemas.microsoft.com/office/drawing/2014/main" id="{3482907D-C6AC-4ABF-ADA3-D90DCBA897F0}"/>
              </a:ext>
            </a:extLst>
          </p:cNvPr>
          <p:cNvCxnSpPr>
            <a:cxnSpLocks/>
            <a:stCxn id="6" idx="2"/>
            <a:endCxn id="5" idx="0"/>
          </p:cNvCxnSpPr>
          <p:nvPr/>
        </p:nvCxnSpPr>
        <p:spPr bwMode="gray">
          <a:xfrm rot="16200000" flipH="1">
            <a:off x="2426898" y="4365915"/>
            <a:ext cx="537119" cy="748148"/>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0" name="Connector: Elbow 9">
            <a:extLst>
              <a:ext uri="{FF2B5EF4-FFF2-40B4-BE49-F238E27FC236}">
                <a16:creationId xmlns:a16="http://schemas.microsoft.com/office/drawing/2014/main" id="{A4549C1D-58CE-4855-9B32-F253416FC6A0}"/>
              </a:ext>
            </a:extLst>
          </p:cNvPr>
          <p:cNvCxnSpPr>
            <a:cxnSpLocks/>
            <a:stCxn id="8" idx="2"/>
            <a:endCxn id="5" idx="0"/>
          </p:cNvCxnSpPr>
          <p:nvPr/>
        </p:nvCxnSpPr>
        <p:spPr bwMode="gray">
          <a:xfrm rot="5400000">
            <a:off x="3153230" y="4387731"/>
            <a:ext cx="537119" cy="70451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 name="直接连接符 12">
            <a:extLst>
              <a:ext uri="{FF2B5EF4-FFF2-40B4-BE49-F238E27FC236}">
                <a16:creationId xmlns:a16="http://schemas.microsoft.com/office/drawing/2014/main" id="{5D5AAAA4-DC87-4B00-9742-B48AE884EDEC}"/>
              </a:ext>
            </a:extLst>
          </p:cNvPr>
          <p:cNvCxnSpPr>
            <a:cxnSpLocks/>
            <a:stCxn id="5" idx="2"/>
            <a:endCxn id="7" idx="0"/>
          </p:cNvCxnSpPr>
          <p:nvPr/>
        </p:nvCxnSpPr>
        <p:spPr bwMode="gray">
          <a:xfrm>
            <a:off x="3069531" y="5450367"/>
            <a:ext cx="0" cy="53712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2" name="图片 37" descr="交换机.png">
            <a:extLst>
              <a:ext uri="{FF2B5EF4-FFF2-40B4-BE49-F238E27FC236}">
                <a16:creationId xmlns:a16="http://schemas.microsoft.com/office/drawing/2014/main" id="{AB357F03-280C-4528-B826-0A63F38C70BC}"/>
              </a:ext>
            </a:extLst>
          </p:cNvPr>
          <p:cNvPicPr preferRelativeResize="0">
            <a:picLocks/>
          </p:cNvPicPr>
          <p:nvPr/>
        </p:nvPicPr>
        <p:blipFill>
          <a:blip r:embed="rId6" cstate="print"/>
          <a:stretch>
            <a:fillRect/>
          </a:stretch>
        </p:blipFill>
        <p:spPr bwMode="gray">
          <a:xfrm>
            <a:off x="2799531" y="3261096"/>
            <a:ext cx="528118" cy="399421"/>
          </a:xfrm>
          <a:prstGeom prst="rect">
            <a:avLst/>
          </a:prstGeom>
        </p:spPr>
      </p:pic>
      <p:cxnSp>
        <p:nvCxnSpPr>
          <p:cNvPr id="13" name="Straight Arrow Connector 12">
            <a:extLst>
              <a:ext uri="{FF2B5EF4-FFF2-40B4-BE49-F238E27FC236}">
                <a16:creationId xmlns:a16="http://schemas.microsoft.com/office/drawing/2014/main" id="{1A8E1251-683F-4A3A-9AB0-3FD3773D6202}"/>
              </a:ext>
            </a:extLst>
          </p:cNvPr>
          <p:cNvCxnSpPr>
            <a:cxnSpLocks/>
          </p:cNvCxnSpPr>
          <p:nvPr/>
        </p:nvCxnSpPr>
        <p:spPr bwMode="gray">
          <a:xfrm flipV="1">
            <a:off x="2242180" y="4520641"/>
            <a:ext cx="0" cy="291378"/>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7B3FE0A-2826-40FF-B4B5-7C3131037336}"/>
              </a:ext>
            </a:extLst>
          </p:cNvPr>
          <p:cNvCxnSpPr>
            <a:cxnSpLocks/>
          </p:cNvCxnSpPr>
          <p:nvPr/>
        </p:nvCxnSpPr>
        <p:spPr bwMode="gray">
          <a:xfrm flipV="1">
            <a:off x="3864198" y="4527352"/>
            <a:ext cx="0" cy="291378"/>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DDAB2AB-E70A-40B7-BC15-D9827396C060}"/>
              </a:ext>
            </a:extLst>
          </p:cNvPr>
          <p:cNvCxnSpPr>
            <a:cxnSpLocks/>
          </p:cNvCxnSpPr>
          <p:nvPr/>
        </p:nvCxnSpPr>
        <p:spPr bwMode="gray">
          <a:xfrm>
            <a:off x="3156225" y="4812019"/>
            <a:ext cx="631284"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14FD72B-5CFB-44C0-A4AA-C519B0869580}"/>
              </a:ext>
            </a:extLst>
          </p:cNvPr>
          <p:cNvCxnSpPr>
            <a:cxnSpLocks/>
          </p:cNvCxnSpPr>
          <p:nvPr/>
        </p:nvCxnSpPr>
        <p:spPr bwMode="gray">
          <a:xfrm>
            <a:off x="2321383" y="4803490"/>
            <a:ext cx="631284" cy="0"/>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45E576E8-9E0A-4ECE-84B9-1389174492DB}"/>
              </a:ext>
            </a:extLst>
          </p:cNvPr>
          <p:cNvSpPr>
            <a:spLocks noChangeAspect="1"/>
          </p:cNvSpPr>
          <p:nvPr/>
        </p:nvSpPr>
        <p:spPr bwMode="gray">
          <a:xfrm>
            <a:off x="2245334" y="43864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8" name="Oval 17">
            <a:extLst>
              <a:ext uri="{FF2B5EF4-FFF2-40B4-BE49-F238E27FC236}">
                <a16:creationId xmlns:a16="http://schemas.microsoft.com/office/drawing/2014/main" id="{28C9FB40-3627-4DC0-A752-E408A1029710}"/>
              </a:ext>
            </a:extLst>
          </p:cNvPr>
          <p:cNvSpPr>
            <a:spLocks noChangeAspect="1"/>
          </p:cNvSpPr>
          <p:nvPr/>
        </p:nvSpPr>
        <p:spPr bwMode="gray">
          <a:xfrm>
            <a:off x="3691476" y="43864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19" name="TextBox 120">
            <a:extLst>
              <a:ext uri="{FF2B5EF4-FFF2-40B4-BE49-F238E27FC236}">
                <a16:creationId xmlns:a16="http://schemas.microsoft.com/office/drawing/2014/main" id="{A0DDEAE7-1FCB-4BA0-BF1E-FF0070595566}"/>
              </a:ext>
            </a:extLst>
          </p:cNvPr>
          <p:cNvSpPr txBox="1"/>
          <p:nvPr/>
        </p:nvSpPr>
        <p:spPr bwMode="gray">
          <a:xfrm>
            <a:off x="1565258" y="4493602"/>
            <a:ext cx="589332"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Hello</a:t>
            </a:r>
          </a:p>
        </p:txBody>
      </p:sp>
      <p:sp>
        <p:nvSpPr>
          <p:cNvPr id="20" name="TextBox 120">
            <a:extLst>
              <a:ext uri="{FF2B5EF4-FFF2-40B4-BE49-F238E27FC236}">
                <a16:creationId xmlns:a16="http://schemas.microsoft.com/office/drawing/2014/main" id="{B317A6C7-BB9A-4478-90E2-1CEAD2A1B164}"/>
              </a:ext>
            </a:extLst>
          </p:cNvPr>
          <p:cNvSpPr txBox="1"/>
          <p:nvPr/>
        </p:nvSpPr>
        <p:spPr bwMode="gray">
          <a:xfrm>
            <a:off x="3940887" y="4502144"/>
            <a:ext cx="589332"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Hello</a:t>
            </a:r>
          </a:p>
        </p:txBody>
      </p:sp>
      <p:sp>
        <p:nvSpPr>
          <p:cNvPr id="21" name="Rectangular Callout 75">
            <a:extLst>
              <a:ext uri="{FF2B5EF4-FFF2-40B4-BE49-F238E27FC236}">
                <a16:creationId xmlns:a16="http://schemas.microsoft.com/office/drawing/2014/main" id="{D6E39D63-C57E-4C28-9EBD-234C236CFA5E}"/>
              </a:ext>
            </a:extLst>
          </p:cNvPr>
          <p:cNvSpPr/>
          <p:nvPr/>
        </p:nvSpPr>
        <p:spPr bwMode="gray">
          <a:xfrm>
            <a:off x="4071657" y="3711330"/>
            <a:ext cx="1213010" cy="646331"/>
          </a:xfrm>
          <a:prstGeom prst="wedgeRectCallout">
            <a:avLst>
              <a:gd name="adj1" fmla="val -23750"/>
              <a:gd name="adj2" fmla="val 755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PIM Hello messages are exchanged.</a:t>
            </a:r>
          </a:p>
        </p:txBody>
      </p:sp>
      <p:sp>
        <p:nvSpPr>
          <p:cNvPr id="22" name="Rectangular Callout 75">
            <a:extLst>
              <a:ext uri="{FF2B5EF4-FFF2-40B4-BE49-F238E27FC236}">
                <a16:creationId xmlns:a16="http://schemas.microsoft.com/office/drawing/2014/main" id="{D322E8EE-6673-4EBD-87CE-287C84518C5E}"/>
              </a:ext>
            </a:extLst>
          </p:cNvPr>
          <p:cNvSpPr/>
          <p:nvPr/>
        </p:nvSpPr>
        <p:spPr bwMode="gray">
          <a:xfrm>
            <a:off x="504560" y="4972729"/>
            <a:ext cx="2031574" cy="830997"/>
          </a:xfrm>
          <a:prstGeom prst="wedgeRectCallout">
            <a:avLst>
              <a:gd name="adj1" fmla="val 21920"/>
              <a:gd name="adj2" fmla="val -680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DR is elected based on the </a:t>
            </a:r>
            <a:r>
              <a:rPr lang="en-US" sz="1200" b="1" dirty="0">
                <a:solidFill>
                  <a:srgbClr val="EC7061"/>
                </a:solidFill>
                <a:latin typeface="Huawei Sans" panose="020C0503030203020204" pitchFamily="34" charset="0"/>
                <a:ea typeface="方正兰亭黑简体" panose="02000000000000000000" pitchFamily="2" charset="-122"/>
              </a:rPr>
              <a:t>DR priorities</a:t>
            </a:r>
            <a:r>
              <a:rPr lang="en-US" sz="1200" dirty="0">
                <a:latin typeface="Huawei Sans" panose="020C0503030203020204" pitchFamily="34" charset="0"/>
                <a:ea typeface="方正兰亭黑简体" panose="02000000000000000000" pitchFamily="2" charset="-122"/>
              </a:rPr>
              <a:t> and </a:t>
            </a:r>
            <a:r>
              <a:rPr lang="en-US" sz="1200" b="1" dirty="0">
                <a:solidFill>
                  <a:srgbClr val="EC7061"/>
                </a:solidFill>
                <a:latin typeface="Huawei Sans" panose="020C0503030203020204" pitchFamily="34" charset="0"/>
                <a:ea typeface="方正兰亭黑简体" panose="02000000000000000000" pitchFamily="2" charset="-122"/>
              </a:rPr>
              <a:t>interface IP addresses</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in Hello messages.</a:t>
            </a:r>
          </a:p>
        </p:txBody>
      </p:sp>
      <p:sp>
        <p:nvSpPr>
          <p:cNvPr id="24" name="TextBox 23">
            <a:extLst>
              <a:ext uri="{FF2B5EF4-FFF2-40B4-BE49-F238E27FC236}">
                <a16:creationId xmlns:a16="http://schemas.microsoft.com/office/drawing/2014/main" id="{B746BC5E-70D8-45CC-A357-CBCE4788F1B2}"/>
              </a:ext>
            </a:extLst>
          </p:cNvPr>
          <p:cNvSpPr txBox="1"/>
          <p:nvPr/>
        </p:nvSpPr>
        <p:spPr bwMode="gray">
          <a:xfrm>
            <a:off x="1570108" y="4136927"/>
            <a:ext cx="523482" cy="307777"/>
          </a:xfrm>
          <a:prstGeom prst="rect">
            <a:avLst/>
          </a:prstGeom>
          <a:noFill/>
        </p:spPr>
        <p:txBody>
          <a:bodyPr wrap="square" rtlCol="0">
            <a:spAutoFit/>
          </a:bodyPr>
          <a:lstStyle/>
          <a:p>
            <a:pPr algn="ctr"/>
            <a:r>
              <a:rPr lang="en-US" sz="1400" b="1">
                <a:solidFill>
                  <a:srgbClr val="EC7061"/>
                </a:solidFill>
              </a:rPr>
              <a:t>DR</a:t>
            </a:r>
          </a:p>
        </p:txBody>
      </p:sp>
      <p:sp>
        <p:nvSpPr>
          <p:cNvPr id="25" name="Oval 24">
            <a:extLst>
              <a:ext uri="{FF2B5EF4-FFF2-40B4-BE49-F238E27FC236}">
                <a16:creationId xmlns:a16="http://schemas.microsoft.com/office/drawing/2014/main" id="{4926FF7B-92E8-4999-9E0D-66BCAC676A6C}"/>
              </a:ext>
            </a:extLst>
          </p:cNvPr>
          <p:cNvSpPr>
            <a:spLocks noChangeAspect="1"/>
          </p:cNvSpPr>
          <p:nvPr/>
        </p:nvSpPr>
        <p:spPr bwMode="gray">
          <a:xfrm>
            <a:off x="5068145" y="61738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TextBox 25">
            <a:extLst>
              <a:ext uri="{FF2B5EF4-FFF2-40B4-BE49-F238E27FC236}">
                <a16:creationId xmlns:a16="http://schemas.microsoft.com/office/drawing/2014/main" id="{64DFD799-9BD7-4BF4-B291-0BF382F38F8A}"/>
              </a:ext>
            </a:extLst>
          </p:cNvPr>
          <p:cNvSpPr txBox="1"/>
          <p:nvPr/>
        </p:nvSpPr>
        <p:spPr bwMode="gray">
          <a:xfrm>
            <a:off x="5214131" y="6114957"/>
            <a:ext cx="1792661" cy="276999"/>
          </a:xfrm>
          <a:prstGeom prst="rect">
            <a:avLst/>
          </a:prstGeom>
          <a:noFill/>
        </p:spPr>
        <p:txBody>
          <a:bodyPr wrap="square" rtlCol="0">
            <a:spAutoFit/>
          </a:bodyPr>
          <a:lstStyle/>
          <a:p>
            <a:r>
              <a:rPr lang="en-US" sz="1200" dirty="0"/>
              <a:t>Active PIM interface</a:t>
            </a:r>
          </a:p>
        </p:txBody>
      </p:sp>
      <p:sp>
        <p:nvSpPr>
          <p:cNvPr id="27" name="Freeform 159">
            <a:extLst>
              <a:ext uri="{FF2B5EF4-FFF2-40B4-BE49-F238E27FC236}">
                <a16:creationId xmlns:a16="http://schemas.microsoft.com/office/drawing/2014/main" id="{CD75D931-9C60-4B35-A698-FEBA18A57356}"/>
              </a:ext>
            </a:extLst>
          </p:cNvPr>
          <p:cNvSpPr/>
          <p:nvPr/>
        </p:nvSpPr>
        <p:spPr bwMode="gray">
          <a:xfrm flipH="1">
            <a:off x="7273733" y="3460808"/>
            <a:ext cx="1676603" cy="8764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solidFill>
                  <a:schemeClr val="tx1"/>
                </a:solidFill>
              </a:rPr>
              <a:t>Multicast</a:t>
            </a:r>
            <a:br>
              <a:rPr lang="en-US" sz="1400" dirty="0">
                <a:solidFill>
                  <a:schemeClr val="tx1"/>
                </a:solidFill>
              </a:rPr>
            </a:br>
            <a:r>
              <a:rPr lang="en-US" sz="1400" dirty="0">
                <a:solidFill>
                  <a:schemeClr val="tx1"/>
                </a:solidFill>
              </a:rPr>
              <a:t>network</a:t>
            </a:r>
          </a:p>
        </p:txBody>
      </p:sp>
      <p:pic>
        <p:nvPicPr>
          <p:cNvPr id="28" name="图片 20" descr="接入交换机.png">
            <a:extLst>
              <a:ext uri="{FF2B5EF4-FFF2-40B4-BE49-F238E27FC236}">
                <a16:creationId xmlns:a16="http://schemas.microsoft.com/office/drawing/2014/main" id="{5B08AA45-3508-40EC-9BE3-E49A3E73789D}"/>
              </a:ext>
            </a:extLst>
          </p:cNvPr>
          <p:cNvPicPr>
            <a:picLocks noChangeAspect="1"/>
          </p:cNvPicPr>
          <p:nvPr/>
        </p:nvPicPr>
        <p:blipFill>
          <a:blip r:embed="rId3" cstate="print"/>
          <a:stretch>
            <a:fillRect/>
          </a:stretch>
        </p:blipFill>
        <p:spPr bwMode="gray">
          <a:xfrm>
            <a:off x="7885669" y="5008549"/>
            <a:ext cx="540000" cy="441818"/>
          </a:xfrm>
          <a:prstGeom prst="rect">
            <a:avLst/>
          </a:prstGeom>
        </p:spPr>
      </p:pic>
      <p:pic>
        <p:nvPicPr>
          <p:cNvPr id="29" name="Picture 2" descr="G:\做的项目\公共\扁平图标切换\更新2015_01_21\oss扁平图标库2015_01_21更新-04.png">
            <a:extLst>
              <a:ext uri="{FF2B5EF4-FFF2-40B4-BE49-F238E27FC236}">
                <a16:creationId xmlns:a16="http://schemas.microsoft.com/office/drawing/2014/main" id="{4103F850-151A-494E-957A-547B1E1DEBA9}"/>
              </a:ext>
            </a:extLst>
          </p:cNvPr>
          <p:cNvPicPr>
            <a:picLocks noChangeArrowheads="1"/>
          </p:cNvPicPr>
          <p:nvPr/>
        </p:nvPicPr>
        <p:blipFill>
          <a:blip r:embed="rId4" cstate="print"/>
          <a:stretch>
            <a:fillRect/>
          </a:stretch>
        </p:blipFill>
        <p:spPr bwMode="gray">
          <a:xfrm>
            <a:off x="7143462" y="4072171"/>
            <a:ext cx="528117" cy="399259"/>
          </a:xfrm>
          <a:prstGeom prst="rect">
            <a:avLst/>
          </a:prstGeom>
          <a:noFill/>
        </p:spPr>
      </p:pic>
      <p:pic>
        <p:nvPicPr>
          <p:cNvPr id="30" name="图片 38" descr="PC.png">
            <a:extLst>
              <a:ext uri="{FF2B5EF4-FFF2-40B4-BE49-F238E27FC236}">
                <a16:creationId xmlns:a16="http://schemas.microsoft.com/office/drawing/2014/main" id="{AEE68A9D-6DB5-424B-AE08-D2647FABDB05}"/>
              </a:ext>
            </a:extLst>
          </p:cNvPr>
          <p:cNvPicPr>
            <a:picLocks noChangeAspect="1"/>
          </p:cNvPicPr>
          <p:nvPr/>
        </p:nvPicPr>
        <p:blipFill>
          <a:blip r:embed="rId5" cstate="print"/>
          <a:stretch>
            <a:fillRect/>
          </a:stretch>
        </p:blipFill>
        <p:spPr bwMode="gray">
          <a:xfrm>
            <a:off x="7885669" y="5987487"/>
            <a:ext cx="540000" cy="382353"/>
          </a:xfrm>
          <a:prstGeom prst="rect">
            <a:avLst/>
          </a:prstGeom>
        </p:spPr>
      </p:pic>
      <p:pic>
        <p:nvPicPr>
          <p:cNvPr id="31" name="Picture 2" descr="G:\做的项目\公共\扁平图标切换\更新2015_01_21\oss扁平图标库2015_01_21更新-04.png">
            <a:extLst>
              <a:ext uri="{FF2B5EF4-FFF2-40B4-BE49-F238E27FC236}">
                <a16:creationId xmlns:a16="http://schemas.microsoft.com/office/drawing/2014/main" id="{FC677DC7-6AA2-40C0-84BD-DD02478B904E}"/>
              </a:ext>
            </a:extLst>
          </p:cNvPr>
          <p:cNvPicPr>
            <a:picLocks noChangeArrowheads="1"/>
          </p:cNvPicPr>
          <p:nvPr/>
        </p:nvPicPr>
        <p:blipFill>
          <a:blip r:embed="rId4" cstate="print"/>
          <a:stretch>
            <a:fillRect/>
          </a:stretch>
        </p:blipFill>
        <p:spPr bwMode="gray">
          <a:xfrm>
            <a:off x="8596126" y="4072171"/>
            <a:ext cx="528117" cy="399259"/>
          </a:xfrm>
          <a:prstGeom prst="rect">
            <a:avLst/>
          </a:prstGeom>
          <a:noFill/>
        </p:spPr>
      </p:pic>
      <p:cxnSp>
        <p:nvCxnSpPr>
          <p:cNvPr id="32" name="Connector: Elbow 31">
            <a:extLst>
              <a:ext uri="{FF2B5EF4-FFF2-40B4-BE49-F238E27FC236}">
                <a16:creationId xmlns:a16="http://schemas.microsoft.com/office/drawing/2014/main" id="{EB810F8D-68D7-4488-8838-C994241F162C}"/>
              </a:ext>
            </a:extLst>
          </p:cNvPr>
          <p:cNvCxnSpPr>
            <a:cxnSpLocks/>
            <a:stCxn id="29" idx="2"/>
            <a:endCxn id="28" idx="0"/>
          </p:cNvCxnSpPr>
          <p:nvPr/>
        </p:nvCxnSpPr>
        <p:spPr bwMode="gray">
          <a:xfrm rot="16200000" flipH="1">
            <a:off x="7513036" y="4365915"/>
            <a:ext cx="537119" cy="748148"/>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2828D9F1-DC44-40C1-B4E5-41C8B4D7DA72}"/>
              </a:ext>
            </a:extLst>
          </p:cNvPr>
          <p:cNvCxnSpPr>
            <a:cxnSpLocks/>
            <a:stCxn id="31" idx="2"/>
            <a:endCxn id="28" idx="0"/>
          </p:cNvCxnSpPr>
          <p:nvPr/>
        </p:nvCxnSpPr>
        <p:spPr bwMode="gray">
          <a:xfrm rot="5400000">
            <a:off x="8239368" y="4387731"/>
            <a:ext cx="537119" cy="70451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34" name="直接连接符 12">
            <a:extLst>
              <a:ext uri="{FF2B5EF4-FFF2-40B4-BE49-F238E27FC236}">
                <a16:creationId xmlns:a16="http://schemas.microsoft.com/office/drawing/2014/main" id="{8B9A408C-D87F-4C93-948B-A01894339548}"/>
              </a:ext>
            </a:extLst>
          </p:cNvPr>
          <p:cNvCxnSpPr>
            <a:cxnSpLocks/>
            <a:stCxn id="28" idx="2"/>
            <a:endCxn id="30" idx="0"/>
          </p:cNvCxnSpPr>
          <p:nvPr/>
        </p:nvCxnSpPr>
        <p:spPr bwMode="gray">
          <a:xfrm>
            <a:off x="8155669" y="5450367"/>
            <a:ext cx="0" cy="53712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5" name="图片 37" descr="交换机.png">
            <a:extLst>
              <a:ext uri="{FF2B5EF4-FFF2-40B4-BE49-F238E27FC236}">
                <a16:creationId xmlns:a16="http://schemas.microsoft.com/office/drawing/2014/main" id="{611F2E4D-5A60-4483-B292-61847706B8E1}"/>
              </a:ext>
            </a:extLst>
          </p:cNvPr>
          <p:cNvPicPr preferRelativeResize="0">
            <a:picLocks/>
          </p:cNvPicPr>
          <p:nvPr/>
        </p:nvPicPr>
        <p:blipFill>
          <a:blip r:embed="rId6" cstate="print"/>
          <a:stretch>
            <a:fillRect/>
          </a:stretch>
        </p:blipFill>
        <p:spPr bwMode="gray">
          <a:xfrm>
            <a:off x="7885669" y="3261096"/>
            <a:ext cx="528118" cy="399421"/>
          </a:xfrm>
          <a:prstGeom prst="rect">
            <a:avLst/>
          </a:prstGeom>
        </p:spPr>
      </p:pic>
      <p:sp>
        <p:nvSpPr>
          <p:cNvPr id="36" name="Oval 35">
            <a:extLst>
              <a:ext uri="{FF2B5EF4-FFF2-40B4-BE49-F238E27FC236}">
                <a16:creationId xmlns:a16="http://schemas.microsoft.com/office/drawing/2014/main" id="{66010C85-EEB3-40EA-A532-4C9BB0E6DF0A}"/>
              </a:ext>
            </a:extLst>
          </p:cNvPr>
          <p:cNvSpPr>
            <a:spLocks noChangeAspect="1"/>
          </p:cNvSpPr>
          <p:nvPr/>
        </p:nvSpPr>
        <p:spPr bwMode="gray">
          <a:xfrm>
            <a:off x="7331472" y="43864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7" name="Oval 36">
            <a:extLst>
              <a:ext uri="{FF2B5EF4-FFF2-40B4-BE49-F238E27FC236}">
                <a16:creationId xmlns:a16="http://schemas.microsoft.com/office/drawing/2014/main" id="{199931D9-B7A4-4562-B13C-BBF4B28B079B}"/>
              </a:ext>
            </a:extLst>
          </p:cNvPr>
          <p:cNvSpPr>
            <a:spLocks noChangeAspect="1"/>
          </p:cNvSpPr>
          <p:nvPr/>
        </p:nvSpPr>
        <p:spPr bwMode="gray">
          <a:xfrm>
            <a:off x="8777614" y="43864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8" name="Arrow: Right 37">
            <a:extLst>
              <a:ext uri="{FF2B5EF4-FFF2-40B4-BE49-F238E27FC236}">
                <a16:creationId xmlns:a16="http://schemas.microsoft.com/office/drawing/2014/main" id="{1C271E71-C4BA-4E4D-BFD2-54686013E414}"/>
              </a:ext>
            </a:extLst>
          </p:cNvPr>
          <p:cNvSpPr/>
          <p:nvPr/>
        </p:nvSpPr>
        <p:spPr bwMode="gray">
          <a:xfrm>
            <a:off x="4766933" y="4370438"/>
            <a:ext cx="1931182" cy="760916"/>
          </a:xfrm>
          <a:prstGeom prst="rightArrow">
            <a:avLst>
              <a:gd name="adj1" fmla="val 50000"/>
              <a:gd name="adj2" fmla="val 36364"/>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200" dirty="0">
                <a:solidFill>
                  <a:schemeClr val="tx1"/>
                </a:solidFill>
              </a:rPr>
              <a:t>The DR forwards data.</a:t>
            </a:r>
          </a:p>
        </p:txBody>
      </p:sp>
      <p:sp>
        <p:nvSpPr>
          <p:cNvPr id="39" name="TextBox 38">
            <a:extLst>
              <a:ext uri="{FF2B5EF4-FFF2-40B4-BE49-F238E27FC236}">
                <a16:creationId xmlns:a16="http://schemas.microsoft.com/office/drawing/2014/main" id="{6E0C3570-8B3A-466E-A340-84000EC04E27}"/>
              </a:ext>
            </a:extLst>
          </p:cNvPr>
          <p:cNvSpPr txBox="1"/>
          <p:nvPr/>
        </p:nvSpPr>
        <p:spPr bwMode="gray">
          <a:xfrm>
            <a:off x="6669577" y="4117911"/>
            <a:ext cx="523482" cy="307777"/>
          </a:xfrm>
          <a:prstGeom prst="rect">
            <a:avLst/>
          </a:prstGeom>
          <a:noFill/>
        </p:spPr>
        <p:txBody>
          <a:bodyPr wrap="square" rtlCol="0">
            <a:spAutoFit/>
          </a:bodyPr>
          <a:lstStyle/>
          <a:p>
            <a:pPr algn="ctr"/>
            <a:r>
              <a:rPr lang="en-US" sz="1400" b="1">
                <a:solidFill>
                  <a:srgbClr val="EC7061"/>
                </a:solidFill>
              </a:rPr>
              <a:t>DR</a:t>
            </a:r>
          </a:p>
        </p:txBody>
      </p:sp>
      <p:cxnSp>
        <p:nvCxnSpPr>
          <p:cNvPr id="40" name="Straight Arrow Connector 39">
            <a:extLst>
              <a:ext uri="{FF2B5EF4-FFF2-40B4-BE49-F238E27FC236}">
                <a16:creationId xmlns:a16="http://schemas.microsoft.com/office/drawing/2014/main" id="{1D2D2170-0803-4B84-94C6-73AD3FDB86A7}"/>
              </a:ext>
            </a:extLst>
          </p:cNvPr>
          <p:cNvCxnSpPr>
            <a:cxnSpLocks/>
          </p:cNvCxnSpPr>
          <p:nvPr/>
        </p:nvCxnSpPr>
        <p:spPr bwMode="gray">
          <a:xfrm flipV="1">
            <a:off x="7470294" y="3569553"/>
            <a:ext cx="381593" cy="48790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D8CCB717-5C45-43D3-9C82-AE1EF5D48083}"/>
              </a:ext>
            </a:extLst>
          </p:cNvPr>
          <p:cNvCxnSpPr>
            <a:cxnSpLocks/>
          </p:cNvCxnSpPr>
          <p:nvPr/>
        </p:nvCxnSpPr>
        <p:spPr bwMode="gray">
          <a:xfrm flipH="1" flipV="1">
            <a:off x="8453961" y="3560477"/>
            <a:ext cx="419686" cy="491282"/>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FA66A8F-AC4F-457C-B5CE-07EFE0A15448}"/>
              </a:ext>
            </a:extLst>
          </p:cNvPr>
          <p:cNvCxnSpPr>
            <a:cxnSpLocks/>
          </p:cNvCxnSpPr>
          <p:nvPr/>
        </p:nvCxnSpPr>
        <p:spPr bwMode="gray">
          <a:xfrm flipV="1">
            <a:off x="7328318" y="4520641"/>
            <a:ext cx="0" cy="2913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CCC759B-8A41-45BF-9DC9-BBE272EFB17E}"/>
              </a:ext>
            </a:extLst>
          </p:cNvPr>
          <p:cNvCxnSpPr>
            <a:cxnSpLocks/>
          </p:cNvCxnSpPr>
          <p:nvPr/>
        </p:nvCxnSpPr>
        <p:spPr bwMode="gray">
          <a:xfrm flipV="1">
            <a:off x="8950336" y="4527352"/>
            <a:ext cx="0" cy="2913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3EA03425-4F75-4D0B-9519-DFBB5F5BEB71}"/>
              </a:ext>
            </a:extLst>
          </p:cNvPr>
          <p:cNvCxnSpPr>
            <a:cxnSpLocks/>
          </p:cNvCxnSpPr>
          <p:nvPr/>
        </p:nvCxnSpPr>
        <p:spPr bwMode="gray">
          <a:xfrm>
            <a:off x="7407521" y="4803490"/>
            <a:ext cx="631284"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98F6D83-92DB-4981-93C2-BD24F762B1F8}"/>
              </a:ext>
            </a:extLst>
          </p:cNvPr>
          <p:cNvCxnSpPr>
            <a:cxnSpLocks/>
          </p:cNvCxnSpPr>
          <p:nvPr/>
        </p:nvCxnSpPr>
        <p:spPr bwMode="gray">
          <a:xfrm>
            <a:off x="8053358" y="5495959"/>
            <a:ext cx="0" cy="445936"/>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6" name="组合 7">
            <a:extLst>
              <a:ext uri="{FF2B5EF4-FFF2-40B4-BE49-F238E27FC236}">
                <a16:creationId xmlns:a16="http://schemas.microsoft.com/office/drawing/2014/main" id="{A81E2063-4462-4D1D-9668-B777301D943F}"/>
              </a:ext>
            </a:extLst>
          </p:cNvPr>
          <p:cNvGrpSpPr/>
          <p:nvPr/>
        </p:nvGrpSpPr>
        <p:grpSpPr bwMode="gray">
          <a:xfrm>
            <a:off x="8828893" y="4430874"/>
            <a:ext cx="275544" cy="275544"/>
            <a:chOff x="856677" y="2615810"/>
            <a:chExt cx="288000" cy="288000"/>
          </a:xfrm>
        </p:grpSpPr>
        <p:sp>
          <p:nvSpPr>
            <p:cNvPr id="47" name="椭圆 84">
              <a:extLst>
                <a:ext uri="{FF2B5EF4-FFF2-40B4-BE49-F238E27FC236}">
                  <a16:creationId xmlns:a16="http://schemas.microsoft.com/office/drawing/2014/main" id="{C33B6ABC-DEB8-41B8-8E3A-39295DA6A882}"/>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5">
              <a:extLst>
                <a:ext uri="{FF2B5EF4-FFF2-40B4-BE49-F238E27FC236}">
                  <a16:creationId xmlns:a16="http://schemas.microsoft.com/office/drawing/2014/main" id="{5EF9531C-4F5C-4AE4-8867-B73FA3B2328A}"/>
                </a:ext>
              </a:extLst>
            </p:cNvPr>
            <p:cNvGrpSpPr/>
            <p:nvPr/>
          </p:nvGrpSpPr>
          <p:grpSpPr bwMode="gray">
            <a:xfrm>
              <a:off x="923444" y="2692169"/>
              <a:ext cx="144001" cy="144002"/>
              <a:chOff x="898853" y="2657982"/>
              <a:chExt cx="203649" cy="203652"/>
            </a:xfrm>
          </p:grpSpPr>
          <p:cxnSp>
            <p:nvCxnSpPr>
              <p:cNvPr id="49" name="直接连接符 85">
                <a:extLst>
                  <a:ext uri="{FF2B5EF4-FFF2-40B4-BE49-F238E27FC236}">
                    <a16:creationId xmlns:a16="http://schemas.microsoft.com/office/drawing/2014/main" id="{A8DD7897-7E6F-4F99-9AA2-5E182B54FFB0}"/>
                  </a:ext>
                </a:extLst>
              </p:cNvPr>
              <p:cNvCxnSpPr>
                <a:stCxn id="47" idx="3"/>
                <a:endCxn id="4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0" name="直接连接符 86">
                <a:extLst>
                  <a:ext uri="{FF2B5EF4-FFF2-40B4-BE49-F238E27FC236}">
                    <a16:creationId xmlns:a16="http://schemas.microsoft.com/office/drawing/2014/main" id="{73B5C86D-AC44-4AFC-9C4A-0112943851C7}"/>
                  </a:ext>
                </a:extLst>
              </p:cNvPr>
              <p:cNvCxnSpPr>
                <a:stCxn id="47" idx="1"/>
                <a:endCxn id="4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51" name="Rectangular Callout 75">
            <a:extLst>
              <a:ext uri="{FF2B5EF4-FFF2-40B4-BE49-F238E27FC236}">
                <a16:creationId xmlns:a16="http://schemas.microsoft.com/office/drawing/2014/main" id="{8D0A7DFC-87D0-43E9-874D-69B7F0D03787}"/>
              </a:ext>
            </a:extLst>
          </p:cNvPr>
          <p:cNvSpPr/>
          <p:nvPr/>
        </p:nvSpPr>
        <p:spPr bwMode="gray">
          <a:xfrm>
            <a:off x="5388991" y="3645287"/>
            <a:ext cx="1656000" cy="461665"/>
          </a:xfrm>
          <a:prstGeom prst="wedgeRectCallout">
            <a:avLst>
              <a:gd name="adj1" fmla="val 58330"/>
              <a:gd name="adj2" fmla="val 479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Only the DR forwards multicast traffic.</a:t>
            </a:r>
          </a:p>
        </p:txBody>
      </p:sp>
      <p:sp>
        <p:nvSpPr>
          <p:cNvPr id="52" name="Rectangular Callout 75">
            <a:extLst>
              <a:ext uri="{FF2B5EF4-FFF2-40B4-BE49-F238E27FC236}">
                <a16:creationId xmlns:a16="http://schemas.microsoft.com/office/drawing/2014/main" id="{AC5D1FFF-9D1C-4217-B780-380EC926CF09}"/>
              </a:ext>
            </a:extLst>
          </p:cNvPr>
          <p:cNvSpPr/>
          <p:nvPr/>
        </p:nvSpPr>
        <p:spPr bwMode="gray">
          <a:xfrm>
            <a:off x="8743104" y="4944977"/>
            <a:ext cx="1531177" cy="646331"/>
          </a:xfrm>
          <a:prstGeom prst="wedgeRectCallout">
            <a:avLst>
              <a:gd name="adj1" fmla="val -30808"/>
              <a:gd name="adj2" fmla="val -843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Non-DR devices do not forward multicast traffic.</a:t>
            </a:r>
          </a:p>
        </p:txBody>
      </p:sp>
      <p:sp>
        <p:nvSpPr>
          <p:cNvPr id="53" name="TextBox 52">
            <a:extLst>
              <a:ext uri="{FF2B5EF4-FFF2-40B4-BE49-F238E27FC236}">
                <a16:creationId xmlns:a16="http://schemas.microsoft.com/office/drawing/2014/main" id="{0B111E8F-CBFE-4602-BCBB-1491A20953A9}"/>
              </a:ext>
            </a:extLst>
          </p:cNvPr>
          <p:cNvSpPr txBox="1"/>
          <p:nvPr/>
        </p:nvSpPr>
        <p:spPr bwMode="gray">
          <a:xfrm>
            <a:off x="1348161" y="3280691"/>
            <a:ext cx="1460047" cy="276999"/>
          </a:xfrm>
          <a:prstGeom prst="rect">
            <a:avLst/>
          </a:prstGeom>
          <a:noFill/>
        </p:spPr>
        <p:txBody>
          <a:bodyPr wrap="square" rtlCol="0">
            <a:spAutoFit/>
          </a:bodyPr>
          <a:lstStyle/>
          <a:p>
            <a:pPr algn="ctr"/>
            <a:r>
              <a:rPr lang="en-US" sz="1200" dirty="0"/>
              <a:t>Multicast source</a:t>
            </a:r>
          </a:p>
        </p:txBody>
      </p:sp>
      <p:sp>
        <p:nvSpPr>
          <p:cNvPr id="54" name="TextBox 53">
            <a:extLst>
              <a:ext uri="{FF2B5EF4-FFF2-40B4-BE49-F238E27FC236}">
                <a16:creationId xmlns:a16="http://schemas.microsoft.com/office/drawing/2014/main" id="{81AC2CD0-7527-4D17-A8A7-BEBE22F8F01D}"/>
              </a:ext>
            </a:extLst>
          </p:cNvPr>
          <p:cNvSpPr txBox="1"/>
          <p:nvPr/>
        </p:nvSpPr>
        <p:spPr bwMode="gray">
          <a:xfrm>
            <a:off x="6472454" y="3268968"/>
            <a:ext cx="1384587" cy="276999"/>
          </a:xfrm>
          <a:prstGeom prst="rect">
            <a:avLst/>
          </a:prstGeom>
          <a:noFill/>
        </p:spPr>
        <p:txBody>
          <a:bodyPr wrap="square" rtlCol="0">
            <a:spAutoFit/>
          </a:bodyPr>
          <a:lstStyle/>
          <a:p>
            <a:pPr algn="ctr"/>
            <a:r>
              <a:rPr lang="en-US" sz="1200" dirty="0"/>
              <a:t>Multicast source</a:t>
            </a:r>
          </a:p>
        </p:txBody>
      </p:sp>
      <p:sp>
        <p:nvSpPr>
          <p:cNvPr id="55" name="TextBox 54">
            <a:extLst>
              <a:ext uri="{FF2B5EF4-FFF2-40B4-BE49-F238E27FC236}">
                <a16:creationId xmlns:a16="http://schemas.microsoft.com/office/drawing/2014/main" id="{2778B24F-9921-49FF-A497-3992A1C2C362}"/>
              </a:ext>
            </a:extLst>
          </p:cNvPr>
          <p:cNvSpPr txBox="1"/>
          <p:nvPr/>
        </p:nvSpPr>
        <p:spPr bwMode="gray">
          <a:xfrm>
            <a:off x="3230823" y="5965636"/>
            <a:ext cx="1408811" cy="461665"/>
          </a:xfrm>
          <a:prstGeom prst="rect">
            <a:avLst/>
          </a:prstGeom>
          <a:noFill/>
        </p:spPr>
        <p:txBody>
          <a:bodyPr wrap="square" rtlCol="0" anchor="ctr">
            <a:spAutoFit/>
          </a:bodyPr>
          <a:lstStyle/>
          <a:p>
            <a:pPr algn="ctr"/>
            <a:r>
              <a:rPr lang="en-US" sz="1200" dirty="0"/>
              <a:t>Multicast group member</a:t>
            </a:r>
          </a:p>
        </p:txBody>
      </p:sp>
      <p:sp>
        <p:nvSpPr>
          <p:cNvPr id="56" name="TextBox 55">
            <a:extLst>
              <a:ext uri="{FF2B5EF4-FFF2-40B4-BE49-F238E27FC236}">
                <a16:creationId xmlns:a16="http://schemas.microsoft.com/office/drawing/2014/main" id="{8BCCE35C-0065-4AF6-B675-D7635CBC2F81}"/>
              </a:ext>
            </a:extLst>
          </p:cNvPr>
          <p:cNvSpPr txBox="1"/>
          <p:nvPr/>
        </p:nvSpPr>
        <p:spPr bwMode="gray">
          <a:xfrm>
            <a:off x="8340407" y="5942190"/>
            <a:ext cx="1408811" cy="461665"/>
          </a:xfrm>
          <a:prstGeom prst="rect">
            <a:avLst/>
          </a:prstGeom>
          <a:noFill/>
        </p:spPr>
        <p:txBody>
          <a:bodyPr wrap="square" rtlCol="0" anchor="ctr">
            <a:spAutoFit/>
          </a:bodyPr>
          <a:lstStyle/>
          <a:p>
            <a:pPr algn="ctr"/>
            <a:r>
              <a:rPr lang="en-US" sz="1200" dirty="0"/>
              <a:t>Multicast group member</a:t>
            </a:r>
          </a:p>
        </p:txBody>
      </p:sp>
      <p:sp>
        <p:nvSpPr>
          <p:cNvPr id="57" name="Oval 56">
            <a:extLst>
              <a:ext uri="{FF2B5EF4-FFF2-40B4-BE49-F238E27FC236}">
                <a16:creationId xmlns:a16="http://schemas.microsoft.com/office/drawing/2014/main" id="{7FADF28F-A891-4706-96ED-4518886D4371}"/>
              </a:ext>
            </a:extLst>
          </p:cNvPr>
          <p:cNvSpPr>
            <a:spLocks noChangeAspect="1"/>
          </p:cNvSpPr>
          <p:nvPr/>
        </p:nvSpPr>
        <p:spPr bwMode="gray">
          <a:xfrm>
            <a:off x="10102292" y="61305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58" name="TextBox 57">
            <a:extLst>
              <a:ext uri="{FF2B5EF4-FFF2-40B4-BE49-F238E27FC236}">
                <a16:creationId xmlns:a16="http://schemas.microsoft.com/office/drawing/2014/main" id="{62B89E8D-68E4-4AD5-9314-168C73A22B6E}"/>
              </a:ext>
            </a:extLst>
          </p:cNvPr>
          <p:cNvSpPr txBox="1"/>
          <p:nvPr/>
        </p:nvSpPr>
        <p:spPr bwMode="gray">
          <a:xfrm>
            <a:off x="10260585" y="6071637"/>
            <a:ext cx="1792661" cy="276999"/>
          </a:xfrm>
          <a:prstGeom prst="rect">
            <a:avLst/>
          </a:prstGeom>
          <a:noFill/>
        </p:spPr>
        <p:txBody>
          <a:bodyPr wrap="square" rtlCol="0">
            <a:spAutoFit/>
          </a:bodyPr>
          <a:lstStyle/>
          <a:p>
            <a:r>
              <a:rPr lang="en-US" sz="1200" dirty="0"/>
              <a:t>Active PIM interface</a:t>
            </a:r>
          </a:p>
        </p:txBody>
      </p:sp>
      <p:cxnSp>
        <p:nvCxnSpPr>
          <p:cNvPr id="63" name="Straight Arrow Connector 62">
            <a:extLst>
              <a:ext uri="{FF2B5EF4-FFF2-40B4-BE49-F238E27FC236}">
                <a16:creationId xmlns:a16="http://schemas.microsoft.com/office/drawing/2014/main" id="{62025DCB-8113-4CFD-9772-287B91D92752}"/>
              </a:ext>
            </a:extLst>
          </p:cNvPr>
          <p:cNvCxnSpPr>
            <a:cxnSpLocks/>
          </p:cNvCxnSpPr>
          <p:nvPr/>
        </p:nvCxnSpPr>
        <p:spPr bwMode="gray">
          <a:xfrm flipH="1">
            <a:off x="9673368" y="5974888"/>
            <a:ext cx="55865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CA940025-4E23-4FF0-A815-59FF51340993}"/>
              </a:ext>
            </a:extLst>
          </p:cNvPr>
          <p:cNvSpPr txBox="1"/>
          <p:nvPr/>
        </p:nvSpPr>
        <p:spPr bwMode="gray">
          <a:xfrm>
            <a:off x="10260585" y="5836388"/>
            <a:ext cx="1312438" cy="276999"/>
          </a:xfrm>
          <a:prstGeom prst="rect">
            <a:avLst/>
          </a:prstGeom>
          <a:noFill/>
        </p:spPr>
        <p:txBody>
          <a:bodyPr wrap="square" rtlCol="0">
            <a:spAutoFit/>
          </a:bodyPr>
          <a:lstStyle/>
          <a:p>
            <a:r>
              <a:rPr lang="en-US" sz="1200"/>
              <a:t>Multicast traffic</a:t>
            </a:r>
          </a:p>
        </p:txBody>
      </p:sp>
      <p:cxnSp>
        <p:nvCxnSpPr>
          <p:cNvPr id="65" name="Straight Arrow Connector 64">
            <a:extLst>
              <a:ext uri="{FF2B5EF4-FFF2-40B4-BE49-F238E27FC236}">
                <a16:creationId xmlns:a16="http://schemas.microsoft.com/office/drawing/2014/main" id="{2D19CC69-A97E-4B64-8E74-13E20238C8AE}"/>
              </a:ext>
            </a:extLst>
          </p:cNvPr>
          <p:cNvCxnSpPr>
            <a:cxnSpLocks/>
          </p:cNvCxnSpPr>
          <p:nvPr/>
        </p:nvCxnSpPr>
        <p:spPr bwMode="gray">
          <a:xfrm flipH="1">
            <a:off x="4672532" y="6041289"/>
            <a:ext cx="558652"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AC5DB053-25BF-4737-AE9A-4D345B9D98E6}"/>
              </a:ext>
            </a:extLst>
          </p:cNvPr>
          <p:cNvSpPr txBox="1"/>
          <p:nvPr/>
        </p:nvSpPr>
        <p:spPr bwMode="gray">
          <a:xfrm>
            <a:off x="5214131" y="5902789"/>
            <a:ext cx="1084659" cy="276999"/>
          </a:xfrm>
          <a:prstGeom prst="rect">
            <a:avLst/>
          </a:prstGeom>
          <a:noFill/>
        </p:spPr>
        <p:txBody>
          <a:bodyPr wrap="square" rtlCol="0">
            <a:spAutoFit/>
          </a:bodyPr>
          <a:lstStyle/>
          <a:p>
            <a:r>
              <a:rPr lang="en-US" sz="1200" dirty="0"/>
              <a:t>Hello Packet</a:t>
            </a:r>
          </a:p>
        </p:txBody>
      </p:sp>
      <p:grpSp>
        <p:nvGrpSpPr>
          <p:cNvPr id="67" name="Group 66">
            <a:extLst>
              <a:ext uri="{FF2B5EF4-FFF2-40B4-BE49-F238E27FC236}">
                <a16:creationId xmlns:a16="http://schemas.microsoft.com/office/drawing/2014/main" id="{D8C8F604-0517-4AE3-9443-11C93BECA22B}"/>
              </a:ext>
            </a:extLst>
          </p:cNvPr>
          <p:cNvGrpSpPr/>
          <p:nvPr/>
        </p:nvGrpSpPr>
        <p:grpSpPr bwMode="gray">
          <a:xfrm>
            <a:off x="7428147" y="71577"/>
            <a:ext cx="4680000" cy="213120"/>
            <a:chOff x="7788188" y="106136"/>
            <a:chExt cx="4472949" cy="213120"/>
          </a:xfrm>
        </p:grpSpPr>
        <p:sp>
          <p:nvSpPr>
            <p:cNvPr id="68" name="五边形 24">
              <a:extLst>
                <a:ext uri="{FF2B5EF4-FFF2-40B4-BE49-F238E27FC236}">
                  <a16:creationId xmlns:a16="http://schemas.microsoft.com/office/drawing/2014/main" id="{5E49C892-38F9-496D-B25A-87E51C970EAA}"/>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Establishment</a:t>
              </a:r>
            </a:p>
          </p:txBody>
        </p:sp>
        <p:sp>
          <p:nvSpPr>
            <p:cNvPr id="69" name="燕尾形 25">
              <a:extLst>
                <a:ext uri="{FF2B5EF4-FFF2-40B4-BE49-F238E27FC236}">
                  <a16:creationId xmlns:a16="http://schemas.microsoft.com/office/drawing/2014/main" id="{9EA87923-35FF-4378-A638-F5E4FFDCDD37}"/>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Optimization</a:t>
              </a:r>
            </a:p>
          </p:txBody>
        </p:sp>
        <p:sp>
          <p:nvSpPr>
            <p:cNvPr id="70" name="燕尾形 25">
              <a:extLst>
                <a:ext uri="{FF2B5EF4-FFF2-40B4-BE49-F238E27FC236}">
                  <a16:creationId xmlns:a16="http://schemas.microsoft.com/office/drawing/2014/main" id="{FF436D59-A759-4A32-AE9F-8B8DF679E5F3}"/>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spTree>
    <p:extLst>
      <p:ext uri="{BB962C8B-B14F-4D97-AF65-F5344CB8AC3E}">
        <p14:creationId xmlns:p14="http://schemas.microsoft.com/office/powerpoint/2010/main" val="2628191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A7438E-74A9-4E05-BBBB-B01EA993CA2E}"/>
              </a:ext>
            </a:extLst>
          </p:cNvPr>
          <p:cNvSpPr>
            <a:spLocks noGrp="1"/>
          </p:cNvSpPr>
          <p:nvPr>
            <p:ph type="body" sz="quarter" idx="10"/>
          </p:nvPr>
        </p:nvSpPr>
        <p:spPr bwMode="gray"/>
        <p:txBody>
          <a:bodyPr/>
          <a:lstStyle/>
          <a:p>
            <a:r>
              <a:rPr lang="en-US" sz="1800"/>
              <a:t>On a PIM-SM network, a multicast group corresponds to only one RP. Therefore, multicast data is sent to and forwarded by the RP, causing the following problems:</a:t>
            </a:r>
          </a:p>
          <a:p>
            <a:pPr lvl="1"/>
            <a:r>
              <a:rPr lang="en-US" sz="1600"/>
              <a:t>A large volume of multicast traffic causes a heavy burden on the RP.</a:t>
            </a:r>
          </a:p>
          <a:p>
            <a:pPr lvl="1"/>
            <a:r>
              <a:rPr lang="en-US" sz="1600"/>
              <a:t>The multicast forwarding path may be a sub-optimal one.</a:t>
            </a:r>
          </a:p>
        </p:txBody>
      </p:sp>
      <p:sp>
        <p:nvSpPr>
          <p:cNvPr id="2" name="Title 1">
            <a:extLst>
              <a:ext uri="{FF2B5EF4-FFF2-40B4-BE49-F238E27FC236}">
                <a16:creationId xmlns:a16="http://schemas.microsoft.com/office/drawing/2014/main" id="{EAEA3B4E-69FE-4211-936D-D5FFAF356C44}"/>
              </a:ext>
            </a:extLst>
          </p:cNvPr>
          <p:cNvSpPr>
            <a:spLocks noGrp="1"/>
          </p:cNvSpPr>
          <p:nvPr>
            <p:ph type="title"/>
          </p:nvPr>
        </p:nvSpPr>
        <p:spPr bwMode="gray"/>
        <p:txBody>
          <a:bodyPr/>
          <a:lstStyle/>
          <a:p>
            <a:r>
              <a:rPr lang="en-US"/>
              <a:t>RPT Being a Sub-optimal Path</a:t>
            </a:r>
          </a:p>
        </p:txBody>
      </p:sp>
      <p:pic>
        <p:nvPicPr>
          <p:cNvPr id="4" name="Picture 2" descr="G:\做的项目\公共\扁平图标切换\更新2015_01_21\oss扁平图标库2015_01_21更新-04.png">
            <a:extLst>
              <a:ext uri="{FF2B5EF4-FFF2-40B4-BE49-F238E27FC236}">
                <a16:creationId xmlns:a16="http://schemas.microsoft.com/office/drawing/2014/main" id="{107EF716-68D6-4A05-ABAC-68F17CB39555}"/>
              </a:ext>
            </a:extLst>
          </p:cNvPr>
          <p:cNvPicPr>
            <a:picLocks noChangeArrowheads="1"/>
          </p:cNvPicPr>
          <p:nvPr/>
        </p:nvPicPr>
        <p:blipFill>
          <a:blip r:embed="rId2" cstate="print"/>
          <a:stretch>
            <a:fillRect/>
          </a:stretch>
        </p:blipFill>
        <p:spPr bwMode="gray">
          <a:xfrm>
            <a:off x="3823853" y="4875057"/>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BEC65940-3021-4C6A-9694-7B9979417E3C}"/>
              </a:ext>
            </a:extLst>
          </p:cNvPr>
          <p:cNvPicPr>
            <a:picLocks noChangeArrowheads="1"/>
          </p:cNvPicPr>
          <p:nvPr/>
        </p:nvPicPr>
        <p:blipFill>
          <a:blip r:embed="rId2" cstate="print"/>
          <a:stretch>
            <a:fillRect/>
          </a:stretch>
        </p:blipFill>
        <p:spPr bwMode="gray">
          <a:xfrm>
            <a:off x="5456886" y="3631589"/>
            <a:ext cx="528117" cy="399259"/>
          </a:xfrm>
          <a:prstGeom prst="rect">
            <a:avLst/>
          </a:prstGeom>
          <a:noFill/>
        </p:spPr>
      </p:pic>
      <p:pic>
        <p:nvPicPr>
          <p:cNvPr id="6" name="图片 37" descr="交换机.png">
            <a:extLst>
              <a:ext uri="{FF2B5EF4-FFF2-40B4-BE49-F238E27FC236}">
                <a16:creationId xmlns:a16="http://schemas.microsoft.com/office/drawing/2014/main" id="{12AA9B28-E58C-4CE5-8952-07848B705EB5}"/>
              </a:ext>
            </a:extLst>
          </p:cNvPr>
          <p:cNvPicPr preferRelativeResize="0">
            <a:picLocks/>
          </p:cNvPicPr>
          <p:nvPr/>
        </p:nvPicPr>
        <p:blipFill>
          <a:blip r:embed="rId3" cstate="print"/>
          <a:stretch>
            <a:fillRect/>
          </a:stretch>
        </p:blipFill>
        <p:spPr bwMode="gray">
          <a:xfrm>
            <a:off x="2331070" y="4874895"/>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256DE05A-0637-4CE5-9124-62324559D666}"/>
              </a:ext>
            </a:extLst>
          </p:cNvPr>
          <p:cNvPicPr>
            <a:picLocks noChangeArrowheads="1"/>
          </p:cNvPicPr>
          <p:nvPr/>
        </p:nvPicPr>
        <p:blipFill>
          <a:blip r:embed="rId2" cstate="print"/>
          <a:stretch>
            <a:fillRect/>
          </a:stretch>
        </p:blipFill>
        <p:spPr bwMode="gray">
          <a:xfrm>
            <a:off x="5456886" y="4877543"/>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7516FA04-BCAF-4B38-B2A2-9B1EBCDB031C}"/>
              </a:ext>
            </a:extLst>
          </p:cNvPr>
          <p:cNvPicPr>
            <a:picLocks noChangeArrowheads="1"/>
          </p:cNvPicPr>
          <p:nvPr/>
        </p:nvPicPr>
        <p:blipFill>
          <a:blip r:embed="rId2" cstate="print"/>
          <a:stretch>
            <a:fillRect/>
          </a:stretch>
        </p:blipFill>
        <p:spPr bwMode="gray">
          <a:xfrm>
            <a:off x="6961836" y="4260802"/>
            <a:ext cx="528117" cy="399259"/>
          </a:xfrm>
          <a:prstGeom prst="rect">
            <a:avLst/>
          </a:prstGeom>
          <a:noFill/>
        </p:spPr>
      </p:pic>
      <p:pic>
        <p:nvPicPr>
          <p:cNvPr id="9" name="图片 38" descr="PC.png">
            <a:extLst>
              <a:ext uri="{FF2B5EF4-FFF2-40B4-BE49-F238E27FC236}">
                <a16:creationId xmlns:a16="http://schemas.microsoft.com/office/drawing/2014/main" id="{D817F5F2-B020-42BB-94F4-20D2BED93BA7}"/>
              </a:ext>
            </a:extLst>
          </p:cNvPr>
          <p:cNvPicPr>
            <a:picLocks noChangeAspect="1"/>
          </p:cNvPicPr>
          <p:nvPr/>
        </p:nvPicPr>
        <p:blipFill>
          <a:blip r:embed="rId4" cstate="print"/>
          <a:stretch>
            <a:fillRect/>
          </a:stretch>
        </p:blipFill>
        <p:spPr bwMode="gray">
          <a:xfrm>
            <a:off x="8233201" y="4269255"/>
            <a:ext cx="540000" cy="382353"/>
          </a:xfrm>
          <a:prstGeom prst="rect">
            <a:avLst/>
          </a:prstGeom>
        </p:spPr>
      </p:pic>
      <p:cxnSp>
        <p:nvCxnSpPr>
          <p:cNvPr id="10" name="直接连接符 12">
            <a:extLst>
              <a:ext uri="{FF2B5EF4-FFF2-40B4-BE49-F238E27FC236}">
                <a16:creationId xmlns:a16="http://schemas.microsoft.com/office/drawing/2014/main" id="{FFEE3D54-BC59-43D1-A840-B1E74A4FAAFF}"/>
              </a:ext>
            </a:extLst>
          </p:cNvPr>
          <p:cNvCxnSpPr>
            <a:cxnSpLocks/>
            <a:stCxn id="6" idx="3"/>
            <a:endCxn id="4" idx="1"/>
          </p:cNvCxnSpPr>
          <p:nvPr/>
        </p:nvCxnSpPr>
        <p:spPr bwMode="gray">
          <a:xfrm>
            <a:off x="2859188" y="5074606"/>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60D29BC2-3124-43EA-94EC-D03E7417256B}"/>
              </a:ext>
            </a:extLst>
          </p:cNvPr>
          <p:cNvCxnSpPr>
            <a:cxnSpLocks/>
            <a:stCxn id="5" idx="1"/>
            <a:endCxn id="18" idx="3"/>
          </p:cNvCxnSpPr>
          <p:nvPr/>
        </p:nvCxnSpPr>
        <p:spPr bwMode="gray">
          <a:xfrm flipH="1" flipV="1">
            <a:off x="4351970" y="3829876"/>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7B016069-531B-4C55-BFF0-3BD98AB625BD}"/>
              </a:ext>
            </a:extLst>
          </p:cNvPr>
          <p:cNvCxnSpPr>
            <a:cxnSpLocks/>
            <a:stCxn id="7" idx="1"/>
            <a:endCxn id="4" idx="3"/>
          </p:cNvCxnSpPr>
          <p:nvPr/>
        </p:nvCxnSpPr>
        <p:spPr bwMode="gray">
          <a:xfrm flipH="1" flipV="1">
            <a:off x="4351970" y="5074687"/>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7A367642-F3AF-4BB3-BE62-A22AE6583678}"/>
              </a:ext>
            </a:extLst>
          </p:cNvPr>
          <p:cNvCxnSpPr>
            <a:cxnSpLocks/>
            <a:stCxn id="5" idx="3"/>
            <a:endCxn id="8" idx="1"/>
          </p:cNvCxnSpPr>
          <p:nvPr/>
        </p:nvCxnSpPr>
        <p:spPr bwMode="gray">
          <a:xfrm>
            <a:off x="5985003" y="3831219"/>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0F1972CF-CB95-4AA5-925D-A70069A8F866}"/>
              </a:ext>
            </a:extLst>
          </p:cNvPr>
          <p:cNvCxnSpPr>
            <a:cxnSpLocks/>
            <a:stCxn id="7" idx="3"/>
            <a:endCxn id="8" idx="1"/>
          </p:cNvCxnSpPr>
          <p:nvPr/>
        </p:nvCxnSpPr>
        <p:spPr bwMode="gray">
          <a:xfrm flipV="1">
            <a:off x="5985003" y="4460432"/>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3ADADE44-FA25-4821-B031-8B55BDB65795}"/>
              </a:ext>
            </a:extLst>
          </p:cNvPr>
          <p:cNvCxnSpPr>
            <a:cxnSpLocks/>
            <a:stCxn id="9" idx="1"/>
            <a:endCxn id="8" idx="3"/>
          </p:cNvCxnSpPr>
          <p:nvPr/>
        </p:nvCxnSpPr>
        <p:spPr bwMode="gray">
          <a:xfrm flipH="1">
            <a:off x="7489953" y="4460432"/>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TextBox 15">
            <a:extLst>
              <a:ext uri="{FF2B5EF4-FFF2-40B4-BE49-F238E27FC236}">
                <a16:creationId xmlns:a16="http://schemas.microsoft.com/office/drawing/2014/main" id="{9779D37B-B6A5-4BED-B0FA-3AFD1429A69D}"/>
              </a:ext>
            </a:extLst>
          </p:cNvPr>
          <p:cNvSpPr txBox="1"/>
          <p:nvPr/>
        </p:nvSpPr>
        <p:spPr bwMode="gray">
          <a:xfrm>
            <a:off x="1372024" y="4853499"/>
            <a:ext cx="1022525" cy="461665"/>
          </a:xfrm>
          <a:prstGeom prst="rect">
            <a:avLst/>
          </a:prstGeom>
          <a:noFill/>
        </p:spPr>
        <p:txBody>
          <a:bodyPr wrap="square" rtlCol="0">
            <a:spAutoFit/>
          </a:bodyPr>
          <a:lstStyle/>
          <a:p>
            <a:pPr algn="ctr"/>
            <a:r>
              <a:rPr lang="en-US" sz="1200" dirty="0"/>
              <a:t>Multicast source S1</a:t>
            </a:r>
          </a:p>
        </p:txBody>
      </p:sp>
      <p:cxnSp>
        <p:nvCxnSpPr>
          <p:cNvPr id="17" name="Connector: Elbow 16">
            <a:extLst>
              <a:ext uri="{FF2B5EF4-FFF2-40B4-BE49-F238E27FC236}">
                <a16:creationId xmlns:a16="http://schemas.microsoft.com/office/drawing/2014/main" id="{1223D47E-408E-46BE-8C7A-8C936F42889A}"/>
              </a:ext>
            </a:extLst>
          </p:cNvPr>
          <p:cNvCxnSpPr>
            <a:cxnSpLocks/>
            <a:stCxn id="24" idx="6"/>
            <a:endCxn id="22" idx="2"/>
          </p:cNvCxnSpPr>
          <p:nvPr/>
        </p:nvCxnSpPr>
        <p:spPr bwMode="gray">
          <a:xfrm>
            <a:off x="6064634" y="3828958"/>
            <a:ext cx="813868" cy="631473"/>
          </a:xfrm>
          <a:prstGeom prst="bentConnector3">
            <a:avLst>
              <a:gd name="adj1" fmla="val 50000"/>
            </a:avLst>
          </a:prstGeom>
          <a:ln w="28575">
            <a:solidFill>
              <a:srgbClr val="FFD17D"/>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18" name="Picture 2" descr="G:\做的项目\公共\扁平图标切换\更新2015_01_21\oss扁平图标库2015_01_21更新-04.png">
            <a:extLst>
              <a:ext uri="{FF2B5EF4-FFF2-40B4-BE49-F238E27FC236}">
                <a16:creationId xmlns:a16="http://schemas.microsoft.com/office/drawing/2014/main" id="{3EE7280E-9C92-47DE-B6EA-5C77C3D6B6D7}"/>
              </a:ext>
            </a:extLst>
          </p:cNvPr>
          <p:cNvPicPr>
            <a:picLocks noChangeArrowheads="1"/>
          </p:cNvPicPr>
          <p:nvPr/>
        </p:nvPicPr>
        <p:blipFill>
          <a:blip r:embed="rId2" cstate="print"/>
          <a:stretch>
            <a:fillRect/>
          </a:stretch>
        </p:blipFill>
        <p:spPr bwMode="gray">
          <a:xfrm>
            <a:off x="3823853" y="3630246"/>
            <a:ext cx="528117" cy="399259"/>
          </a:xfrm>
          <a:prstGeom prst="rect">
            <a:avLst/>
          </a:prstGeom>
          <a:noFill/>
        </p:spPr>
      </p:pic>
      <p:cxnSp>
        <p:nvCxnSpPr>
          <p:cNvPr id="19" name="直接连接符 12">
            <a:extLst>
              <a:ext uri="{FF2B5EF4-FFF2-40B4-BE49-F238E27FC236}">
                <a16:creationId xmlns:a16="http://schemas.microsoft.com/office/drawing/2014/main" id="{0295D420-49CB-4757-B936-CF37B20B0647}"/>
              </a:ext>
            </a:extLst>
          </p:cNvPr>
          <p:cNvCxnSpPr>
            <a:cxnSpLocks/>
            <a:stCxn id="4" idx="0"/>
            <a:endCxn id="18" idx="2"/>
          </p:cNvCxnSpPr>
          <p:nvPr/>
        </p:nvCxnSpPr>
        <p:spPr bwMode="gray">
          <a:xfrm flipV="1">
            <a:off x="4087912" y="4029505"/>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4C0DD500-AE3C-4DC3-9878-9AA68869B500}"/>
              </a:ext>
            </a:extLst>
          </p:cNvPr>
          <p:cNvSpPr txBox="1"/>
          <p:nvPr/>
        </p:nvSpPr>
        <p:spPr bwMode="gray">
          <a:xfrm>
            <a:off x="8670997" y="4237353"/>
            <a:ext cx="2116094" cy="461665"/>
          </a:xfrm>
          <a:prstGeom prst="rect">
            <a:avLst/>
          </a:prstGeom>
          <a:noFill/>
        </p:spPr>
        <p:txBody>
          <a:bodyPr wrap="square" rtlCol="0">
            <a:spAutoFit/>
          </a:bodyPr>
          <a:lstStyle/>
          <a:p>
            <a:pPr algn="ctr"/>
            <a:r>
              <a:rPr lang="en-US" sz="1200" dirty="0"/>
              <a:t>The multicast group member joins group G1.</a:t>
            </a:r>
          </a:p>
        </p:txBody>
      </p:sp>
      <p:sp>
        <p:nvSpPr>
          <p:cNvPr id="21" name="Oval 20">
            <a:extLst>
              <a:ext uri="{FF2B5EF4-FFF2-40B4-BE49-F238E27FC236}">
                <a16:creationId xmlns:a16="http://schemas.microsoft.com/office/drawing/2014/main" id="{91B46BB8-09D2-4B3A-AB90-0EF8ACE65601}"/>
              </a:ext>
            </a:extLst>
          </p:cNvPr>
          <p:cNvSpPr>
            <a:spLocks noChangeAspect="1"/>
          </p:cNvSpPr>
          <p:nvPr/>
        </p:nvSpPr>
        <p:spPr bwMode="gray">
          <a:xfrm>
            <a:off x="7410322" y="4372650"/>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2" name="Oval 21">
            <a:extLst>
              <a:ext uri="{FF2B5EF4-FFF2-40B4-BE49-F238E27FC236}">
                <a16:creationId xmlns:a16="http://schemas.microsoft.com/office/drawing/2014/main" id="{FAEB7B4B-9F08-43C3-99FB-95CC640992E2}"/>
              </a:ext>
            </a:extLst>
          </p:cNvPr>
          <p:cNvSpPr>
            <a:spLocks noChangeAspect="1"/>
          </p:cNvSpPr>
          <p:nvPr/>
        </p:nvSpPr>
        <p:spPr bwMode="gray">
          <a:xfrm>
            <a:off x="6878502" y="438080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3" name="Oval 22">
            <a:extLst>
              <a:ext uri="{FF2B5EF4-FFF2-40B4-BE49-F238E27FC236}">
                <a16:creationId xmlns:a16="http://schemas.microsoft.com/office/drawing/2014/main" id="{426A3E34-E793-4F42-99B8-4DF8E555200E}"/>
              </a:ext>
            </a:extLst>
          </p:cNvPr>
          <p:cNvSpPr>
            <a:spLocks noChangeAspect="1"/>
          </p:cNvSpPr>
          <p:nvPr/>
        </p:nvSpPr>
        <p:spPr bwMode="gray">
          <a:xfrm>
            <a:off x="5905373" y="49975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4" name="Oval 23">
            <a:extLst>
              <a:ext uri="{FF2B5EF4-FFF2-40B4-BE49-F238E27FC236}">
                <a16:creationId xmlns:a16="http://schemas.microsoft.com/office/drawing/2014/main" id="{4614F713-C4D0-4634-9E13-9EFC05D2781A}"/>
              </a:ext>
            </a:extLst>
          </p:cNvPr>
          <p:cNvSpPr>
            <a:spLocks noChangeAspect="1"/>
          </p:cNvSpPr>
          <p:nvPr/>
        </p:nvSpPr>
        <p:spPr bwMode="gray">
          <a:xfrm>
            <a:off x="5905373" y="37493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E3070DF3-471F-4F66-AF52-C8E8D3691225}"/>
              </a:ext>
            </a:extLst>
          </p:cNvPr>
          <p:cNvSpPr>
            <a:spLocks noChangeAspect="1"/>
          </p:cNvSpPr>
          <p:nvPr/>
        </p:nvSpPr>
        <p:spPr bwMode="gray">
          <a:xfrm>
            <a:off x="5372599" y="37493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F6A3E149-27C4-47A3-AE5E-B4C7E86EEFDF}"/>
              </a:ext>
            </a:extLst>
          </p:cNvPr>
          <p:cNvSpPr>
            <a:spLocks noChangeAspect="1"/>
          </p:cNvSpPr>
          <p:nvPr/>
        </p:nvSpPr>
        <p:spPr bwMode="gray">
          <a:xfrm>
            <a:off x="5377255" y="499925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1FC0823A-FA72-43BC-8FF8-DE93665AF1CF}"/>
              </a:ext>
            </a:extLst>
          </p:cNvPr>
          <p:cNvSpPr>
            <a:spLocks noChangeAspect="1"/>
          </p:cNvSpPr>
          <p:nvPr/>
        </p:nvSpPr>
        <p:spPr bwMode="gray">
          <a:xfrm>
            <a:off x="4248138" y="500401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394917E7-28E1-4782-BCAD-68504D0ED834}"/>
              </a:ext>
            </a:extLst>
          </p:cNvPr>
          <p:cNvSpPr>
            <a:spLocks noChangeAspect="1"/>
          </p:cNvSpPr>
          <p:nvPr/>
        </p:nvSpPr>
        <p:spPr bwMode="gray">
          <a:xfrm>
            <a:off x="4260281" y="375158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11647304-272C-4251-8061-7516F1FC2EC5}"/>
              </a:ext>
            </a:extLst>
          </p:cNvPr>
          <p:cNvSpPr>
            <a:spLocks noChangeAspect="1"/>
          </p:cNvSpPr>
          <p:nvPr/>
        </p:nvSpPr>
        <p:spPr bwMode="gray">
          <a:xfrm>
            <a:off x="4008280" y="395121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DADD38CA-16C7-40B7-A4D8-CCC8D5DCF0BD}"/>
              </a:ext>
            </a:extLst>
          </p:cNvPr>
          <p:cNvSpPr>
            <a:spLocks noChangeAspect="1"/>
          </p:cNvSpPr>
          <p:nvPr/>
        </p:nvSpPr>
        <p:spPr bwMode="gray">
          <a:xfrm>
            <a:off x="4014316" y="479542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Oval 30">
            <a:extLst>
              <a:ext uri="{FF2B5EF4-FFF2-40B4-BE49-F238E27FC236}">
                <a16:creationId xmlns:a16="http://schemas.microsoft.com/office/drawing/2014/main" id="{C48B5277-A329-4800-983D-2622FD6E7205}"/>
              </a:ext>
            </a:extLst>
          </p:cNvPr>
          <p:cNvSpPr>
            <a:spLocks noChangeAspect="1"/>
          </p:cNvSpPr>
          <p:nvPr/>
        </p:nvSpPr>
        <p:spPr bwMode="gray">
          <a:xfrm>
            <a:off x="3747596" y="49949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TextBox 31">
            <a:extLst>
              <a:ext uri="{FF2B5EF4-FFF2-40B4-BE49-F238E27FC236}">
                <a16:creationId xmlns:a16="http://schemas.microsoft.com/office/drawing/2014/main" id="{095AC9C5-EF61-4D3B-A5F9-5F67FB32BE3F}"/>
              </a:ext>
            </a:extLst>
          </p:cNvPr>
          <p:cNvSpPr txBox="1"/>
          <p:nvPr/>
        </p:nvSpPr>
        <p:spPr bwMode="gray">
          <a:xfrm>
            <a:off x="6419682" y="4663706"/>
            <a:ext cx="1619981" cy="276999"/>
          </a:xfrm>
          <a:prstGeom prst="rect">
            <a:avLst/>
          </a:prstGeom>
          <a:noFill/>
        </p:spPr>
        <p:txBody>
          <a:bodyPr wrap="square" rtlCol="0">
            <a:spAutoFit/>
          </a:bodyPr>
          <a:lstStyle/>
          <a:p>
            <a:pPr algn="ctr"/>
            <a:r>
              <a:rPr lang="en-US" sz="1200" dirty="0"/>
              <a:t>RT5 (receiver DR)</a:t>
            </a:r>
          </a:p>
        </p:txBody>
      </p:sp>
      <p:sp>
        <p:nvSpPr>
          <p:cNvPr id="33" name="TextBox 32">
            <a:extLst>
              <a:ext uri="{FF2B5EF4-FFF2-40B4-BE49-F238E27FC236}">
                <a16:creationId xmlns:a16="http://schemas.microsoft.com/office/drawing/2014/main" id="{C4BBFBE0-A5DF-4756-B57D-1BCEE21CEB68}"/>
              </a:ext>
            </a:extLst>
          </p:cNvPr>
          <p:cNvSpPr txBox="1"/>
          <p:nvPr/>
        </p:nvSpPr>
        <p:spPr bwMode="gray">
          <a:xfrm>
            <a:off x="4099845" y="4007584"/>
            <a:ext cx="1363194" cy="276999"/>
          </a:xfrm>
          <a:prstGeom prst="rect">
            <a:avLst/>
          </a:prstGeom>
          <a:noFill/>
        </p:spPr>
        <p:txBody>
          <a:bodyPr wrap="square" rtlCol="0">
            <a:spAutoFit/>
          </a:bodyPr>
          <a:lstStyle/>
          <a:p>
            <a:r>
              <a:rPr lang="en-US" sz="1200" dirty="0"/>
              <a:t>RT1 (source DR)</a:t>
            </a:r>
          </a:p>
        </p:txBody>
      </p:sp>
      <p:sp>
        <p:nvSpPr>
          <p:cNvPr id="34" name="TextBox 33">
            <a:extLst>
              <a:ext uri="{FF2B5EF4-FFF2-40B4-BE49-F238E27FC236}">
                <a16:creationId xmlns:a16="http://schemas.microsoft.com/office/drawing/2014/main" id="{FFAD2B49-90E8-43E0-8A74-87ECE10667FA}"/>
              </a:ext>
            </a:extLst>
          </p:cNvPr>
          <p:cNvSpPr txBox="1"/>
          <p:nvPr/>
        </p:nvSpPr>
        <p:spPr bwMode="gray">
          <a:xfrm>
            <a:off x="4099845" y="4660295"/>
            <a:ext cx="1367585" cy="276999"/>
          </a:xfrm>
          <a:prstGeom prst="rect">
            <a:avLst/>
          </a:prstGeom>
          <a:noFill/>
        </p:spPr>
        <p:txBody>
          <a:bodyPr wrap="square" rtlCol="0">
            <a:spAutoFit/>
          </a:bodyPr>
          <a:lstStyle/>
          <a:p>
            <a:r>
              <a:rPr lang="en-US" sz="1200" dirty="0"/>
              <a:t>RT2 (source DR)</a:t>
            </a:r>
          </a:p>
        </p:txBody>
      </p:sp>
      <p:sp>
        <p:nvSpPr>
          <p:cNvPr id="35" name="TextBox 34">
            <a:extLst>
              <a:ext uri="{FF2B5EF4-FFF2-40B4-BE49-F238E27FC236}">
                <a16:creationId xmlns:a16="http://schemas.microsoft.com/office/drawing/2014/main" id="{2DBD4CA4-2B6A-4AF7-A3AE-976873D374D3}"/>
              </a:ext>
            </a:extLst>
          </p:cNvPr>
          <p:cNvSpPr txBox="1"/>
          <p:nvPr/>
        </p:nvSpPr>
        <p:spPr bwMode="gray">
          <a:xfrm>
            <a:off x="5478181" y="4000828"/>
            <a:ext cx="470983" cy="276999"/>
          </a:xfrm>
          <a:prstGeom prst="rect">
            <a:avLst/>
          </a:prstGeom>
          <a:noFill/>
        </p:spPr>
        <p:txBody>
          <a:bodyPr wrap="square" rtlCol="0">
            <a:spAutoFit/>
          </a:bodyPr>
          <a:lstStyle/>
          <a:p>
            <a:pPr algn="ctr"/>
            <a:r>
              <a:rPr lang="en-US" sz="1200"/>
              <a:t>RT3</a:t>
            </a:r>
          </a:p>
        </p:txBody>
      </p:sp>
      <p:sp>
        <p:nvSpPr>
          <p:cNvPr id="36" name="TextBox 35">
            <a:extLst>
              <a:ext uri="{FF2B5EF4-FFF2-40B4-BE49-F238E27FC236}">
                <a16:creationId xmlns:a16="http://schemas.microsoft.com/office/drawing/2014/main" id="{F3BCFCBD-2954-4A44-91F7-6C327B4D26F3}"/>
              </a:ext>
            </a:extLst>
          </p:cNvPr>
          <p:cNvSpPr txBox="1"/>
          <p:nvPr/>
        </p:nvSpPr>
        <p:spPr bwMode="gray">
          <a:xfrm>
            <a:off x="5472353" y="4647900"/>
            <a:ext cx="470983" cy="276999"/>
          </a:xfrm>
          <a:prstGeom prst="rect">
            <a:avLst/>
          </a:prstGeom>
          <a:noFill/>
        </p:spPr>
        <p:txBody>
          <a:bodyPr wrap="square" rtlCol="0">
            <a:spAutoFit/>
          </a:bodyPr>
          <a:lstStyle/>
          <a:p>
            <a:pPr algn="ctr"/>
            <a:r>
              <a:rPr lang="en-US" sz="1200"/>
              <a:t>RT4</a:t>
            </a:r>
          </a:p>
        </p:txBody>
      </p:sp>
      <p:cxnSp>
        <p:nvCxnSpPr>
          <p:cNvPr id="38" name="直接连接符 12">
            <a:extLst>
              <a:ext uri="{FF2B5EF4-FFF2-40B4-BE49-F238E27FC236}">
                <a16:creationId xmlns:a16="http://schemas.microsoft.com/office/drawing/2014/main" id="{7B2387EE-3A29-4EE2-921C-912F0F8E762A}"/>
              </a:ext>
            </a:extLst>
          </p:cNvPr>
          <p:cNvCxnSpPr>
            <a:cxnSpLocks/>
            <a:stCxn id="31" idx="2"/>
            <a:endCxn id="6" idx="3"/>
          </p:cNvCxnSpPr>
          <p:nvPr/>
        </p:nvCxnSpPr>
        <p:spPr bwMode="gray">
          <a:xfrm flipH="1">
            <a:off x="2859188" y="5074605"/>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9" name="直接连接符 12">
            <a:extLst>
              <a:ext uri="{FF2B5EF4-FFF2-40B4-BE49-F238E27FC236}">
                <a16:creationId xmlns:a16="http://schemas.microsoft.com/office/drawing/2014/main" id="{223437B2-D22A-4557-B855-C7DBDD3112CC}"/>
              </a:ext>
            </a:extLst>
          </p:cNvPr>
          <p:cNvCxnSpPr>
            <a:cxnSpLocks/>
            <a:stCxn id="29" idx="4"/>
            <a:endCxn id="30" idx="0"/>
          </p:cNvCxnSpPr>
          <p:nvPr/>
        </p:nvCxnSpPr>
        <p:spPr bwMode="gray">
          <a:xfrm>
            <a:off x="4087911" y="4110478"/>
            <a:ext cx="6036" cy="684948"/>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0" name="直接连接符 12">
            <a:extLst>
              <a:ext uri="{FF2B5EF4-FFF2-40B4-BE49-F238E27FC236}">
                <a16:creationId xmlns:a16="http://schemas.microsoft.com/office/drawing/2014/main" id="{8805757B-22E9-473D-8BA6-D30BF84C0EE7}"/>
              </a:ext>
            </a:extLst>
          </p:cNvPr>
          <p:cNvCxnSpPr>
            <a:cxnSpLocks/>
            <a:stCxn id="25" idx="2"/>
            <a:endCxn id="28" idx="6"/>
          </p:cNvCxnSpPr>
          <p:nvPr/>
        </p:nvCxnSpPr>
        <p:spPr bwMode="gray">
          <a:xfrm flipH="1">
            <a:off x="4419542" y="3828958"/>
            <a:ext cx="953057" cy="226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1" name="直接连接符 12">
            <a:extLst>
              <a:ext uri="{FF2B5EF4-FFF2-40B4-BE49-F238E27FC236}">
                <a16:creationId xmlns:a16="http://schemas.microsoft.com/office/drawing/2014/main" id="{914F717B-AA36-4A97-BE26-64A25C9E0F89}"/>
              </a:ext>
            </a:extLst>
          </p:cNvPr>
          <p:cNvCxnSpPr>
            <a:cxnSpLocks/>
            <a:stCxn id="9" idx="1"/>
            <a:endCxn id="21" idx="6"/>
          </p:cNvCxnSpPr>
          <p:nvPr/>
        </p:nvCxnSpPr>
        <p:spPr bwMode="gray">
          <a:xfrm flipH="1" flipV="1">
            <a:off x="7569583" y="4452281"/>
            <a:ext cx="663618" cy="8151"/>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cxnSp>
        <p:nvCxnSpPr>
          <p:cNvPr id="42" name="直接连接符 12">
            <a:extLst>
              <a:ext uri="{FF2B5EF4-FFF2-40B4-BE49-F238E27FC236}">
                <a16:creationId xmlns:a16="http://schemas.microsoft.com/office/drawing/2014/main" id="{B71D511D-5707-44A7-97B0-445821CF502A}"/>
              </a:ext>
            </a:extLst>
          </p:cNvPr>
          <p:cNvCxnSpPr>
            <a:cxnSpLocks/>
          </p:cNvCxnSpPr>
          <p:nvPr/>
        </p:nvCxnSpPr>
        <p:spPr bwMode="gray">
          <a:xfrm flipH="1">
            <a:off x="2955824" y="4966857"/>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3" name="TextBox 120">
            <a:extLst>
              <a:ext uri="{FF2B5EF4-FFF2-40B4-BE49-F238E27FC236}">
                <a16:creationId xmlns:a16="http://schemas.microsoft.com/office/drawing/2014/main" id="{38C38B45-542E-4F28-AC06-FB1873C8900F}"/>
              </a:ext>
            </a:extLst>
          </p:cNvPr>
          <p:cNvSpPr txBox="1"/>
          <p:nvPr/>
        </p:nvSpPr>
        <p:spPr bwMode="gray">
          <a:xfrm>
            <a:off x="1641732" y="4539040"/>
            <a:ext cx="1368948"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44" name="直接连接符 12">
            <a:extLst>
              <a:ext uri="{FF2B5EF4-FFF2-40B4-BE49-F238E27FC236}">
                <a16:creationId xmlns:a16="http://schemas.microsoft.com/office/drawing/2014/main" id="{AF678672-F08F-4E7F-9C5A-BCFE0BD9197E}"/>
              </a:ext>
            </a:extLst>
          </p:cNvPr>
          <p:cNvCxnSpPr>
            <a:cxnSpLocks/>
          </p:cNvCxnSpPr>
          <p:nvPr/>
        </p:nvCxnSpPr>
        <p:spPr bwMode="gray">
          <a:xfrm>
            <a:off x="4198077" y="4237353"/>
            <a:ext cx="0" cy="461665"/>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5" name="直接连接符 12">
            <a:extLst>
              <a:ext uri="{FF2B5EF4-FFF2-40B4-BE49-F238E27FC236}">
                <a16:creationId xmlns:a16="http://schemas.microsoft.com/office/drawing/2014/main" id="{58B88CBC-350C-47EA-91C4-66B80CC33557}"/>
              </a:ext>
            </a:extLst>
          </p:cNvPr>
          <p:cNvCxnSpPr>
            <a:cxnSpLocks/>
          </p:cNvCxnSpPr>
          <p:nvPr/>
        </p:nvCxnSpPr>
        <p:spPr bwMode="gray">
          <a:xfrm flipH="1">
            <a:off x="4507598" y="3941670"/>
            <a:ext cx="717058"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9" name="直接连接符 12">
            <a:extLst>
              <a:ext uri="{FF2B5EF4-FFF2-40B4-BE49-F238E27FC236}">
                <a16:creationId xmlns:a16="http://schemas.microsoft.com/office/drawing/2014/main" id="{7ADFD985-B3D0-4024-B725-83584B57596B}"/>
              </a:ext>
            </a:extLst>
          </p:cNvPr>
          <p:cNvCxnSpPr>
            <a:cxnSpLocks/>
          </p:cNvCxnSpPr>
          <p:nvPr/>
        </p:nvCxnSpPr>
        <p:spPr bwMode="gray">
          <a:xfrm flipH="1">
            <a:off x="6114025" y="3910849"/>
            <a:ext cx="31415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50" name="直接连接符 12">
            <a:extLst>
              <a:ext uri="{FF2B5EF4-FFF2-40B4-BE49-F238E27FC236}">
                <a16:creationId xmlns:a16="http://schemas.microsoft.com/office/drawing/2014/main" id="{0354A975-FB9A-4672-8BD9-DE5B0B735C41}"/>
              </a:ext>
            </a:extLst>
          </p:cNvPr>
          <p:cNvCxnSpPr>
            <a:cxnSpLocks/>
          </p:cNvCxnSpPr>
          <p:nvPr/>
        </p:nvCxnSpPr>
        <p:spPr bwMode="gray">
          <a:xfrm flipV="1">
            <a:off x="6402782" y="3993383"/>
            <a:ext cx="0" cy="551744"/>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51" name="直接连接符 12">
            <a:extLst>
              <a:ext uri="{FF2B5EF4-FFF2-40B4-BE49-F238E27FC236}">
                <a16:creationId xmlns:a16="http://schemas.microsoft.com/office/drawing/2014/main" id="{7D23A15A-B3F7-4ACB-B71B-EA1235A82ED7}"/>
              </a:ext>
            </a:extLst>
          </p:cNvPr>
          <p:cNvCxnSpPr>
            <a:cxnSpLocks/>
          </p:cNvCxnSpPr>
          <p:nvPr/>
        </p:nvCxnSpPr>
        <p:spPr bwMode="gray">
          <a:xfrm flipH="1">
            <a:off x="6557392" y="4540061"/>
            <a:ext cx="27484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52" name="直接连接符 12">
            <a:extLst>
              <a:ext uri="{FF2B5EF4-FFF2-40B4-BE49-F238E27FC236}">
                <a16:creationId xmlns:a16="http://schemas.microsoft.com/office/drawing/2014/main" id="{D2848DC2-FD5B-4B29-A6AB-CD41AF597C17}"/>
              </a:ext>
            </a:extLst>
          </p:cNvPr>
          <p:cNvCxnSpPr>
            <a:cxnSpLocks/>
          </p:cNvCxnSpPr>
          <p:nvPr/>
        </p:nvCxnSpPr>
        <p:spPr bwMode="gray">
          <a:xfrm flipH="1">
            <a:off x="7603215" y="4550763"/>
            <a:ext cx="516723"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pic>
        <p:nvPicPr>
          <p:cNvPr id="54" name="图片 37" descr="交换机.png">
            <a:extLst>
              <a:ext uri="{FF2B5EF4-FFF2-40B4-BE49-F238E27FC236}">
                <a16:creationId xmlns:a16="http://schemas.microsoft.com/office/drawing/2014/main" id="{D0F5B3E6-46F4-4B39-8457-EC68E8EEC15E}"/>
              </a:ext>
            </a:extLst>
          </p:cNvPr>
          <p:cNvPicPr preferRelativeResize="0">
            <a:picLocks/>
          </p:cNvPicPr>
          <p:nvPr/>
        </p:nvPicPr>
        <p:blipFill>
          <a:blip r:embed="rId3" cstate="print"/>
          <a:stretch>
            <a:fillRect/>
          </a:stretch>
        </p:blipFill>
        <p:spPr bwMode="gray">
          <a:xfrm>
            <a:off x="2326394" y="3627701"/>
            <a:ext cx="528118" cy="399421"/>
          </a:xfrm>
          <a:prstGeom prst="rect">
            <a:avLst/>
          </a:prstGeom>
        </p:spPr>
      </p:pic>
      <p:cxnSp>
        <p:nvCxnSpPr>
          <p:cNvPr id="55" name="直接连接符 12">
            <a:extLst>
              <a:ext uri="{FF2B5EF4-FFF2-40B4-BE49-F238E27FC236}">
                <a16:creationId xmlns:a16="http://schemas.microsoft.com/office/drawing/2014/main" id="{803DA725-7589-45E5-9539-3B7FA2995AD5}"/>
              </a:ext>
            </a:extLst>
          </p:cNvPr>
          <p:cNvCxnSpPr>
            <a:cxnSpLocks/>
            <a:stCxn id="18" idx="1"/>
            <a:endCxn id="54" idx="3"/>
          </p:cNvCxnSpPr>
          <p:nvPr/>
        </p:nvCxnSpPr>
        <p:spPr bwMode="gray">
          <a:xfrm flipH="1" flipV="1">
            <a:off x="2854512" y="3827412"/>
            <a:ext cx="969341" cy="246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9" name="TextBox 58">
            <a:extLst>
              <a:ext uri="{FF2B5EF4-FFF2-40B4-BE49-F238E27FC236}">
                <a16:creationId xmlns:a16="http://schemas.microsoft.com/office/drawing/2014/main" id="{171F223A-8BFF-4D17-884D-C3CEF199C450}"/>
              </a:ext>
            </a:extLst>
          </p:cNvPr>
          <p:cNvSpPr txBox="1"/>
          <p:nvPr/>
        </p:nvSpPr>
        <p:spPr bwMode="gray">
          <a:xfrm>
            <a:off x="5470201" y="3386115"/>
            <a:ext cx="528118" cy="276999"/>
          </a:xfrm>
          <a:prstGeom prst="rect">
            <a:avLst/>
          </a:prstGeom>
          <a:noFill/>
        </p:spPr>
        <p:txBody>
          <a:bodyPr wrap="square" rtlCol="0">
            <a:spAutoFit/>
          </a:bodyPr>
          <a:lstStyle/>
          <a:p>
            <a:pPr algn="ctr"/>
            <a:r>
              <a:rPr lang="en-US" sz="1200" b="1">
                <a:solidFill>
                  <a:srgbClr val="EC7061"/>
                </a:solidFill>
              </a:rPr>
              <a:t>RP</a:t>
            </a:r>
          </a:p>
        </p:txBody>
      </p:sp>
      <p:pic>
        <p:nvPicPr>
          <p:cNvPr id="60" name="图片 38" descr="PC.png">
            <a:extLst>
              <a:ext uri="{FF2B5EF4-FFF2-40B4-BE49-F238E27FC236}">
                <a16:creationId xmlns:a16="http://schemas.microsoft.com/office/drawing/2014/main" id="{F72F09AB-C85B-4890-9443-87AA498CED66}"/>
              </a:ext>
            </a:extLst>
          </p:cNvPr>
          <p:cNvPicPr>
            <a:picLocks noChangeAspect="1"/>
          </p:cNvPicPr>
          <p:nvPr/>
        </p:nvPicPr>
        <p:blipFill>
          <a:blip r:embed="rId4" cstate="print"/>
          <a:stretch>
            <a:fillRect/>
          </a:stretch>
        </p:blipFill>
        <p:spPr bwMode="gray">
          <a:xfrm>
            <a:off x="5452229" y="5914406"/>
            <a:ext cx="540000" cy="382353"/>
          </a:xfrm>
          <a:prstGeom prst="rect">
            <a:avLst/>
          </a:prstGeom>
        </p:spPr>
      </p:pic>
      <p:cxnSp>
        <p:nvCxnSpPr>
          <p:cNvPr id="61" name="直接连接符 12">
            <a:extLst>
              <a:ext uri="{FF2B5EF4-FFF2-40B4-BE49-F238E27FC236}">
                <a16:creationId xmlns:a16="http://schemas.microsoft.com/office/drawing/2014/main" id="{6CA47A9A-0CA0-43F9-9932-34DAF976D529}"/>
              </a:ext>
            </a:extLst>
          </p:cNvPr>
          <p:cNvCxnSpPr>
            <a:cxnSpLocks/>
            <a:stCxn id="7" idx="2"/>
            <a:endCxn id="60" idx="0"/>
          </p:cNvCxnSpPr>
          <p:nvPr/>
        </p:nvCxnSpPr>
        <p:spPr bwMode="gray">
          <a:xfrm>
            <a:off x="5720945" y="5276802"/>
            <a:ext cx="1284" cy="63760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Oval 64">
            <a:extLst>
              <a:ext uri="{FF2B5EF4-FFF2-40B4-BE49-F238E27FC236}">
                <a16:creationId xmlns:a16="http://schemas.microsoft.com/office/drawing/2014/main" id="{5A03D4C7-D665-4617-889F-2735D65B2974}"/>
              </a:ext>
            </a:extLst>
          </p:cNvPr>
          <p:cNvSpPr>
            <a:spLocks noChangeAspect="1"/>
          </p:cNvSpPr>
          <p:nvPr/>
        </p:nvSpPr>
        <p:spPr bwMode="gray">
          <a:xfrm>
            <a:off x="5641313" y="5194685"/>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66" name="Connector: Elbow 65">
            <a:extLst>
              <a:ext uri="{FF2B5EF4-FFF2-40B4-BE49-F238E27FC236}">
                <a16:creationId xmlns:a16="http://schemas.microsoft.com/office/drawing/2014/main" id="{8F7713EF-9652-4078-A2F9-1A71C26C7FC2}"/>
              </a:ext>
            </a:extLst>
          </p:cNvPr>
          <p:cNvCxnSpPr>
            <a:cxnSpLocks/>
            <a:stCxn id="24" idx="6"/>
            <a:endCxn id="23" idx="6"/>
          </p:cNvCxnSpPr>
          <p:nvPr/>
        </p:nvCxnSpPr>
        <p:spPr bwMode="gray">
          <a:xfrm>
            <a:off x="6064634" y="3828958"/>
            <a:ext cx="12700" cy="1248217"/>
          </a:xfrm>
          <a:prstGeom prst="bentConnector3">
            <a:avLst>
              <a:gd name="adj1" fmla="val 3200000"/>
            </a:avLst>
          </a:prstGeom>
          <a:ln w="28575">
            <a:solidFill>
              <a:srgbClr val="FFD17D"/>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0" name="直接连接符 12">
            <a:extLst>
              <a:ext uri="{FF2B5EF4-FFF2-40B4-BE49-F238E27FC236}">
                <a16:creationId xmlns:a16="http://schemas.microsoft.com/office/drawing/2014/main" id="{9BFD346E-9416-4A28-BFA2-ACCBEC397422}"/>
              </a:ext>
            </a:extLst>
          </p:cNvPr>
          <p:cNvCxnSpPr>
            <a:cxnSpLocks/>
            <a:stCxn id="73" idx="2"/>
            <a:endCxn id="54" idx="3"/>
          </p:cNvCxnSpPr>
          <p:nvPr/>
        </p:nvCxnSpPr>
        <p:spPr bwMode="gray">
          <a:xfrm flipH="1">
            <a:off x="2854512" y="3827411"/>
            <a:ext cx="883747"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sp>
        <p:nvSpPr>
          <p:cNvPr id="73" name="Oval 72">
            <a:extLst>
              <a:ext uri="{FF2B5EF4-FFF2-40B4-BE49-F238E27FC236}">
                <a16:creationId xmlns:a16="http://schemas.microsoft.com/office/drawing/2014/main" id="{ED543CF2-EEBA-44B0-B655-A14E24B65936}"/>
              </a:ext>
            </a:extLst>
          </p:cNvPr>
          <p:cNvSpPr>
            <a:spLocks noChangeAspect="1"/>
          </p:cNvSpPr>
          <p:nvPr/>
        </p:nvSpPr>
        <p:spPr bwMode="gray">
          <a:xfrm>
            <a:off x="3738259" y="374778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cxnSp>
        <p:nvCxnSpPr>
          <p:cNvPr id="75" name="直接连接符 12">
            <a:extLst>
              <a:ext uri="{FF2B5EF4-FFF2-40B4-BE49-F238E27FC236}">
                <a16:creationId xmlns:a16="http://schemas.microsoft.com/office/drawing/2014/main" id="{9E2AD6BA-1F4F-4765-B8E6-CE0773AC0FCC}"/>
              </a:ext>
            </a:extLst>
          </p:cNvPr>
          <p:cNvCxnSpPr>
            <a:cxnSpLocks/>
          </p:cNvCxnSpPr>
          <p:nvPr/>
        </p:nvCxnSpPr>
        <p:spPr bwMode="gray">
          <a:xfrm flipH="1">
            <a:off x="2955824" y="3747780"/>
            <a:ext cx="695136"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76" name="直接连接符 12">
            <a:extLst>
              <a:ext uri="{FF2B5EF4-FFF2-40B4-BE49-F238E27FC236}">
                <a16:creationId xmlns:a16="http://schemas.microsoft.com/office/drawing/2014/main" id="{FE89658B-9543-45F5-9FAC-EC9AA658B9A6}"/>
              </a:ext>
            </a:extLst>
          </p:cNvPr>
          <p:cNvCxnSpPr>
            <a:cxnSpLocks/>
          </p:cNvCxnSpPr>
          <p:nvPr/>
        </p:nvCxnSpPr>
        <p:spPr bwMode="gray">
          <a:xfrm flipH="1">
            <a:off x="4529520" y="3751588"/>
            <a:ext cx="695136"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77" name="TextBox 76">
            <a:extLst>
              <a:ext uri="{FF2B5EF4-FFF2-40B4-BE49-F238E27FC236}">
                <a16:creationId xmlns:a16="http://schemas.microsoft.com/office/drawing/2014/main" id="{276DE889-8877-46FE-862D-AF4F66458370}"/>
              </a:ext>
            </a:extLst>
          </p:cNvPr>
          <p:cNvSpPr txBox="1"/>
          <p:nvPr/>
        </p:nvSpPr>
        <p:spPr bwMode="gray">
          <a:xfrm>
            <a:off x="1335942" y="3636327"/>
            <a:ext cx="1094689" cy="646331"/>
          </a:xfrm>
          <a:prstGeom prst="rect">
            <a:avLst/>
          </a:prstGeom>
          <a:noFill/>
        </p:spPr>
        <p:txBody>
          <a:bodyPr wrap="square" rtlCol="0">
            <a:spAutoFit/>
          </a:bodyPr>
          <a:lstStyle/>
          <a:p>
            <a:pPr algn="ctr"/>
            <a:r>
              <a:rPr lang="en-US" sz="1200" dirty="0"/>
              <a:t>Multicast source</a:t>
            </a:r>
          </a:p>
          <a:p>
            <a:pPr algn="ctr"/>
            <a:r>
              <a:rPr lang="en-US" sz="1200" dirty="0"/>
              <a:t>S2</a:t>
            </a:r>
          </a:p>
        </p:txBody>
      </p:sp>
      <p:sp>
        <p:nvSpPr>
          <p:cNvPr id="78" name="TextBox 77">
            <a:extLst>
              <a:ext uri="{FF2B5EF4-FFF2-40B4-BE49-F238E27FC236}">
                <a16:creationId xmlns:a16="http://schemas.microsoft.com/office/drawing/2014/main" id="{02B7479F-C4F5-4FCE-98FD-86C7DB020E21}"/>
              </a:ext>
            </a:extLst>
          </p:cNvPr>
          <p:cNvSpPr txBox="1"/>
          <p:nvPr/>
        </p:nvSpPr>
        <p:spPr bwMode="gray">
          <a:xfrm>
            <a:off x="5952563" y="5886911"/>
            <a:ext cx="1937067" cy="461665"/>
          </a:xfrm>
          <a:prstGeom prst="rect">
            <a:avLst/>
          </a:prstGeom>
          <a:noFill/>
        </p:spPr>
        <p:txBody>
          <a:bodyPr wrap="square" rtlCol="0">
            <a:spAutoFit/>
          </a:bodyPr>
          <a:lstStyle/>
          <a:p>
            <a:pPr algn="ctr"/>
            <a:r>
              <a:rPr lang="en-US" sz="1200" dirty="0"/>
              <a:t>The multicast group member joins group G2.</a:t>
            </a:r>
          </a:p>
        </p:txBody>
      </p:sp>
      <p:cxnSp>
        <p:nvCxnSpPr>
          <p:cNvPr id="79" name="直接连接符 12">
            <a:extLst>
              <a:ext uri="{FF2B5EF4-FFF2-40B4-BE49-F238E27FC236}">
                <a16:creationId xmlns:a16="http://schemas.microsoft.com/office/drawing/2014/main" id="{D3B8A511-D108-43E1-99B0-F216434BBDB8}"/>
              </a:ext>
            </a:extLst>
          </p:cNvPr>
          <p:cNvCxnSpPr>
            <a:cxnSpLocks/>
          </p:cNvCxnSpPr>
          <p:nvPr/>
        </p:nvCxnSpPr>
        <p:spPr bwMode="gray">
          <a:xfrm flipH="1">
            <a:off x="6085743" y="3747780"/>
            <a:ext cx="347568"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81" name="直接连接符 12">
            <a:extLst>
              <a:ext uri="{FF2B5EF4-FFF2-40B4-BE49-F238E27FC236}">
                <a16:creationId xmlns:a16="http://schemas.microsoft.com/office/drawing/2014/main" id="{AF42670B-7109-415E-BF5D-874ED8F7CEEC}"/>
              </a:ext>
            </a:extLst>
          </p:cNvPr>
          <p:cNvCxnSpPr>
            <a:cxnSpLocks/>
          </p:cNvCxnSpPr>
          <p:nvPr/>
        </p:nvCxnSpPr>
        <p:spPr bwMode="gray">
          <a:xfrm flipV="1">
            <a:off x="6567232" y="3818530"/>
            <a:ext cx="0" cy="55412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83" name="直接连接符 12">
            <a:extLst>
              <a:ext uri="{FF2B5EF4-FFF2-40B4-BE49-F238E27FC236}">
                <a16:creationId xmlns:a16="http://schemas.microsoft.com/office/drawing/2014/main" id="{1369957C-F104-495D-9A73-608DE17363F5}"/>
              </a:ext>
            </a:extLst>
          </p:cNvPr>
          <p:cNvCxnSpPr>
            <a:cxnSpLocks/>
          </p:cNvCxnSpPr>
          <p:nvPr/>
        </p:nvCxnSpPr>
        <p:spPr bwMode="gray">
          <a:xfrm flipV="1">
            <a:off x="6557392" y="4628537"/>
            <a:ext cx="0" cy="465644"/>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85" name="直接连接符 12">
            <a:extLst>
              <a:ext uri="{FF2B5EF4-FFF2-40B4-BE49-F238E27FC236}">
                <a16:creationId xmlns:a16="http://schemas.microsoft.com/office/drawing/2014/main" id="{3623CD5A-5038-40A2-AE19-12659D6B6B0D}"/>
              </a:ext>
            </a:extLst>
          </p:cNvPr>
          <p:cNvCxnSpPr>
            <a:cxnSpLocks/>
            <a:stCxn id="60" idx="0"/>
            <a:endCxn id="65" idx="4"/>
          </p:cNvCxnSpPr>
          <p:nvPr/>
        </p:nvCxnSpPr>
        <p:spPr bwMode="gray">
          <a:xfrm flipH="1" flipV="1">
            <a:off x="5720944" y="5353946"/>
            <a:ext cx="1285" cy="560460"/>
          </a:xfrm>
          <a:prstGeom prst="line">
            <a:avLst/>
          </a:prstGeom>
          <a:solidFill>
            <a:schemeClr val="accent1"/>
          </a:solidFill>
          <a:ln w="28575" cap="flat" cmpd="sng" algn="ctr">
            <a:solidFill>
              <a:srgbClr val="FFD17D"/>
            </a:solidFill>
            <a:prstDash val="solid"/>
            <a:round/>
            <a:headEnd type="triangle" w="med" len="med"/>
            <a:tailEnd type="none" w="med" len="med"/>
          </a:ln>
          <a:effectLst/>
        </p:spPr>
      </p:cxnSp>
      <p:cxnSp>
        <p:nvCxnSpPr>
          <p:cNvPr id="88" name="直接连接符 12">
            <a:extLst>
              <a:ext uri="{FF2B5EF4-FFF2-40B4-BE49-F238E27FC236}">
                <a16:creationId xmlns:a16="http://schemas.microsoft.com/office/drawing/2014/main" id="{F1DD65E7-F411-46B4-BF3A-81AA3510A2B5}"/>
              </a:ext>
            </a:extLst>
          </p:cNvPr>
          <p:cNvCxnSpPr>
            <a:cxnSpLocks/>
          </p:cNvCxnSpPr>
          <p:nvPr/>
        </p:nvCxnSpPr>
        <p:spPr bwMode="gray">
          <a:xfrm flipV="1">
            <a:off x="5800574" y="5401354"/>
            <a:ext cx="0" cy="465644"/>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89" name="直接连接符 12">
            <a:extLst>
              <a:ext uri="{FF2B5EF4-FFF2-40B4-BE49-F238E27FC236}">
                <a16:creationId xmlns:a16="http://schemas.microsoft.com/office/drawing/2014/main" id="{E07E8E9A-45D2-4C31-A044-B2A7E24D3B6E}"/>
              </a:ext>
            </a:extLst>
          </p:cNvPr>
          <p:cNvCxnSpPr>
            <a:cxnSpLocks/>
          </p:cNvCxnSpPr>
          <p:nvPr/>
        </p:nvCxnSpPr>
        <p:spPr bwMode="gray">
          <a:xfrm flipV="1">
            <a:off x="6144218" y="5158516"/>
            <a:ext cx="327350" cy="4762"/>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92" name="TextBox 120">
            <a:extLst>
              <a:ext uri="{FF2B5EF4-FFF2-40B4-BE49-F238E27FC236}">
                <a16:creationId xmlns:a16="http://schemas.microsoft.com/office/drawing/2014/main" id="{FFD0DDF7-01D0-4890-81B1-76A1167CB450}"/>
              </a:ext>
            </a:extLst>
          </p:cNvPr>
          <p:cNvSpPr txBox="1"/>
          <p:nvPr/>
        </p:nvSpPr>
        <p:spPr bwMode="gray">
          <a:xfrm>
            <a:off x="1646595" y="3297933"/>
            <a:ext cx="1368948"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sp>
        <p:nvSpPr>
          <p:cNvPr id="93" name="Oval 92">
            <a:extLst>
              <a:ext uri="{FF2B5EF4-FFF2-40B4-BE49-F238E27FC236}">
                <a16:creationId xmlns:a16="http://schemas.microsoft.com/office/drawing/2014/main" id="{52891039-3EFA-4181-A960-4A4392398E1B}"/>
              </a:ext>
            </a:extLst>
          </p:cNvPr>
          <p:cNvSpPr>
            <a:spLocks noChangeAspect="1"/>
          </p:cNvSpPr>
          <p:nvPr/>
        </p:nvSpPr>
        <p:spPr bwMode="gray">
          <a:xfrm>
            <a:off x="9828434" y="57424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4" name="TextBox 93">
            <a:extLst>
              <a:ext uri="{FF2B5EF4-FFF2-40B4-BE49-F238E27FC236}">
                <a16:creationId xmlns:a16="http://schemas.microsoft.com/office/drawing/2014/main" id="{E3988308-5A5C-4055-83E9-7849A179A62B}"/>
              </a:ext>
            </a:extLst>
          </p:cNvPr>
          <p:cNvSpPr txBox="1"/>
          <p:nvPr/>
        </p:nvSpPr>
        <p:spPr bwMode="gray">
          <a:xfrm>
            <a:off x="10016122" y="5685458"/>
            <a:ext cx="1800000" cy="276999"/>
          </a:xfrm>
          <a:prstGeom prst="rect">
            <a:avLst/>
          </a:prstGeom>
          <a:noFill/>
        </p:spPr>
        <p:txBody>
          <a:bodyPr wrap="square" rtlCol="0">
            <a:spAutoFit/>
          </a:bodyPr>
          <a:lstStyle/>
          <a:p>
            <a:r>
              <a:rPr lang="en-US" sz="1200"/>
              <a:t>Active PIM interface</a:t>
            </a:r>
          </a:p>
        </p:txBody>
      </p:sp>
      <p:sp>
        <p:nvSpPr>
          <p:cNvPr id="95" name="Oval 94">
            <a:extLst>
              <a:ext uri="{FF2B5EF4-FFF2-40B4-BE49-F238E27FC236}">
                <a16:creationId xmlns:a16="http://schemas.microsoft.com/office/drawing/2014/main" id="{5A2A1B44-5F80-4AB5-99AA-39F7489ED720}"/>
              </a:ext>
            </a:extLst>
          </p:cNvPr>
          <p:cNvSpPr>
            <a:spLocks noChangeAspect="1"/>
          </p:cNvSpPr>
          <p:nvPr/>
        </p:nvSpPr>
        <p:spPr bwMode="gray">
          <a:xfrm>
            <a:off x="9828433" y="601514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96" name="TextBox 95">
            <a:extLst>
              <a:ext uri="{FF2B5EF4-FFF2-40B4-BE49-F238E27FC236}">
                <a16:creationId xmlns:a16="http://schemas.microsoft.com/office/drawing/2014/main" id="{0CEF8A89-3C03-4333-824D-5A7C6245B1E8}"/>
              </a:ext>
            </a:extLst>
          </p:cNvPr>
          <p:cNvSpPr txBox="1"/>
          <p:nvPr/>
        </p:nvSpPr>
        <p:spPr bwMode="gray">
          <a:xfrm>
            <a:off x="10016121" y="5956273"/>
            <a:ext cx="1800000" cy="276999"/>
          </a:xfrm>
          <a:prstGeom prst="rect">
            <a:avLst/>
          </a:prstGeom>
          <a:noFill/>
        </p:spPr>
        <p:txBody>
          <a:bodyPr wrap="square" rtlCol="0">
            <a:spAutoFit/>
          </a:bodyPr>
          <a:lstStyle/>
          <a:p>
            <a:r>
              <a:rPr lang="en-US" sz="1200"/>
              <a:t>Active IGMP interface</a:t>
            </a:r>
          </a:p>
        </p:txBody>
      </p:sp>
      <p:cxnSp>
        <p:nvCxnSpPr>
          <p:cNvPr id="97" name="直接连接符 12">
            <a:extLst>
              <a:ext uri="{FF2B5EF4-FFF2-40B4-BE49-F238E27FC236}">
                <a16:creationId xmlns:a16="http://schemas.microsoft.com/office/drawing/2014/main" id="{B881858D-1FB9-4A13-B3B1-844CF6EC6D1F}"/>
              </a:ext>
            </a:extLst>
          </p:cNvPr>
          <p:cNvCxnSpPr>
            <a:cxnSpLocks/>
          </p:cNvCxnSpPr>
          <p:nvPr/>
        </p:nvCxnSpPr>
        <p:spPr bwMode="gray">
          <a:xfrm>
            <a:off x="9429042" y="5284847"/>
            <a:ext cx="558653" cy="0"/>
          </a:xfrm>
          <a:prstGeom prst="line">
            <a:avLst/>
          </a:prstGeom>
          <a:solidFill>
            <a:schemeClr val="accent1"/>
          </a:solidFill>
          <a:ln w="28575" cap="flat" cmpd="sng" algn="ctr">
            <a:solidFill>
              <a:srgbClr val="FFD17D"/>
            </a:solidFill>
            <a:prstDash val="solid"/>
            <a:round/>
            <a:headEnd type="none" w="med" len="med"/>
            <a:tailEnd type="triangle" w="med" len="med"/>
          </a:ln>
          <a:effectLst/>
        </p:spPr>
      </p:cxnSp>
      <p:sp>
        <p:nvSpPr>
          <p:cNvPr id="98" name="TextBox 97">
            <a:extLst>
              <a:ext uri="{FF2B5EF4-FFF2-40B4-BE49-F238E27FC236}">
                <a16:creationId xmlns:a16="http://schemas.microsoft.com/office/drawing/2014/main" id="{8AB491D6-780B-4EC9-AA96-F7692F8358C7}"/>
              </a:ext>
            </a:extLst>
          </p:cNvPr>
          <p:cNvSpPr txBox="1"/>
          <p:nvPr/>
        </p:nvSpPr>
        <p:spPr bwMode="gray">
          <a:xfrm>
            <a:off x="10016121" y="5169738"/>
            <a:ext cx="1800000" cy="276999"/>
          </a:xfrm>
          <a:prstGeom prst="rect">
            <a:avLst/>
          </a:prstGeom>
          <a:noFill/>
        </p:spPr>
        <p:txBody>
          <a:bodyPr wrap="square" rtlCol="0">
            <a:spAutoFit/>
          </a:bodyPr>
          <a:lstStyle/>
          <a:p>
            <a:r>
              <a:rPr lang="en-US" sz="1200"/>
              <a:t>RPT</a:t>
            </a:r>
          </a:p>
        </p:txBody>
      </p:sp>
      <p:cxnSp>
        <p:nvCxnSpPr>
          <p:cNvPr id="99" name="Straight Arrow Connector 98">
            <a:extLst>
              <a:ext uri="{FF2B5EF4-FFF2-40B4-BE49-F238E27FC236}">
                <a16:creationId xmlns:a16="http://schemas.microsoft.com/office/drawing/2014/main" id="{2C749FE1-75FC-4825-87C5-05B651FAB9C0}"/>
              </a:ext>
            </a:extLst>
          </p:cNvPr>
          <p:cNvCxnSpPr>
            <a:cxnSpLocks/>
          </p:cNvCxnSpPr>
          <p:nvPr/>
        </p:nvCxnSpPr>
        <p:spPr bwMode="gray">
          <a:xfrm>
            <a:off x="9429043" y="5044816"/>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DA710AA4-B80A-4234-897B-D53EDB6774E9}"/>
              </a:ext>
            </a:extLst>
          </p:cNvPr>
          <p:cNvSpPr txBox="1"/>
          <p:nvPr/>
        </p:nvSpPr>
        <p:spPr bwMode="gray">
          <a:xfrm>
            <a:off x="10016122" y="4911520"/>
            <a:ext cx="1800000" cy="276999"/>
          </a:xfrm>
          <a:prstGeom prst="rect">
            <a:avLst/>
          </a:prstGeom>
          <a:noFill/>
        </p:spPr>
        <p:txBody>
          <a:bodyPr wrap="square" rtlCol="0">
            <a:spAutoFit/>
          </a:bodyPr>
          <a:lstStyle/>
          <a:p>
            <a:r>
              <a:rPr lang="en-US" sz="1200"/>
              <a:t>Multicast packet</a:t>
            </a:r>
          </a:p>
        </p:txBody>
      </p:sp>
      <p:cxnSp>
        <p:nvCxnSpPr>
          <p:cNvPr id="101" name="Straight Arrow Connector 100">
            <a:extLst>
              <a:ext uri="{FF2B5EF4-FFF2-40B4-BE49-F238E27FC236}">
                <a16:creationId xmlns:a16="http://schemas.microsoft.com/office/drawing/2014/main" id="{68204377-2576-4755-9590-47E1A7FB4103}"/>
              </a:ext>
            </a:extLst>
          </p:cNvPr>
          <p:cNvCxnSpPr>
            <a:cxnSpLocks/>
          </p:cNvCxnSpPr>
          <p:nvPr/>
        </p:nvCxnSpPr>
        <p:spPr bwMode="gray">
          <a:xfrm>
            <a:off x="9429043" y="4799582"/>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D04CCE3A-CB86-453D-9D2F-342D1879002E}"/>
              </a:ext>
            </a:extLst>
          </p:cNvPr>
          <p:cNvSpPr txBox="1"/>
          <p:nvPr/>
        </p:nvSpPr>
        <p:spPr bwMode="gray">
          <a:xfrm>
            <a:off x="10016122" y="4666286"/>
            <a:ext cx="1800000" cy="276999"/>
          </a:xfrm>
          <a:prstGeom prst="rect">
            <a:avLst/>
          </a:prstGeom>
          <a:noFill/>
        </p:spPr>
        <p:txBody>
          <a:bodyPr wrap="square" rtlCol="0">
            <a:spAutoFit/>
          </a:bodyPr>
          <a:lstStyle/>
          <a:p>
            <a:r>
              <a:rPr lang="en-US" sz="1200" dirty="0"/>
              <a:t>Multicast packet</a:t>
            </a:r>
          </a:p>
        </p:txBody>
      </p:sp>
      <p:cxnSp>
        <p:nvCxnSpPr>
          <p:cNvPr id="103" name="直接连接符 12">
            <a:extLst>
              <a:ext uri="{FF2B5EF4-FFF2-40B4-BE49-F238E27FC236}">
                <a16:creationId xmlns:a16="http://schemas.microsoft.com/office/drawing/2014/main" id="{1A18DA7F-235F-4B35-B1DF-DEEB861C996A}"/>
              </a:ext>
            </a:extLst>
          </p:cNvPr>
          <p:cNvCxnSpPr>
            <a:cxnSpLocks/>
          </p:cNvCxnSpPr>
          <p:nvPr/>
        </p:nvCxnSpPr>
        <p:spPr bwMode="gray">
          <a:xfrm>
            <a:off x="9435550" y="5522838"/>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104" name="TextBox 103">
            <a:extLst>
              <a:ext uri="{FF2B5EF4-FFF2-40B4-BE49-F238E27FC236}">
                <a16:creationId xmlns:a16="http://schemas.microsoft.com/office/drawing/2014/main" id="{A7E0ABA7-F57D-4634-9D23-7E6EA19BCA11}"/>
              </a:ext>
            </a:extLst>
          </p:cNvPr>
          <p:cNvSpPr txBox="1"/>
          <p:nvPr/>
        </p:nvSpPr>
        <p:spPr bwMode="gray">
          <a:xfrm>
            <a:off x="10016121" y="5407729"/>
            <a:ext cx="1800000" cy="276999"/>
          </a:xfrm>
          <a:prstGeom prst="rect">
            <a:avLst/>
          </a:prstGeom>
          <a:noFill/>
        </p:spPr>
        <p:txBody>
          <a:bodyPr wrap="square" rtlCol="0">
            <a:spAutoFit/>
          </a:bodyPr>
          <a:lstStyle/>
          <a:p>
            <a:r>
              <a:rPr lang="en-US" sz="1200"/>
              <a:t>SPT</a:t>
            </a:r>
          </a:p>
        </p:txBody>
      </p:sp>
      <p:sp>
        <p:nvSpPr>
          <p:cNvPr id="105" name="Rectangular Callout 75">
            <a:extLst>
              <a:ext uri="{FF2B5EF4-FFF2-40B4-BE49-F238E27FC236}">
                <a16:creationId xmlns:a16="http://schemas.microsoft.com/office/drawing/2014/main" id="{A55DCA00-F7A0-4F13-A53A-CFE74E6C174C}"/>
              </a:ext>
            </a:extLst>
          </p:cNvPr>
          <p:cNvSpPr/>
          <p:nvPr/>
        </p:nvSpPr>
        <p:spPr bwMode="gray">
          <a:xfrm>
            <a:off x="3744744" y="2992643"/>
            <a:ext cx="1773187" cy="490698"/>
          </a:xfrm>
          <a:prstGeom prst="wedgeRectCallout">
            <a:avLst>
              <a:gd name="adj1" fmla="val 44453"/>
              <a:gd name="adj2" fmla="val 820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traffic passing through the RP is heavy.</a:t>
            </a:r>
          </a:p>
        </p:txBody>
      </p:sp>
      <p:sp>
        <p:nvSpPr>
          <p:cNvPr id="106" name="Rectangular Callout 75">
            <a:extLst>
              <a:ext uri="{FF2B5EF4-FFF2-40B4-BE49-F238E27FC236}">
                <a16:creationId xmlns:a16="http://schemas.microsoft.com/office/drawing/2014/main" id="{5E7633D1-2BF5-4813-BF92-1CB209A96DA1}"/>
              </a:ext>
            </a:extLst>
          </p:cNvPr>
          <p:cNvSpPr/>
          <p:nvPr/>
        </p:nvSpPr>
        <p:spPr bwMode="gray">
          <a:xfrm>
            <a:off x="6334454" y="3157267"/>
            <a:ext cx="1872000" cy="490698"/>
          </a:xfrm>
          <a:prstGeom prst="wedgeRectCallout">
            <a:avLst>
              <a:gd name="adj1" fmla="val -46202"/>
              <a:gd name="adj2" fmla="val 10144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The multicast forwarding path is sub-optimal.</a:t>
            </a:r>
          </a:p>
        </p:txBody>
      </p:sp>
      <p:sp>
        <p:nvSpPr>
          <p:cNvPr id="107" name="Rectangular Callout 75">
            <a:extLst>
              <a:ext uri="{FF2B5EF4-FFF2-40B4-BE49-F238E27FC236}">
                <a16:creationId xmlns:a16="http://schemas.microsoft.com/office/drawing/2014/main" id="{527C757B-02AE-4557-9384-B7A850A8C3FC}"/>
              </a:ext>
            </a:extLst>
          </p:cNvPr>
          <p:cNvSpPr/>
          <p:nvPr/>
        </p:nvSpPr>
        <p:spPr bwMode="gray">
          <a:xfrm>
            <a:off x="3308128" y="5380154"/>
            <a:ext cx="2016000" cy="645871"/>
          </a:xfrm>
          <a:prstGeom prst="wedgeRectCallout">
            <a:avLst>
              <a:gd name="adj1" fmla="val 22055"/>
              <a:gd name="adj2" fmla="val -866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fontAlgn="auto"/>
            <a:r>
              <a:rPr lang="en-US" sz="1200" b="1" dirty="0">
                <a:solidFill>
                  <a:srgbClr val="EC7061"/>
                </a:solidFill>
                <a:latin typeface="Huawei Sans" panose="020C0503030203020204" pitchFamily="34" charset="0"/>
                <a:ea typeface="方正兰亭黑简体" panose="02000000000000000000" pitchFamily="2" charset="-122"/>
              </a:rPr>
              <a:t>The shortest path for multicast traffic (S1, G1) is RT2 -&gt; RT4 -&gt; RT5.</a:t>
            </a:r>
          </a:p>
        </p:txBody>
      </p:sp>
      <p:grpSp>
        <p:nvGrpSpPr>
          <p:cNvPr id="86" name="Group 85">
            <a:extLst>
              <a:ext uri="{FF2B5EF4-FFF2-40B4-BE49-F238E27FC236}">
                <a16:creationId xmlns:a16="http://schemas.microsoft.com/office/drawing/2014/main" id="{4C5C6EAA-7D9F-419F-9C67-19C34D9376FE}"/>
              </a:ext>
            </a:extLst>
          </p:cNvPr>
          <p:cNvGrpSpPr/>
          <p:nvPr/>
        </p:nvGrpSpPr>
        <p:grpSpPr bwMode="gray">
          <a:xfrm>
            <a:off x="7428147" y="71577"/>
            <a:ext cx="4680000" cy="213120"/>
            <a:chOff x="7788188" y="106136"/>
            <a:chExt cx="4472949" cy="213120"/>
          </a:xfrm>
        </p:grpSpPr>
        <p:sp>
          <p:nvSpPr>
            <p:cNvPr id="87" name="五边形 24">
              <a:extLst>
                <a:ext uri="{FF2B5EF4-FFF2-40B4-BE49-F238E27FC236}">
                  <a16:creationId xmlns:a16="http://schemas.microsoft.com/office/drawing/2014/main" id="{CC1ABB78-A914-4747-9582-9E654402CA74}"/>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90" name="燕尾形 25">
              <a:extLst>
                <a:ext uri="{FF2B5EF4-FFF2-40B4-BE49-F238E27FC236}">
                  <a16:creationId xmlns:a16="http://schemas.microsoft.com/office/drawing/2014/main" id="{8BF8586D-A365-42C2-8D32-B6A87ADB7937}"/>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Optimization</a:t>
              </a:r>
            </a:p>
          </p:txBody>
        </p:sp>
        <p:sp>
          <p:nvSpPr>
            <p:cNvPr id="91" name="燕尾形 25">
              <a:extLst>
                <a:ext uri="{FF2B5EF4-FFF2-40B4-BE49-F238E27FC236}">
                  <a16:creationId xmlns:a16="http://schemas.microsoft.com/office/drawing/2014/main" id="{487E9486-6B83-4FF2-9127-6685CEE9625B}"/>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spTree>
    <p:extLst>
      <p:ext uri="{BB962C8B-B14F-4D97-AF65-F5344CB8AC3E}">
        <p14:creationId xmlns:p14="http://schemas.microsoft.com/office/powerpoint/2010/main" val="6409729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4E87A4-FBC6-4B1D-9813-2E85AEF8E57B}"/>
              </a:ext>
            </a:extLst>
          </p:cNvPr>
          <p:cNvSpPr>
            <a:spLocks noGrp="1"/>
          </p:cNvSpPr>
          <p:nvPr>
            <p:ph type="body" sz="quarter" idx="10"/>
          </p:nvPr>
        </p:nvSpPr>
        <p:spPr bwMode="gray"/>
        <p:txBody>
          <a:bodyPr>
            <a:spAutoFit/>
          </a:bodyPr>
          <a:lstStyle/>
          <a:p>
            <a:r>
              <a:rPr lang="en-US" sz="1600" dirty="0"/>
              <a:t>After receiving multicast data, the RP sends the data to the receiver DR along the RPT. To prevent the potentially sub-optimal path (RPT) from being used to forward multicast packets, the </a:t>
            </a:r>
            <a:r>
              <a:rPr lang="en-US" sz="1600" b="1" dirty="0">
                <a:solidFill>
                  <a:srgbClr val="EC7061"/>
                </a:solidFill>
              </a:rPr>
              <a:t>receiver DR</a:t>
            </a:r>
            <a:r>
              <a:rPr lang="en-US" sz="1600" dirty="0"/>
              <a:t> establishes an SPT from itself to the source based on the source IP address in the multicast data packets.</a:t>
            </a:r>
          </a:p>
          <a:p>
            <a:r>
              <a:rPr lang="en-US" sz="1600" dirty="0"/>
              <a:t>The detailed process is as follows:</a:t>
            </a:r>
          </a:p>
        </p:txBody>
      </p:sp>
      <p:sp>
        <p:nvSpPr>
          <p:cNvPr id="2" name="Title 1">
            <a:extLst>
              <a:ext uri="{FF2B5EF4-FFF2-40B4-BE49-F238E27FC236}">
                <a16:creationId xmlns:a16="http://schemas.microsoft.com/office/drawing/2014/main" id="{9B49F5A3-F52B-49D3-A593-BEABB6275533}"/>
              </a:ext>
            </a:extLst>
          </p:cNvPr>
          <p:cNvSpPr>
            <a:spLocks noGrp="1"/>
          </p:cNvSpPr>
          <p:nvPr>
            <p:ph type="title"/>
          </p:nvPr>
        </p:nvSpPr>
        <p:spPr bwMode="gray"/>
        <p:txBody>
          <a:bodyPr/>
          <a:lstStyle/>
          <a:p>
            <a:r>
              <a:rPr lang="en-US"/>
              <a:t>RPT-to-SPT Switchover Mechanism</a:t>
            </a:r>
          </a:p>
        </p:txBody>
      </p:sp>
      <p:pic>
        <p:nvPicPr>
          <p:cNvPr id="4" name="Picture 2" descr="G:\做的项目\公共\扁平图标切换\更新2015_01_21\oss扁平图标库2015_01_21更新-04.png">
            <a:extLst>
              <a:ext uri="{FF2B5EF4-FFF2-40B4-BE49-F238E27FC236}">
                <a16:creationId xmlns:a16="http://schemas.microsoft.com/office/drawing/2014/main" id="{634A56C4-31FE-4C50-84A2-05FCB48E0025}"/>
              </a:ext>
            </a:extLst>
          </p:cNvPr>
          <p:cNvPicPr>
            <a:picLocks noChangeArrowheads="1"/>
          </p:cNvPicPr>
          <p:nvPr/>
        </p:nvPicPr>
        <p:blipFill>
          <a:blip r:embed="rId3" cstate="print"/>
          <a:stretch>
            <a:fillRect/>
          </a:stretch>
        </p:blipFill>
        <p:spPr bwMode="gray">
          <a:xfrm>
            <a:off x="3081499" y="5152499"/>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EC982C4D-09B7-46FA-8CDE-41FBEF6CDD7C}"/>
              </a:ext>
            </a:extLst>
          </p:cNvPr>
          <p:cNvPicPr>
            <a:picLocks noChangeArrowheads="1"/>
          </p:cNvPicPr>
          <p:nvPr/>
        </p:nvPicPr>
        <p:blipFill>
          <a:blip r:embed="rId3" cstate="print"/>
          <a:stretch>
            <a:fillRect/>
          </a:stretch>
        </p:blipFill>
        <p:spPr bwMode="gray">
          <a:xfrm>
            <a:off x="4714532" y="3909031"/>
            <a:ext cx="528117" cy="399259"/>
          </a:xfrm>
          <a:prstGeom prst="rect">
            <a:avLst/>
          </a:prstGeom>
          <a:noFill/>
        </p:spPr>
      </p:pic>
      <p:pic>
        <p:nvPicPr>
          <p:cNvPr id="6" name="图片 37" descr="交换机.png">
            <a:extLst>
              <a:ext uri="{FF2B5EF4-FFF2-40B4-BE49-F238E27FC236}">
                <a16:creationId xmlns:a16="http://schemas.microsoft.com/office/drawing/2014/main" id="{85483C15-1892-41E8-81CF-B0F3C31402F9}"/>
              </a:ext>
            </a:extLst>
          </p:cNvPr>
          <p:cNvPicPr preferRelativeResize="0">
            <a:picLocks/>
          </p:cNvPicPr>
          <p:nvPr/>
        </p:nvPicPr>
        <p:blipFill>
          <a:blip r:embed="rId4" cstate="print"/>
          <a:stretch>
            <a:fillRect/>
          </a:stretch>
        </p:blipFill>
        <p:spPr bwMode="gray">
          <a:xfrm>
            <a:off x="1588716" y="5152337"/>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EC52F27F-A149-4963-AF53-C718A77ABC05}"/>
              </a:ext>
            </a:extLst>
          </p:cNvPr>
          <p:cNvPicPr>
            <a:picLocks noChangeArrowheads="1"/>
          </p:cNvPicPr>
          <p:nvPr/>
        </p:nvPicPr>
        <p:blipFill>
          <a:blip r:embed="rId3" cstate="print"/>
          <a:stretch>
            <a:fillRect/>
          </a:stretch>
        </p:blipFill>
        <p:spPr bwMode="gray">
          <a:xfrm>
            <a:off x="4714532" y="5154985"/>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7F0BD56B-D092-4F5F-87A9-CA67C0E37DCF}"/>
              </a:ext>
            </a:extLst>
          </p:cNvPr>
          <p:cNvPicPr>
            <a:picLocks noChangeArrowheads="1"/>
          </p:cNvPicPr>
          <p:nvPr/>
        </p:nvPicPr>
        <p:blipFill>
          <a:blip r:embed="rId3" cstate="print"/>
          <a:stretch>
            <a:fillRect/>
          </a:stretch>
        </p:blipFill>
        <p:spPr bwMode="gray">
          <a:xfrm>
            <a:off x="6219482" y="4538244"/>
            <a:ext cx="528117" cy="399259"/>
          </a:xfrm>
          <a:prstGeom prst="rect">
            <a:avLst/>
          </a:prstGeom>
          <a:noFill/>
        </p:spPr>
      </p:pic>
      <p:pic>
        <p:nvPicPr>
          <p:cNvPr id="9" name="图片 38" descr="PC.png">
            <a:extLst>
              <a:ext uri="{FF2B5EF4-FFF2-40B4-BE49-F238E27FC236}">
                <a16:creationId xmlns:a16="http://schemas.microsoft.com/office/drawing/2014/main" id="{5001FB45-9CD9-4347-8025-88954AC9B066}"/>
              </a:ext>
            </a:extLst>
          </p:cNvPr>
          <p:cNvPicPr>
            <a:picLocks noChangeAspect="1"/>
          </p:cNvPicPr>
          <p:nvPr/>
        </p:nvPicPr>
        <p:blipFill>
          <a:blip r:embed="rId5" cstate="print"/>
          <a:stretch>
            <a:fillRect/>
          </a:stretch>
        </p:blipFill>
        <p:spPr bwMode="gray">
          <a:xfrm>
            <a:off x="7490847" y="4546697"/>
            <a:ext cx="540000" cy="382353"/>
          </a:xfrm>
          <a:prstGeom prst="rect">
            <a:avLst/>
          </a:prstGeom>
        </p:spPr>
      </p:pic>
      <p:cxnSp>
        <p:nvCxnSpPr>
          <p:cNvPr id="10" name="直接连接符 12">
            <a:extLst>
              <a:ext uri="{FF2B5EF4-FFF2-40B4-BE49-F238E27FC236}">
                <a16:creationId xmlns:a16="http://schemas.microsoft.com/office/drawing/2014/main" id="{73906E4C-9D07-4395-8A64-101DE2035649}"/>
              </a:ext>
            </a:extLst>
          </p:cNvPr>
          <p:cNvCxnSpPr>
            <a:cxnSpLocks/>
            <a:stCxn id="6" idx="3"/>
            <a:endCxn id="4" idx="1"/>
          </p:cNvCxnSpPr>
          <p:nvPr/>
        </p:nvCxnSpPr>
        <p:spPr bwMode="gray">
          <a:xfrm>
            <a:off x="2116834" y="5352048"/>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A28552CD-4964-4068-B058-216FD8D4313D}"/>
              </a:ext>
            </a:extLst>
          </p:cNvPr>
          <p:cNvCxnSpPr>
            <a:cxnSpLocks/>
            <a:stCxn id="5" idx="1"/>
            <a:endCxn id="18" idx="3"/>
          </p:cNvCxnSpPr>
          <p:nvPr/>
        </p:nvCxnSpPr>
        <p:spPr bwMode="gray">
          <a:xfrm flipH="1" flipV="1">
            <a:off x="3609616" y="4107318"/>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99D0E42E-1670-49C1-8E13-E885275F2F57}"/>
              </a:ext>
            </a:extLst>
          </p:cNvPr>
          <p:cNvCxnSpPr>
            <a:cxnSpLocks/>
            <a:stCxn id="7" idx="1"/>
            <a:endCxn id="4" idx="3"/>
          </p:cNvCxnSpPr>
          <p:nvPr/>
        </p:nvCxnSpPr>
        <p:spPr bwMode="gray">
          <a:xfrm flipH="1" flipV="1">
            <a:off x="3609616" y="5352129"/>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DBBF0E45-7528-4F0A-8092-FA0EE99DF223}"/>
              </a:ext>
            </a:extLst>
          </p:cNvPr>
          <p:cNvCxnSpPr>
            <a:cxnSpLocks/>
            <a:stCxn id="5" idx="3"/>
            <a:endCxn id="8" idx="1"/>
          </p:cNvCxnSpPr>
          <p:nvPr/>
        </p:nvCxnSpPr>
        <p:spPr bwMode="gray">
          <a:xfrm>
            <a:off x="5242649" y="4108661"/>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86F97485-6EB9-48FD-A4E7-6510B298BA58}"/>
              </a:ext>
            </a:extLst>
          </p:cNvPr>
          <p:cNvCxnSpPr>
            <a:cxnSpLocks/>
            <a:stCxn id="7" idx="3"/>
            <a:endCxn id="8" idx="1"/>
          </p:cNvCxnSpPr>
          <p:nvPr/>
        </p:nvCxnSpPr>
        <p:spPr bwMode="gray">
          <a:xfrm flipV="1">
            <a:off x="5242649" y="4737874"/>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1C492301-4955-4C42-AFB5-EBEEC3B07D54}"/>
              </a:ext>
            </a:extLst>
          </p:cNvPr>
          <p:cNvCxnSpPr>
            <a:cxnSpLocks/>
            <a:stCxn id="9" idx="1"/>
            <a:endCxn id="8" idx="3"/>
          </p:cNvCxnSpPr>
          <p:nvPr/>
        </p:nvCxnSpPr>
        <p:spPr bwMode="gray">
          <a:xfrm flipH="1">
            <a:off x="6747599" y="4737874"/>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TextBox 15">
            <a:extLst>
              <a:ext uri="{FF2B5EF4-FFF2-40B4-BE49-F238E27FC236}">
                <a16:creationId xmlns:a16="http://schemas.microsoft.com/office/drawing/2014/main" id="{4A0AAB20-CFEF-40F7-BE55-6671D02503F9}"/>
              </a:ext>
            </a:extLst>
          </p:cNvPr>
          <p:cNvSpPr txBox="1"/>
          <p:nvPr/>
        </p:nvSpPr>
        <p:spPr bwMode="gray">
          <a:xfrm>
            <a:off x="673777" y="5130941"/>
            <a:ext cx="967608" cy="646331"/>
          </a:xfrm>
          <a:prstGeom prst="rect">
            <a:avLst/>
          </a:prstGeom>
          <a:noFill/>
        </p:spPr>
        <p:txBody>
          <a:bodyPr wrap="square" rtlCol="0">
            <a:spAutoFit/>
          </a:bodyPr>
          <a:lstStyle/>
          <a:p>
            <a:pPr algn="ctr"/>
            <a:r>
              <a:rPr lang="en-US" sz="1200" dirty="0"/>
              <a:t>Multicast source S1</a:t>
            </a:r>
          </a:p>
          <a:p>
            <a:pPr algn="ctr"/>
            <a:endParaRPr lang="en-US" sz="1200" dirty="0"/>
          </a:p>
        </p:txBody>
      </p:sp>
      <p:cxnSp>
        <p:nvCxnSpPr>
          <p:cNvPr id="17" name="Connector: Elbow 16">
            <a:extLst>
              <a:ext uri="{FF2B5EF4-FFF2-40B4-BE49-F238E27FC236}">
                <a16:creationId xmlns:a16="http://schemas.microsoft.com/office/drawing/2014/main" id="{4FDA6BCD-78C5-40ED-9C13-3A25181B2548}"/>
              </a:ext>
            </a:extLst>
          </p:cNvPr>
          <p:cNvCxnSpPr>
            <a:cxnSpLocks/>
            <a:stCxn id="23" idx="6"/>
            <a:endCxn id="22" idx="2"/>
          </p:cNvCxnSpPr>
          <p:nvPr/>
        </p:nvCxnSpPr>
        <p:spPr bwMode="gray">
          <a:xfrm flipV="1">
            <a:off x="5322280" y="4737873"/>
            <a:ext cx="813868" cy="616744"/>
          </a:xfrm>
          <a:prstGeom prst="bentConnector3">
            <a:avLst>
              <a:gd name="adj1" fmla="val 50000"/>
            </a:avLst>
          </a:prstGeom>
          <a:ln w="28575">
            <a:solidFill>
              <a:srgbClr val="EC7061"/>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18" name="Picture 2" descr="G:\做的项目\公共\扁平图标切换\更新2015_01_21\oss扁平图标库2015_01_21更新-04.png">
            <a:extLst>
              <a:ext uri="{FF2B5EF4-FFF2-40B4-BE49-F238E27FC236}">
                <a16:creationId xmlns:a16="http://schemas.microsoft.com/office/drawing/2014/main" id="{A5E099DE-BE1C-410A-8CB2-275D53B54CB6}"/>
              </a:ext>
            </a:extLst>
          </p:cNvPr>
          <p:cNvPicPr>
            <a:picLocks noChangeArrowheads="1"/>
          </p:cNvPicPr>
          <p:nvPr/>
        </p:nvPicPr>
        <p:blipFill>
          <a:blip r:embed="rId3" cstate="print"/>
          <a:stretch>
            <a:fillRect/>
          </a:stretch>
        </p:blipFill>
        <p:spPr bwMode="gray">
          <a:xfrm>
            <a:off x="3081499" y="3907688"/>
            <a:ext cx="528117" cy="399259"/>
          </a:xfrm>
          <a:prstGeom prst="rect">
            <a:avLst/>
          </a:prstGeom>
          <a:noFill/>
        </p:spPr>
      </p:pic>
      <p:cxnSp>
        <p:nvCxnSpPr>
          <p:cNvPr id="19" name="直接连接符 12">
            <a:extLst>
              <a:ext uri="{FF2B5EF4-FFF2-40B4-BE49-F238E27FC236}">
                <a16:creationId xmlns:a16="http://schemas.microsoft.com/office/drawing/2014/main" id="{0F7AD3F5-36D4-4032-B65D-64BA80BA8FF9}"/>
              </a:ext>
            </a:extLst>
          </p:cNvPr>
          <p:cNvCxnSpPr>
            <a:cxnSpLocks/>
            <a:stCxn id="4" idx="0"/>
            <a:endCxn id="18" idx="2"/>
          </p:cNvCxnSpPr>
          <p:nvPr/>
        </p:nvCxnSpPr>
        <p:spPr bwMode="gray">
          <a:xfrm flipV="1">
            <a:off x="3345558" y="4306947"/>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2EC1207B-6AFF-461A-A32F-45198240F646}"/>
              </a:ext>
            </a:extLst>
          </p:cNvPr>
          <p:cNvSpPr txBox="1"/>
          <p:nvPr/>
        </p:nvSpPr>
        <p:spPr bwMode="gray">
          <a:xfrm>
            <a:off x="8053500" y="4432734"/>
            <a:ext cx="1324838" cy="646331"/>
          </a:xfrm>
          <a:prstGeom prst="rect">
            <a:avLst/>
          </a:prstGeom>
          <a:noFill/>
        </p:spPr>
        <p:txBody>
          <a:bodyPr wrap="square" rtlCol="0">
            <a:spAutoFit/>
          </a:bodyPr>
          <a:lstStyle/>
          <a:p>
            <a:pPr algn="ctr"/>
            <a:r>
              <a:rPr lang="en-US" sz="1200" dirty="0"/>
              <a:t>The multicast group member joins group G1.</a:t>
            </a:r>
          </a:p>
        </p:txBody>
      </p:sp>
      <p:sp>
        <p:nvSpPr>
          <p:cNvPr id="21" name="Oval 20">
            <a:extLst>
              <a:ext uri="{FF2B5EF4-FFF2-40B4-BE49-F238E27FC236}">
                <a16:creationId xmlns:a16="http://schemas.microsoft.com/office/drawing/2014/main" id="{01C7E3DD-D9BD-417D-9F73-A2D95EC5A93A}"/>
              </a:ext>
            </a:extLst>
          </p:cNvPr>
          <p:cNvSpPr>
            <a:spLocks noChangeAspect="1"/>
          </p:cNvSpPr>
          <p:nvPr/>
        </p:nvSpPr>
        <p:spPr bwMode="gray">
          <a:xfrm>
            <a:off x="6667968" y="4657289"/>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2" name="Oval 21">
            <a:extLst>
              <a:ext uri="{FF2B5EF4-FFF2-40B4-BE49-F238E27FC236}">
                <a16:creationId xmlns:a16="http://schemas.microsoft.com/office/drawing/2014/main" id="{D978DE67-B4A1-42B4-8559-5EDD908E88FC}"/>
              </a:ext>
            </a:extLst>
          </p:cNvPr>
          <p:cNvSpPr>
            <a:spLocks noChangeAspect="1"/>
          </p:cNvSpPr>
          <p:nvPr/>
        </p:nvSpPr>
        <p:spPr bwMode="gray">
          <a:xfrm>
            <a:off x="6136148" y="46582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3" name="Oval 22">
            <a:extLst>
              <a:ext uri="{FF2B5EF4-FFF2-40B4-BE49-F238E27FC236}">
                <a16:creationId xmlns:a16="http://schemas.microsoft.com/office/drawing/2014/main" id="{CC5E3817-C0CA-45BB-9348-AB5B96D27B58}"/>
              </a:ext>
            </a:extLst>
          </p:cNvPr>
          <p:cNvSpPr>
            <a:spLocks noChangeAspect="1"/>
          </p:cNvSpPr>
          <p:nvPr/>
        </p:nvSpPr>
        <p:spPr bwMode="gray">
          <a:xfrm>
            <a:off x="5163019" y="527498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4" name="Oval 23">
            <a:extLst>
              <a:ext uri="{FF2B5EF4-FFF2-40B4-BE49-F238E27FC236}">
                <a16:creationId xmlns:a16="http://schemas.microsoft.com/office/drawing/2014/main" id="{2E2BD5F7-2B87-4D9E-8570-78F69E3FE884}"/>
              </a:ext>
            </a:extLst>
          </p:cNvPr>
          <p:cNvSpPr>
            <a:spLocks noChangeAspect="1"/>
          </p:cNvSpPr>
          <p:nvPr/>
        </p:nvSpPr>
        <p:spPr bwMode="gray">
          <a:xfrm>
            <a:off x="5163019" y="402676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4A69C44F-598A-4A92-84AF-E2A96D1F9683}"/>
              </a:ext>
            </a:extLst>
          </p:cNvPr>
          <p:cNvSpPr>
            <a:spLocks noChangeAspect="1"/>
          </p:cNvSpPr>
          <p:nvPr/>
        </p:nvSpPr>
        <p:spPr bwMode="gray">
          <a:xfrm>
            <a:off x="4630245" y="402676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A26A1DF7-1BE6-411E-8E90-2CAC544EA11D}"/>
              </a:ext>
            </a:extLst>
          </p:cNvPr>
          <p:cNvSpPr>
            <a:spLocks noChangeAspect="1"/>
          </p:cNvSpPr>
          <p:nvPr/>
        </p:nvSpPr>
        <p:spPr bwMode="gray">
          <a:xfrm>
            <a:off x="4643890" y="527249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5B6A7862-36AC-4BAB-B626-B8B61B3582A6}"/>
              </a:ext>
            </a:extLst>
          </p:cNvPr>
          <p:cNvSpPr>
            <a:spLocks noChangeAspect="1"/>
          </p:cNvSpPr>
          <p:nvPr/>
        </p:nvSpPr>
        <p:spPr bwMode="gray">
          <a:xfrm>
            <a:off x="3525059" y="527241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E086B6DE-D1ED-410B-AFE1-B5B5DCC25843}"/>
              </a:ext>
            </a:extLst>
          </p:cNvPr>
          <p:cNvSpPr>
            <a:spLocks noChangeAspect="1"/>
          </p:cNvSpPr>
          <p:nvPr/>
        </p:nvSpPr>
        <p:spPr bwMode="gray">
          <a:xfrm>
            <a:off x="3517927" y="40290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50F4934D-4672-4D00-9D27-C6B3FEA85A4E}"/>
              </a:ext>
            </a:extLst>
          </p:cNvPr>
          <p:cNvSpPr>
            <a:spLocks noChangeAspect="1"/>
          </p:cNvSpPr>
          <p:nvPr/>
        </p:nvSpPr>
        <p:spPr bwMode="gray">
          <a:xfrm>
            <a:off x="3265926" y="422865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B206B53C-EF78-4F8B-9509-795E253DF741}"/>
              </a:ext>
            </a:extLst>
          </p:cNvPr>
          <p:cNvSpPr>
            <a:spLocks noChangeAspect="1"/>
          </p:cNvSpPr>
          <p:nvPr/>
        </p:nvSpPr>
        <p:spPr bwMode="gray">
          <a:xfrm>
            <a:off x="3271962" y="507286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Oval 30">
            <a:extLst>
              <a:ext uri="{FF2B5EF4-FFF2-40B4-BE49-F238E27FC236}">
                <a16:creationId xmlns:a16="http://schemas.microsoft.com/office/drawing/2014/main" id="{63FA2D3F-EF0B-4216-9907-E4DEB6D6F5A2}"/>
              </a:ext>
            </a:extLst>
          </p:cNvPr>
          <p:cNvSpPr>
            <a:spLocks noChangeAspect="1"/>
          </p:cNvSpPr>
          <p:nvPr/>
        </p:nvSpPr>
        <p:spPr bwMode="gray">
          <a:xfrm>
            <a:off x="3005242" y="52724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TextBox 31">
            <a:extLst>
              <a:ext uri="{FF2B5EF4-FFF2-40B4-BE49-F238E27FC236}">
                <a16:creationId xmlns:a16="http://schemas.microsoft.com/office/drawing/2014/main" id="{F16C7032-B159-486A-B644-482BFF063C03}"/>
              </a:ext>
            </a:extLst>
          </p:cNvPr>
          <p:cNvSpPr txBox="1"/>
          <p:nvPr/>
        </p:nvSpPr>
        <p:spPr bwMode="gray">
          <a:xfrm>
            <a:off x="5677328" y="4952871"/>
            <a:ext cx="1619981" cy="276999"/>
          </a:xfrm>
          <a:prstGeom prst="rect">
            <a:avLst/>
          </a:prstGeom>
          <a:noFill/>
        </p:spPr>
        <p:txBody>
          <a:bodyPr wrap="square" rtlCol="0">
            <a:spAutoFit/>
          </a:bodyPr>
          <a:lstStyle/>
          <a:p>
            <a:pPr algn="ctr"/>
            <a:r>
              <a:rPr lang="en-US" sz="1200" dirty="0"/>
              <a:t>RT5 (receiver DR)</a:t>
            </a:r>
          </a:p>
        </p:txBody>
      </p:sp>
      <p:sp>
        <p:nvSpPr>
          <p:cNvPr id="33" name="TextBox 32">
            <a:extLst>
              <a:ext uri="{FF2B5EF4-FFF2-40B4-BE49-F238E27FC236}">
                <a16:creationId xmlns:a16="http://schemas.microsoft.com/office/drawing/2014/main" id="{39E91F8A-752C-4C76-94C5-A4B5726447A6}"/>
              </a:ext>
            </a:extLst>
          </p:cNvPr>
          <p:cNvSpPr txBox="1"/>
          <p:nvPr/>
        </p:nvSpPr>
        <p:spPr bwMode="gray">
          <a:xfrm>
            <a:off x="3352738" y="4285026"/>
            <a:ext cx="470983" cy="276999"/>
          </a:xfrm>
          <a:prstGeom prst="rect">
            <a:avLst/>
          </a:prstGeom>
          <a:noFill/>
        </p:spPr>
        <p:txBody>
          <a:bodyPr wrap="square" rtlCol="0">
            <a:spAutoFit/>
          </a:bodyPr>
          <a:lstStyle/>
          <a:p>
            <a:pPr algn="ctr"/>
            <a:r>
              <a:rPr lang="en-US" sz="1200"/>
              <a:t>RT1</a:t>
            </a:r>
          </a:p>
        </p:txBody>
      </p:sp>
      <p:sp>
        <p:nvSpPr>
          <p:cNvPr id="35" name="TextBox 34">
            <a:extLst>
              <a:ext uri="{FF2B5EF4-FFF2-40B4-BE49-F238E27FC236}">
                <a16:creationId xmlns:a16="http://schemas.microsoft.com/office/drawing/2014/main" id="{3F85ED9B-5E74-4ABB-A368-E41EC82D2004}"/>
              </a:ext>
            </a:extLst>
          </p:cNvPr>
          <p:cNvSpPr txBox="1"/>
          <p:nvPr/>
        </p:nvSpPr>
        <p:spPr bwMode="gray">
          <a:xfrm>
            <a:off x="4735827" y="4278270"/>
            <a:ext cx="470983" cy="276999"/>
          </a:xfrm>
          <a:prstGeom prst="rect">
            <a:avLst/>
          </a:prstGeom>
          <a:noFill/>
        </p:spPr>
        <p:txBody>
          <a:bodyPr wrap="square" rtlCol="0">
            <a:spAutoFit/>
          </a:bodyPr>
          <a:lstStyle/>
          <a:p>
            <a:pPr algn="ctr"/>
            <a:r>
              <a:rPr lang="en-US" sz="1200"/>
              <a:t>RT3</a:t>
            </a:r>
          </a:p>
        </p:txBody>
      </p:sp>
      <p:sp>
        <p:nvSpPr>
          <p:cNvPr id="36" name="TextBox 35">
            <a:extLst>
              <a:ext uri="{FF2B5EF4-FFF2-40B4-BE49-F238E27FC236}">
                <a16:creationId xmlns:a16="http://schemas.microsoft.com/office/drawing/2014/main" id="{11749EA4-59B5-4570-9341-AABD3E854B17}"/>
              </a:ext>
            </a:extLst>
          </p:cNvPr>
          <p:cNvSpPr txBox="1"/>
          <p:nvPr/>
        </p:nvSpPr>
        <p:spPr bwMode="gray">
          <a:xfrm>
            <a:off x="4729999" y="4925342"/>
            <a:ext cx="470983" cy="276999"/>
          </a:xfrm>
          <a:prstGeom prst="rect">
            <a:avLst/>
          </a:prstGeom>
          <a:noFill/>
        </p:spPr>
        <p:txBody>
          <a:bodyPr wrap="square" rtlCol="0">
            <a:spAutoFit/>
          </a:bodyPr>
          <a:lstStyle/>
          <a:p>
            <a:pPr algn="ctr"/>
            <a:r>
              <a:rPr lang="en-US" sz="1200"/>
              <a:t>RT4</a:t>
            </a:r>
          </a:p>
        </p:txBody>
      </p:sp>
      <p:cxnSp>
        <p:nvCxnSpPr>
          <p:cNvPr id="38" name="直接连接符 12">
            <a:extLst>
              <a:ext uri="{FF2B5EF4-FFF2-40B4-BE49-F238E27FC236}">
                <a16:creationId xmlns:a16="http://schemas.microsoft.com/office/drawing/2014/main" id="{D915A40D-E0A1-492A-85CD-E6A86D5AC6FA}"/>
              </a:ext>
            </a:extLst>
          </p:cNvPr>
          <p:cNvCxnSpPr>
            <a:cxnSpLocks/>
            <a:stCxn id="31" idx="2"/>
            <a:endCxn id="6" idx="3"/>
          </p:cNvCxnSpPr>
          <p:nvPr/>
        </p:nvCxnSpPr>
        <p:spPr bwMode="gray">
          <a:xfrm flipH="1">
            <a:off x="2116834" y="5352047"/>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9" name="直接连接符 12">
            <a:extLst>
              <a:ext uri="{FF2B5EF4-FFF2-40B4-BE49-F238E27FC236}">
                <a16:creationId xmlns:a16="http://schemas.microsoft.com/office/drawing/2014/main" id="{F3EF8C10-2F69-4429-A386-E98396CA6B3F}"/>
              </a:ext>
            </a:extLst>
          </p:cNvPr>
          <p:cNvCxnSpPr>
            <a:cxnSpLocks/>
            <a:stCxn id="26" idx="2"/>
            <a:endCxn id="27" idx="6"/>
          </p:cNvCxnSpPr>
          <p:nvPr/>
        </p:nvCxnSpPr>
        <p:spPr bwMode="gray">
          <a:xfrm flipH="1" flipV="1">
            <a:off x="3684320" y="5352046"/>
            <a:ext cx="959570" cy="83"/>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1" name="直接连接符 12">
            <a:extLst>
              <a:ext uri="{FF2B5EF4-FFF2-40B4-BE49-F238E27FC236}">
                <a16:creationId xmlns:a16="http://schemas.microsoft.com/office/drawing/2014/main" id="{F96DF63E-27F8-4B1C-A364-B8CEF171F344}"/>
              </a:ext>
            </a:extLst>
          </p:cNvPr>
          <p:cNvCxnSpPr>
            <a:cxnSpLocks/>
            <a:stCxn id="9" idx="1"/>
            <a:endCxn id="21" idx="6"/>
          </p:cNvCxnSpPr>
          <p:nvPr/>
        </p:nvCxnSpPr>
        <p:spPr bwMode="gray">
          <a:xfrm flipH="1" flipV="1">
            <a:off x="6827229" y="4736920"/>
            <a:ext cx="663618" cy="95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2" name="直接连接符 12">
            <a:extLst>
              <a:ext uri="{FF2B5EF4-FFF2-40B4-BE49-F238E27FC236}">
                <a16:creationId xmlns:a16="http://schemas.microsoft.com/office/drawing/2014/main" id="{169E638B-8AC4-44FC-A69B-4FDB4FC04308}"/>
              </a:ext>
            </a:extLst>
          </p:cNvPr>
          <p:cNvCxnSpPr>
            <a:cxnSpLocks/>
          </p:cNvCxnSpPr>
          <p:nvPr/>
        </p:nvCxnSpPr>
        <p:spPr bwMode="gray">
          <a:xfrm flipH="1">
            <a:off x="2213470" y="5244299"/>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3" name="TextBox 120">
            <a:extLst>
              <a:ext uri="{FF2B5EF4-FFF2-40B4-BE49-F238E27FC236}">
                <a16:creationId xmlns:a16="http://schemas.microsoft.com/office/drawing/2014/main" id="{432969C3-E126-4B39-B277-71C505BF17AF}"/>
              </a:ext>
            </a:extLst>
          </p:cNvPr>
          <p:cNvSpPr txBox="1"/>
          <p:nvPr/>
        </p:nvSpPr>
        <p:spPr bwMode="gray">
          <a:xfrm>
            <a:off x="1018171" y="4881561"/>
            <a:ext cx="1131362" cy="25134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45" name="直接连接符 12">
            <a:extLst>
              <a:ext uri="{FF2B5EF4-FFF2-40B4-BE49-F238E27FC236}">
                <a16:creationId xmlns:a16="http://schemas.microsoft.com/office/drawing/2014/main" id="{C242F827-F7C1-423A-8C6D-743DDDDD827C}"/>
              </a:ext>
            </a:extLst>
          </p:cNvPr>
          <p:cNvCxnSpPr>
            <a:cxnSpLocks/>
          </p:cNvCxnSpPr>
          <p:nvPr/>
        </p:nvCxnSpPr>
        <p:spPr bwMode="gray">
          <a:xfrm flipH="1">
            <a:off x="3760494" y="5263167"/>
            <a:ext cx="717058"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7" name="直接连接符 12">
            <a:extLst>
              <a:ext uri="{FF2B5EF4-FFF2-40B4-BE49-F238E27FC236}">
                <a16:creationId xmlns:a16="http://schemas.microsoft.com/office/drawing/2014/main" id="{BEEBE8F0-D7A8-4ADD-B47D-BB9D6CDDEA68}"/>
              </a:ext>
            </a:extLst>
          </p:cNvPr>
          <p:cNvCxnSpPr>
            <a:cxnSpLocks/>
          </p:cNvCxnSpPr>
          <p:nvPr/>
        </p:nvCxnSpPr>
        <p:spPr bwMode="gray">
          <a:xfrm flipH="1">
            <a:off x="5322280" y="5263167"/>
            <a:ext cx="31415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8" name="直接连接符 12">
            <a:extLst>
              <a:ext uri="{FF2B5EF4-FFF2-40B4-BE49-F238E27FC236}">
                <a16:creationId xmlns:a16="http://schemas.microsoft.com/office/drawing/2014/main" id="{A47AAC66-52EF-4922-B172-CC4F47D9152D}"/>
              </a:ext>
            </a:extLst>
          </p:cNvPr>
          <p:cNvCxnSpPr>
            <a:cxnSpLocks/>
          </p:cNvCxnSpPr>
          <p:nvPr/>
        </p:nvCxnSpPr>
        <p:spPr bwMode="gray">
          <a:xfrm>
            <a:off x="5674883" y="4812428"/>
            <a:ext cx="0" cy="431871"/>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9" name="直接连接符 12">
            <a:extLst>
              <a:ext uri="{FF2B5EF4-FFF2-40B4-BE49-F238E27FC236}">
                <a16:creationId xmlns:a16="http://schemas.microsoft.com/office/drawing/2014/main" id="{02204938-C697-43A4-A4F8-A9DEAFA57D3B}"/>
              </a:ext>
            </a:extLst>
          </p:cNvPr>
          <p:cNvCxnSpPr>
            <a:cxnSpLocks/>
          </p:cNvCxnSpPr>
          <p:nvPr/>
        </p:nvCxnSpPr>
        <p:spPr bwMode="gray">
          <a:xfrm flipH="1">
            <a:off x="5815038" y="4817503"/>
            <a:ext cx="27484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50" name="直接连接符 12">
            <a:extLst>
              <a:ext uri="{FF2B5EF4-FFF2-40B4-BE49-F238E27FC236}">
                <a16:creationId xmlns:a16="http://schemas.microsoft.com/office/drawing/2014/main" id="{DF72BCF0-5DBB-4676-A8FB-B5B2F6D45BE0}"/>
              </a:ext>
            </a:extLst>
          </p:cNvPr>
          <p:cNvCxnSpPr>
            <a:cxnSpLocks/>
          </p:cNvCxnSpPr>
          <p:nvPr/>
        </p:nvCxnSpPr>
        <p:spPr bwMode="gray">
          <a:xfrm flipH="1">
            <a:off x="6860861" y="4828205"/>
            <a:ext cx="516723"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53" name="TextBox 52">
            <a:extLst>
              <a:ext uri="{FF2B5EF4-FFF2-40B4-BE49-F238E27FC236}">
                <a16:creationId xmlns:a16="http://schemas.microsoft.com/office/drawing/2014/main" id="{3859C2CB-9FC8-45F8-85FB-A089760E1954}"/>
              </a:ext>
            </a:extLst>
          </p:cNvPr>
          <p:cNvSpPr txBox="1"/>
          <p:nvPr/>
        </p:nvSpPr>
        <p:spPr bwMode="gray">
          <a:xfrm>
            <a:off x="4727847" y="3663557"/>
            <a:ext cx="528118" cy="276999"/>
          </a:xfrm>
          <a:prstGeom prst="rect">
            <a:avLst/>
          </a:prstGeom>
          <a:noFill/>
        </p:spPr>
        <p:txBody>
          <a:bodyPr wrap="square" rtlCol="0">
            <a:spAutoFit/>
          </a:bodyPr>
          <a:lstStyle/>
          <a:p>
            <a:pPr algn="ctr"/>
            <a:r>
              <a:rPr lang="en-US" sz="1200" b="1">
                <a:solidFill>
                  <a:srgbClr val="EC7061"/>
                </a:solidFill>
              </a:rPr>
              <a:t>RP</a:t>
            </a:r>
          </a:p>
        </p:txBody>
      </p:sp>
      <p:sp>
        <p:nvSpPr>
          <p:cNvPr id="71" name="TextBox 70">
            <a:extLst>
              <a:ext uri="{FF2B5EF4-FFF2-40B4-BE49-F238E27FC236}">
                <a16:creationId xmlns:a16="http://schemas.microsoft.com/office/drawing/2014/main" id="{8C7CE8AC-F302-4507-914C-D5D536446A11}"/>
              </a:ext>
            </a:extLst>
          </p:cNvPr>
          <p:cNvSpPr txBox="1"/>
          <p:nvPr/>
        </p:nvSpPr>
        <p:spPr bwMode="gray">
          <a:xfrm>
            <a:off x="3375587" y="4939975"/>
            <a:ext cx="1504344" cy="276999"/>
          </a:xfrm>
          <a:prstGeom prst="rect">
            <a:avLst/>
          </a:prstGeom>
          <a:noFill/>
        </p:spPr>
        <p:txBody>
          <a:bodyPr wrap="square" rtlCol="0">
            <a:spAutoFit/>
          </a:bodyPr>
          <a:lstStyle/>
          <a:p>
            <a:r>
              <a:rPr lang="en-US" sz="1200"/>
              <a:t>RT2 (source DR)</a:t>
            </a:r>
          </a:p>
        </p:txBody>
      </p:sp>
      <p:cxnSp>
        <p:nvCxnSpPr>
          <p:cNvPr id="72" name="直接连接符 12">
            <a:extLst>
              <a:ext uri="{FF2B5EF4-FFF2-40B4-BE49-F238E27FC236}">
                <a16:creationId xmlns:a16="http://schemas.microsoft.com/office/drawing/2014/main" id="{CC00AB34-EC69-45A0-8B64-17968AE7F1D4}"/>
              </a:ext>
            </a:extLst>
          </p:cNvPr>
          <p:cNvCxnSpPr>
            <a:cxnSpLocks/>
          </p:cNvCxnSpPr>
          <p:nvPr/>
        </p:nvCxnSpPr>
        <p:spPr bwMode="gray">
          <a:xfrm>
            <a:off x="5815038" y="4905979"/>
            <a:ext cx="289914"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74" name="直接连接符 12">
            <a:extLst>
              <a:ext uri="{FF2B5EF4-FFF2-40B4-BE49-F238E27FC236}">
                <a16:creationId xmlns:a16="http://schemas.microsoft.com/office/drawing/2014/main" id="{DB34DC6B-4014-4C81-B29F-2094025562F6}"/>
              </a:ext>
            </a:extLst>
          </p:cNvPr>
          <p:cNvCxnSpPr>
            <a:cxnSpLocks/>
          </p:cNvCxnSpPr>
          <p:nvPr/>
        </p:nvCxnSpPr>
        <p:spPr bwMode="gray">
          <a:xfrm flipV="1">
            <a:off x="5815038" y="4998933"/>
            <a:ext cx="0" cy="368711"/>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76" name="直接连接符 12">
            <a:extLst>
              <a:ext uri="{FF2B5EF4-FFF2-40B4-BE49-F238E27FC236}">
                <a16:creationId xmlns:a16="http://schemas.microsoft.com/office/drawing/2014/main" id="{D81B4E04-8DE9-4E8E-B701-C4C1C445E4BD}"/>
              </a:ext>
            </a:extLst>
          </p:cNvPr>
          <p:cNvCxnSpPr>
            <a:cxnSpLocks/>
          </p:cNvCxnSpPr>
          <p:nvPr/>
        </p:nvCxnSpPr>
        <p:spPr bwMode="gray">
          <a:xfrm>
            <a:off x="5322280" y="5431677"/>
            <a:ext cx="420033"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78" name="直接连接符 12">
            <a:extLst>
              <a:ext uri="{FF2B5EF4-FFF2-40B4-BE49-F238E27FC236}">
                <a16:creationId xmlns:a16="http://schemas.microsoft.com/office/drawing/2014/main" id="{717A0CC6-7F90-4280-BA05-D251F14A04AC}"/>
              </a:ext>
            </a:extLst>
          </p:cNvPr>
          <p:cNvCxnSpPr>
            <a:cxnSpLocks/>
          </p:cNvCxnSpPr>
          <p:nvPr/>
        </p:nvCxnSpPr>
        <p:spPr bwMode="gray">
          <a:xfrm>
            <a:off x="3694459" y="5431677"/>
            <a:ext cx="886736"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80" name="TextBox 79">
            <a:extLst>
              <a:ext uri="{FF2B5EF4-FFF2-40B4-BE49-F238E27FC236}">
                <a16:creationId xmlns:a16="http://schemas.microsoft.com/office/drawing/2014/main" id="{34F83F4E-4852-40AC-B106-34AFA429D031}"/>
              </a:ext>
            </a:extLst>
          </p:cNvPr>
          <p:cNvSpPr txBox="1"/>
          <p:nvPr/>
        </p:nvSpPr>
        <p:spPr bwMode="gray">
          <a:xfrm>
            <a:off x="5326669" y="5504997"/>
            <a:ext cx="1028511" cy="310398"/>
          </a:xfrm>
          <a:prstGeom prst="roundRect">
            <a:avLst>
              <a:gd name="adj" fmla="val 6721"/>
            </a:avLst>
          </a:prstGeom>
          <a:solidFill>
            <a:srgbClr val="8BC9A0"/>
          </a:solidFill>
          <a:ln w="12700">
            <a:solidFill>
              <a:srgbClr val="8BC9A0"/>
            </a:solidFill>
          </a:ln>
        </p:spPr>
        <p:txBody>
          <a:bodyPr wrap="square" lIns="36000" tIns="36000" rIns="36000" bIns="36000" rtlCol="0" anchor="ctr">
            <a:no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sp>
        <p:nvSpPr>
          <p:cNvPr id="81" name="Rectangular Callout 75">
            <a:extLst>
              <a:ext uri="{FF2B5EF4-FFF2-40B4-BE49-F238E27FC236}">
                <a16:creationId xmlns:a16="http://schemas.microsoft.com/office/drawing/2014/main" id="{2AFB9F66-86AD-4EA2-ADBD-C8C79CD9D019}"/>
              </a:ext>
            </a:extLst>
          </p:cNvPr>
          <p:cNvSpPr/>
          <p:nvPr/>
        </p:nvSpPr>
        <p:spPr bwMode="gray">
          <a:xfrm>
            <a:off x="6092800" y="3989885"/>
            <a:ext cx="2023772" cy="461665"/>
          </a:xfrm>
          <a:prstGeom prst="wedgeRectCallout">
            <a:avLst>
              <a:gd name="adj1" fmla="val -24995"/>
              <a:gd name="adj2" fmla="val 673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receiver DR triggers an RPT-to-SPT switchover.</a:t>
            </a:r>
          </a:p>
        </p:txBody>
      </p:sp>
      <p:sp>
        <p:nvSpPr>
          <p:cNvPr id="82" name="Rectangular Callout 75">
            <a:extLst>
              <a:ext uri="{FF2B5EF4-FFF2-40B4-BE49-F238E27FC236}">
                <a16:creationId xmlns:a16="http://schemas.microsoft.com/office/drawing/2014/main" id="{6C34D7CC-0FFA-4801-9FAC-FC0F697E155F}"/>
              </a:ext>
            </a:extLst>
          </p:cNvPr>
          <p:cNvSpPr/>
          <p:nvPr/>
        </p:nvSpPr>
        <p:spPr bwMode="gray">
          <a:xfrm>
            <a:off x="5107722" y="5923696"/>
            <a:ext cx="2808000" cy="461665"/>
          </a:xfrm>
          <a:prstGeom prst="wedgeRectCallout">
            <a:avLst>
              <a:gd name="adj1" fmla="val -20540"/>
              <a:gd name="adj2" fmla="val -884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Sends the Join message to the source IP address </a:t>
            </a:r>
            <a:r>
              <a:rPr lang="en-US" sz="1200" b="1" dirty="0">
                <a:solidFill>
                  <a:srgbClr val="EC7061"/>
                </a:solidFill>
                <a:latin typeface="Huawei Sans" panose="020C0503030203020204" pitchFamily="34" charset="0"/>
                <a:ea typeface="方正兰亭黑简体" panose="02000000000000000000" pitchFamily="2" charset="-122"/>
              </a:rPr>
              <a:t>along the shortest path</a:t>
            </a:r>
            <a:r>
              <a:rPr lang="en-US" sz="1200" dirty="0">
                <a:latin typeface="Huawei Sans" panose="020C0503030203020204" pitchFamily="34" charset="0"/>
                <a:ea typeface="方正兰亭黑简体" panose="02000000000000000000" pitchFamily="2" charset="-122"/>
              </a:rPr>
              <a:t>.</a:t>
            </a:r>
          </a:p>
        </p:txBody>
      </p:sp>
      <p:sp>
        <p:nvSpPr>
          <p:cNvPr id="83" name="椭圆 50">
            <a:extLst>
              <a:ext uri="{FF2B5EF4-FFF2-40B4-BE49-F238E27FC236}">
                <a16:creationId xmlns:a16="http://schemas.microsoft.com/office/drawing/2014/main" id="{3705DF44-F6F9-4315-91D2-3B7D04115B63}"/>
              </a:ext>
            </a:extLst>
          </p:cNvPr>
          <p:cNvSpPr/>
          <p:nvPr/>
        </p:nvSpPr>
        <p:spPr bwMode="gray">
          <a:xfrm>
            <a:off x="8018242" y="389757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4" name="椭圆 50">
            <a:extLst>
              <a:ext uri="{FF2B5EF4-FFF2-40B4-BE49-F238E27FC236}">
                <a16:creationId xmlns:a16="http://schemas.microsoft.com/office/drawing/2014/main" id="{97999BA2-D02C-4A79-B445-CAFE61AE97E6}"/>
              </a:ext>
            </a:extLst>
          </p:cNvPr>
          <p:cNvSpPr/>
          <p:nvPr/>
        </p:nvSpPr>
        <p:spPr bwMode="gray">
          <a:xfrm>
            <a:off x="5015352" y="582855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07" name="Rectangular Callout 75">
            <a:extLst>
              <a:ext uri="{FF2B5EF4-FFF2-40B4-BE49-F238E27FC236}">
                <a16:creationId xmlns:a16="http://schemas.microsoft.com/office/drawing/2014/main" id="{B01950B3-D589-42A5-BE8D-E2A22B95C9B5}"/>
              </a:ext>
            </a:extLst>
          </p:cNvPr>
          <p:cNvSpPr/>
          <p:nvPr/>
        </p:nvSpPr>
        <p:spPr bwMode="gray">
          <a:xfrm>
            <a:off x="2750389" y="5715105"/>
            <a:ext cx="1908000" cy="461665"/>
          </a:xfrm>
          <a:prstGeom prst="wedgeRectCallout">
            <a:avLst>
              <a:gd name="adj1" fmla="val 21265"/>
              <a:gd name="adj2" fmla="val -1007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An </a:t>
            </a:r>
            <a:r>
              <a:rPr lang="en-US" sz="1200" b="1" dirty="0">
                <a:solidFill>
                  <a:srgbClr val="EC7061"/>
                </a:solidFill>
                <a:latin typeface="Huawei Sans" panose="020C0503030203020204" pitchFamily="34" charset="0"/>
                <a:ea typeface="方正兰亭黑简体" panose="02000000000000000000" pitchFamily="2" charset="-122"/>
              </a:rPr>
              <a:t>SPT</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is established based on Join messages.</a:t>
            </a:r>
          </a:p>
        </p:txBody>
      </p:sp>
      <p:sp>
        <p:nvSpPr>
          <p:cNvPr id="208" name="Rectangular Callout 75">
            <a:extLst>
              <a:ext uri="{FF2B5EF4-FFF2-40B4-BE49-F238E27FC236}">
                <a16:creationId xmlns:a16="http://schemas.microsoft.com/office/drawing/2014/main" id="{D0A22439-5F3D-4742-866C-EB8018DAB2A8}"/>
              </a:ext>
            </a:extLst>
          </p:cNvPr>
          <p:cNvSpPr/>
          <p:nvPr/>
        </p:nvSpPr>
        <p:spPr bwMode="gray">
          <a:xfrm>
            <a:off x="1576994" y="4155405"/>
            <a:ext cx="1476000" cy="646331"/>
          </a:xfrm>
          <a:prstGeom prst="wedgeRectCallout">
            <a:avLst>
              <a:gd name="adj1" fmla="val 20752"/>
              <a:gd name="adj2" fmla="val 910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Multicast packets are sent </a:t>
            </a:r>
            <a:r>
              <a:rPr lang="en-US" sz="1200" b="1" dirty="0">
                <a:solidFill>
                  <a:srgbClr val="EC7061"/>
                </a:solidFill>
                <a:latin typeface="Huawei Sans" panose="020C0503030203020204" pitchFamily="34" charset="0"/>
                <a:ea typeface="方正兰亭黑简体" panose="02000000000000000000" pitchFamily="2" charset="-122"/>
              </a:rPr>
              <a:t>along the optimal path</a:t>
            </a:r>
            <a:r>
              <a:rPr lang="en-US" sz="1200" dirty="0">
                <a:latin typeface="Huawei Sans" panose="020C0503030203020204" pitchFamily="34" charset="0"/>
                <a:ea typeface="方正兰亭黑简体" panose="02000000000000000000" pitchFamily="2" charset="-122"/>
              </a:rPr>
              <a:t>.</a:t>
            </a:r>
          </a:p>
        </p:txBody>
      </p:sp>
      <p:sp>
        <p:nvSpPr>
          <p:cNvPr id="209" name="椭圆 50">
            <a:extLst>
              <a:ext uri="{FF2B5EF4-FFF2-40B4-BE49-F238E27FC236}">
                <a16:creationId xmlns:a16="http://schemas.microsoft.com/office/drawing/2014/main" id="{0A270BE1-B667-4052-AC3C-710699D874F1}"/>
              </a:ext>
            </a:extLst>
          </p:cNvPr>
          <p:cNvSpPr/>
          <p:nvPr/>
        </p:nvSpPr>
        <p:spPr bwMode="gray">
          <a:xfrm>
            <a:off x="2654989" y="563539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10" name="椭圆 50">
            <a:extLst>
              <a:ext uri="{FF2B5EF4-FFF2-40B4-BE49-F238E27FC236}">
                <a16:creationId xmlns:a16="http://schemas.microsoft.com/office/drawing/2014/main" id="{9A07B457-4517-4284-89F1-02041D523B14}"/>
              </a:ext>
            </a:extLst>
          </p:cNvPr>
          <p:cNvSpPr/>
          <p:nvPr/>
        </p:nvSpPr>
        <p:spPr bwMode="gray">
          <a:xfrm>
            <a:off x="1501675" y="404591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213" name="Oval 212">
            <a:extLst>
              <a:ext uri="{FF2B5EF4-FFF2-40B4-BE49-F238E27FC236}">
                <a16:creationId xmlns:a16="http://schemas.microsoft.com/office/drawing/2014/main" id="{EE094EF4-F022-4D2A-AF71-1FE376F6110A}"/>
              </a:ext>
            </a:extLst>
          </p:cNvPr>
          <p:cNvSpPr>
            <a:spLocks noChangeAspect="1"/>
          </p:cNvSpPr>
          <p:nvPr/>
        </p:nvSpPr>
        <p:spPr bwMode="gray">
          <a:xfrm>
            <a:off x="9957114" y="57397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14" name="TextBox 213">
            <a:extLst>
              <a:ext uri="{FF2B5EF4-FFF2-40B4-BE49-F238E27FC236}">
                <a16:creationId xmlns:a16="http://schemas.microsoft.com/office/drawing/2014/main" id="{94510B4D-1F82-4838-BBF9-B65C8F4F5F23}"/>
              </a:ext>
            </a:extLst>
          </p:cNvPr>
          <p:cNvSpPr txBox="1"/>
          <p:nvPr/>
        </p:nvSpPr>
        <p:spPr bwMode="gray">
          <a:xfrm>
            <a:off x="10097909" y="5682767"/>
            <a:ext cx="1800000" cy="276999"/>
          </a:xfrm>
          <a:prstGeom prst="rect">
            <a:avLst/>
          </a:prstGeom>
          <a:noFill/>
        </p:spPr>
        <p:txBody>
          <a:bodyPr wrap="square" rtlCol="0">
            <a:spAutoFit/>
          </a:bodyPr>
          <a:lstStyle/>
          <a:p>
            <a:r>
              <a:rPr lang="en-US" sz="1200"/>
              <a:t>Active PIM interface</a:t>
            </a:r>
          </a:p>
        </p:txBody>
      </p:sp>
      <p:sp>
        <p:nvSpPr>
          <p:cNvPr id="215" name="Oval 214">
            <a:extLst>
              <a:ext uri="{FF2B5EF4-FFF2-40B4-BE49-F238E27FC236}">
                <a16:creationId xmlns:a16="http://schemas.microsoft.com/office/drawing/2014/main" id="{AAA99B6B-F84A-427B-9FB0-1D81A36C747A}"/>
              </a:ext>
            </a:extLst>
          </p:cNvPr>
          <p:cNvSpPr>
            <a:spLocks noChangeAspect="1"/>
          </p:cNvSpPr>
          <p:nvPr/>
        </p:nvSpPr>
        <p:spPr bwMode="gray">
          <a:xfrm>
            <a:off x="9957113" y="6012452"/>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16" name="TextBox 215">
            <a:extLst>
              <a:ext uri="{FF2B5EF4-FFF2-40B4-BE49-F238E27FC236}">
                <a16:creationId xmlns:a16="http://schemas.microsoft.com/office/drawing/2014/main" id="{A1C4B270-1D6E-4693-AB40-FD820B5E331A}"/>
              </a:ext>
            </a:extLst>
          </p:cNvPr>
          <p:cNvSpPr txBox="1"/>
          <p:nvPr/>
        </p:nvSpPr>
        <p:spPr bwMode="gray">
          <a:xfrm>
            <a:off x="10097909" y="5953582"/>
            <a:ext cx="1800000" cy="276999"/>
          </a:xfrm>
          <a:prstGeom prst="rect">
            <a:avLst/>
          </a:prstGeom>
          <a:noFill/>
        </p:spPr>
        <p:txBody>
          <a:bodyPr wrap="square" rtlCol="0">
            <a:spAutoFit/>
          </a:bodyPr>
          <a:lstStyle/>
          <a:p>
            <a:r>
              <a:rPr lang="en-US" sz="1200"/>
              <a:t>Active IGMP interface</a:t>
            </a:r>
          </a:p>
        </p:txBody>
      </p:sp>
      <p:cxnSp>
        <p:nvCxnSpPr>
          <p:cNvPr id="217" name="直接连接符 12">
            <a:extLst>
              <a:ext uri="{FF2B5EF4-FFF2-40B4-BE49-F238E27FC236}">
                <a16:creationId xmlns:a16="http://schemas.microsoft.com/office/drawing/2014/main" id="{4D13A1B2-7E96-4B2C-A49E-35D79F74BF50}"/>
              </a:ext>
            </a:extLst>
          </p:cNvPr>
          <p:cNvCxnSpPr>
            <a:cxnSpLocks/>
          </p:cNvCxnSpPr>
          <p:nvPr/>
        </p:nvCxnSpPr>
        <p:spPr bwMode="gray">
          <a:xfrm>
            <a:off x="9557722" y="5282156"/>
            <a:ext cx="558653" cy="0"/>
          </a:xfrm>
          <a:prstGeom prst="line">
            <a:avLst/>
          </a:prstGeom>
          <a:solidFill>
            <a:schemeClr val="accent1"/>
          </a:solidFill>
          <a:ln w="28575" cap="flat" cmpd="sng" algn="ctr">
            <a:solidFill>
              <a:srgbClr val="FFD17D"/>
            </a:solidFill>
            <a:prstDash val="sysDot"/>
            <a:round/>
            <a:headEnd type="none" w="med" len="med"/>
            <a:tailEnd type="triangle" w="med" len="med"/>
          </a:ln>
          <a:effectLst/>
        </p:spPr>
      </p:cxnSp>
      <p:sp>
        <p:nvSpPr>
          <p:cNvPr id="218" name="TextBox 217">
            <a:extLst>
              <a:ext uri="{FF2B5EF4-FFF2-40B4-BE49-F238E27FC236}">
                <a16:creationId xmlns:a16="http://schemas.microsoft.com/office/drawing/2014/main" id="{4936D14D-15FA-421A-9CB5-83C4E5493DE0}"/>
              </a:ext>
            </a:extLst>
          </p:cNvPr>
          <p:cNvSpPr txBox="1"/>
          <p:nvPr/>
        </p:nvSpPr>
        <p:spPr bwMode="gray">
          <a:xfrm>
            <a:off x="10097909" y="5167047"/>
            <a:ext cx="1800000" cy="276999"/>
          </a:xfrm>
          <a:prstGeom prst="rect">
            <a:avLst/>
          </a:prstGeom>
          <a:noFill/>
        </p:spPr>
        <p:txBody>
          <a:bodyPr wrap="square" rtlCol="0">
            <a:spAutoFit/>
          </a:bodyPr>
          <a:lstStyle/>
          <a:p>
            <a:r>
              <a:rPr lang="en-US" sz="1200"/>
              <a:t>Assert mechanism</a:t>
            </a:r>
          </a:p>
        </p:txBody>
      </p:sp>
      <p:cxnSp>
        <p:nvCxnSpPr>
          <p:cNvPr id="219" name="Straight Arrow Connector 218">
            <a:extLst>
              <a:ext uri="{FF2B5EF4-FFF2-40B4-BE49-F238E27FC236}">
                <a16:creationId xmlns:a16="http://schemas.microsoft.com/office/drawing/2014/main" id="{D70060C2-D393-4B26-A150-D07EF9CB39EE}"/>
              </a:ext>
            </a:extLst>
          </p:cNvPr>
          <p:cNvCxnSpPr>
            <a:cxnSpLocks/>
          </p:cNvCxnSpPr>
          <p:nvPr/>
        </p:nvCxnSpPr>
        <p:spPr bwMode="gray">
          <a:xfrm>
            <a:off x="9557723" y="5042125"/>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CD6E5048-0D55-414F-86F6-F8D94019B7F6}"/>
              </a:ext>
            </a:extLst>
          </p:cNvPr>
          <p:cNvSpPr txBox="1"/>
          <p:nvPr/>
        </p:nvSpPr>
        <p:spPr bwMode="gray">
          <a:xfrm>
            <a:off x="10097909" y="4908829"/>
            <a:ext cx="1800000" cy="276999"/>
          </a:xfrm>
          <a:prstGeom prst="rect">
            <a:avLst/>
          </a:prstGeom>
          <a:noFill/>
        </p:spPr>
        <p:txBody>
          <a:bodyPr wrap="square" rtlCol="0">
            <a:spAutoFit/>
          </a:bodyPr>
          <a:lstStyle/>
          <a:p>
            <a:r>
              <a:rPr lang="en-US" sz="1200"/>
              <a:t>Join message</a:t>
            </a:r>
          </a:p>
        </p:txBody>
      </p:sp>
      <p:cxnSp>
        <p:nvCxnSpPr>
          <p:cNvPr id="221" name="Straight Arrow Connector 220">
            <a:extLst>
              <a:ext uri="{FF2B5EF4-FFF2-40B4-BE49-F238E27FC236}">
                <a16:creationId xmlns:a16="http://schemas.microsoft.com/office/drawing/2014/main" id="{50A73F2D-93A7-4AD2-A1B6-E6DE03773B35}"/>
              </a:ext>
            </a:extLst>
          </p:cNvPr>
          <p:cNvCxnSpPr>
            <a:cxnSpLocks/>
          </p:cNvCxnSpPr>
          <p:nvPr/>
        </p:nvCxnSpPr>
        <p:spPr bwMode="gray">
          <a:xfrm>
            <a:off x="9564230" y="4615627"/>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2" name="TextBox 221">
            <a:extLst>
              <a:ext uri="{FF2B5EF4-FFF2-40B4-BE49-F238E27FC236}">
                <a16:creationId xmlns:a16="http://schemas.microsoft.com/office/drawing/2014/main" id="{8648CA90-674F-4E7E-9FEB-BBDD6B848B9E}"/>
              </a:ext>
            </a:extLst>
          </p:cNvPr>
          <p:cNvSpPr txBox="1"/>
          <p:nvPr/>
        </p:nvSpPr>
        <p:spPr bwMode="gray">
          <a:xfrm>
            <a:off x="10097909" y="4482331"/>
            <a:ext cx="1800000" cy="276999"/>
          </a:xfrm>
          <a:prstGeom prst="rect">
            <a:avLst/>
          </a:prstGeom>
          <a:noFill/>
        </p:spPr>
        <p:txBody>
          <a:bodyPr wrap="square" rtlCol="0">
            <a:spAutoFit/>
          </a:bodyPr>
          <a:lstStyle/>
          <a:p>
            <a:r>
              <a:rPr lang="en-US" sz="1200" dirty="0"/>
              <a:t>Multicast packet</a:t>
            </a:r>
          </a:p>
        </p:txBody>
      </p:sp>
      <p:cxnSp>
        <p:nvCxnSpPr>
          <p:cNvPr id="223" name="直接连接符 12">
            <a:extLst>
              <a:ext uri="{FF2B5EF4-FFF2-40B4-BE49-F238E27FC236}">
                <a16:creationId xmlns:a16="http://schemas.microsoft.com/office/drawing/2014/main" id="{FBDF77A3-46C0-475B-85EB-E2397D36685F}"/>
              </a:ext>
            </a:extLst>
          </p:cNvPr>
          <p:cNvCxnSpPr>
            <a:cxnSpLocks/>
          </p:cNvCxnSpPr>
          <p:nvPr/>
        </p:nvCxnSpPr>
        <p:spPr bwMode="gray">
          <a:xfrm>
            <a:off x="9564230" y="5520147"/>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224" name="TextBox 223">
            <a:extLst>
              <a:ext uri="{FF2B5EF4-FFF2-40B4-BE49-F238E27FC236}">
                <a16:creationId xmlns:a16="http://schemas.microsoft.com/office/drawing/2014/main" id="{E5E2EBFC-4063-437A-BC81-20C39C904009}"/>
              </a:ext>
            </a:extLst>
          </p:cNvPr>
          <p:cNvSpPr txBox="1"/>
          <p:nvPr/>
        </p:nvSpPr>
        <p:spPr bwMode="gray">
          <a:xfrm>
            <a:off x="10097909" y="5405038"/>
            <a:ext cx="1800000" cy="276999"/>
          </a:xfrm>
          <a:prstGeom prst="rect">
            <a:avLst/>
          </a:prstGeom>
          <a:noFill/>
        </p:spPr>
        <p:txBody>
          <a:bodyPr wrap="square" rtlCol="0">
            <a:spAutoFit/>
          </a:bodyPr>
          <a:lstStyle/>
          <a:p>
            <a:r>
              <a:rPr lang="en-US" sz="1200"/>
              <a:t>SPT</a:t>
            </a:r>
          </a:p>
        </p:txBody>
      </p:sp>
      <p:grpSp>
        <p:nvGrpSpPr>
          <p:cNvPr id="225" name="Group 224">
            <a:extLst>
              <a:ext uri="{FF2B5EF4-FFF2-40B4-BE49-F238E27FC236}">
                <a16:creationId xmlns:a16="http://schemas.microsoft.com/office/drawing/2014/main" id="{11AC4951-45C3-41AC-A236-33FB40395582}"/>
              </a:ext>
            </a:extLst>
          </p:cNvPr>
          <p:cNvGrpSpPr/>
          <p:nvPr/>
        </p:nvGrpSpPr>
        <p:grpSpPr bwMode="gray">
          <a:xfrm>
            <a:off x="7428147" y="71577"/>
            <a:ext cx="4680000" cy="213120"/>
            <a:chOff x="7788188" y="106136"/>
            <a:chExt cx="4472949" cy="213120"/>
          </a:xfrm>
        </p:grpSpPr>
        <p:sp>
          <p:nvSpPr>
            <p:cNvPr id="226" name="五边形 24">
              <a:extLst>
                <a:ext uri="{FF2B5EF4-FFF2-40B4-BE49-F238E27FC236}">
                  <a16:creationId xmlns:a16="http://schemas.microsoft.com/office/drawing/2014/main" id="{8AB189DF-E179-44EA-8C62-7C2C131DBF09}"/>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227" name="燕尾形 25">
              <a:extLst>
                <a:ext uri="{FF2B5EF4-FFF2-40B4-BE49-F238E27FC236}">
                  <a16:creationId xmlns:a16="http://schemas.microsoft.com/office/drawing/2014/main" id="{3F7B0D4D-5756-4BDF-9A40-251EF5931462}"/>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ea typeface="方正兰亭黑简体" panose="02000000000000000000" pitchFamily="2" charset="-122"/>
                </a:rPr>
                <a:t>MDT Optimization</a:t>
              </a:r>
            </a:p>
          </p:txBody>
        </p:sp>
        <p:sp>
          <p:nvSpPr>
            <p:cNvPr id="228" name="燕尾形 25">
              <a:extLst>
                <a:ext uri="{FF2B5EF4-FFF2-40B4-BE49-F238E27FC236}">
                  <a16:creationId xmlns:a16="http://schemas.microsoft.com/office/drawing/2014/main" id="{3015F725-9DF1-47D8-A4C9-F869FB830A5D}"/>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Maintenance</a:t>
              </a:r>
            </a:p>
          </p:txBody>
        </p:sp>
      </p:grpSp>
      <p:cxnSp>
        <p:nvCxnSpPr>
          <p:cNvPr id="229" name="Straight Arrow Connector 228">
            <a:extLst>
              <a:ext uri="{FF2B5EF4-FFF2-40B4-BE49-F238E27FC236}">
                <a16:creationId xmlns:a16="http://schemas.microsoft.com/office/drawing/2014/main" id="{A150D4CF-2B8C-42A0-8D63-F8A924C81EB8}"/>
              </a:ext>
            </a:extLst>
          </p:cNvPr>
          <p:cNvCxnSpPr>
            <a:cxnSpLocks/>
          </p:cNvCxnSpPr>
          <p:nvPr/>
        </p:nvCxnSpPr>
        <p:spPr bwMode="gray">
          <a:xfrm flipV="1">
            <a:off x="5277982" y="4242433"/>
            <a:ext cx="0" cy="975363"/>
          </a:xfrm>
          <a:prstGeom prst="straightConnector1">
            <a:avLst/>
          </a:prstGeom>
          <a:ln w="19050">
            <a:solidFill>
              <a:srgbClr val="FFD17D"/>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0" name="TextBox 229">
            <a:extLst>
              <a:ext uri="{FF2B5EF4-FFF2-40B4-BE49-F238E27FC236}">
                <a16:creationId xmlns:a16="http://schemas.microsoft.com/office/drawing/2014/main" id="{E47479BF-BB23-4280-AC9A-86AFB282957E}"/>
              </a:ext>
            </a:extLst>
          </p:cNvPr>
          <p:cNvSpPr txBox="1"/>
          <p:nvPr/>
        </p:nvSpPr>
        <p:spPr bwMode="gray">
          <a:xfrm rot="16200000">
            <a:off x="4835658" y="4561629"/>
            <a:ext cx="1091313" cy="276999"/>
          </a:xfrm>
          <a:prstGeom prst="rect">
            <a:avLst/>
          </a:prstGeom>
          <a:noFill/>
        </p:spPr>
        <p:txBody>
          <a:bodyPr wrap="square" rtlCol="0">
            <a:spAutoFit/>
          </a:bodyPr>
          <a:lstStyle/>
          <a:p>
            <a:pPr algn="ctr"/>
            <a:r>
              <a:rPr lang="en-US" sz="1200" dirty="0"/>
              <a:t>Assert mechanism</a:t>
            </a:r>
          </a:p>
        </p:txBody>
      </p:sp>
      <p:cxnSp>
        <p:nvCxnSpPr>
          <p:cNvPr id="231" name="直接连接符 12">
            <a:extLst>
              <a:ext uri="{FF2B5EF4-FFF2-40B4-BE49-F238E27FC236}">
                <a16:creationId xmlns:a16="http://schemas.microsoft.com/office/drawing/2014/main" id="{71649831-BAAB-44A5-8269-95F9B309B001}"/>
              </a:ext>
            </a:extLst>
          </p:cNvPr>
          <p:cNvCxnSpPr>
            <a:cxnSpLocks/>
          </p:cNvCxnSpPr>
          <p:nvPr/>
        </p:nvCxnSpPr>
        <p:spPr bwMode="gray">
          <a:xfrm>
            <a:off x="5816400" y="4106400"/>
            <a:ext cx="0" cy="573659"/>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233" name="直接连接符 12">
            <a:extLst>
              <a:ext uri="{FF2B5EF4-FFF2-40B4-BE49-F238E27FC236}">
                <a16:creationId xmlns:a16="http://schemas.microsoft.com/office/drawing/2014/main" id="{38E96018-9751-4431-B9CF-6521A77054A2}"/>
              </a:ext>
            </a:extLst>
          </p:cNvPr>
          <p:cNvCxnSpPr>
            <a:cxnSpLocks/>
          </p:cNvCxnSpPr>
          <p:nvPr/>
        </p:nvCxnSpPr>
        <p:spPr bwMode="gray">
          <a:xfrm>
            <a:off x="5869771" y="4650092"/>
            <a:ext cx="220113" cy="0"/>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235" name="直接连接符 12">
            <a:extLst>
              <a:ext uri="{FF2B5EF4-FFF2-40B4-BE49-F238E27FC236}">
                <a16:creationId xmlns:a16="http://schemas.microsoft.com/office/drawing/2014/main" id="{80A49C3E-973E-4F6B-B6EC-63FA0A8BA077}"/>
              </a:ext>
            </a:extLst>
          </p:cNvPr>
          <p:cNvCxnSpPr>
            <a:cxnSpLocks/>
          </p:cNvCxnSpPr>
          <p:nvPr/>
        </p:nvCxnSpPr>
        <p:spPr bwMode="gray">
          <a:xfrm>
            <a:off x="5371671" y="4026769"/>
            <a:ext cx="314157" cy="0"/>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237" name="直接连接符 12">
            <a:extLst>
              <a:ext uri="{FF2B5EF4-FFF2-40B4-BE49-F238E27FC236}">
                <a16:creationId xmlns:a16="http://schemas.microsoft.com/office/drawing/2014/main" id="{ED10BEAC-8A37-435E-B487-0FF647048543}"/>
              </a:ext>
            </a:extLst>
          </p:cNvPr>
          <p:cNvCxnSpPr>
            <a:cxnSpLocks/>
          </p:cNvCxnSpPr>
          <p:nvPr/>
        </p:nvCxnSpPr>
        <p:spPr bwMode="gray">
          <a:xfrm>
            <a:off x="3732228" y="4026769"/>
            <a:ext cx="764128" cy="0"/>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239" name="直接连接符 12">
            <a:extLst>
              <a:ext uri="{FF2B5EF4-FFF2-40B4-BE49-F238E27FC236}">
                <a16:creationId xmlns:a16="http://schemas.microsoft.com/office/drawing/2014/main" id="{C54832C9-C27D-498C-ADAE-00B0C687EE3D}"/>
              </a:ext>
            </a:extLst>
          </p:cNvPr>
          <p:cNvCxnSpPr>
            <a:cxnSpLocks/>
          </p:cNvCxnSpPr>
          <p:nvPr/>
        </p:nvCxnSpPr>
        <p:spPr bwMode="gray">
          <a:xfrm flipV="1">
            <a:off x="3271962" y="4546697"/>
            <a:ext cx="0" cy="470673"/>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sp>
        <p:nvSpPr>
          <p:cNvPr id="243" name="TextBox 242">
            <a:extLst>
              <a:ext uri="{FF2B5EF4-FFF2-40B4-BE49-F238E27FC236}">
                <a16:creationId xmlns:a16="http://schemas.microsoft.com/office/drawing/2014/main" id="{1A223B66-6E4D-43E9-BBE1-758B757EFBE9}"/>
              </a:ext>
            </a:extLst>
          </p:cNvPr>
          <p:cNvSpPr txBox="1"/>
          <p:nvPr/>
        </p:nvSpPr>
        <p:spPr bwMode="gray">
          <a:xfrm>
            <a:off x="5227443" y="3686176"/>
            <a:ext cx="1177486" cy="269748"/>
          </a:xfrm>
          <a:prstGeom prst="roundRect">
            <a:avLst>
              <a:gd name="adj" fmla="val 6721"/>
            </a:avLst>
          </a:prstGeom>
          <a:solidFill>
            <a:schemeClr val="bg1">
              <a:lumMod val="50000"/>
            </a:schemeClr>
          </a:solidFill>
          <a:ln w="12700">
            <a:solidFill>
              <a:schemeClr val="bg1">
                <a:lumMod val="50000"/>
              </a:schemeClr>
            </a:solidFill>
          </a:ln>
        </p:spPr>
        <p:txBody>
          <a:bodyPr wrap="square" lIns="36000" tIns="36000" rIns="36000" bIns="36000" rtlCol="0" anchor="ctr">
            <a:no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Prune message</a:t>
            </a:r>
          </a:p>
        </p:txBody>
      </p:sp>
      <p:cxnSp>
        <p:nvCxnSpPr>
          <p:cNvPr id="244" name="Straight Arrow Connector 243">
            <a:extLst>
              <a:ext uri="{FF2B5EF4-FFF2-40B4-BE49-F238E27FC236}">
                <a16:creationId xmlns:a16="http://schemas.microsoft.com/office/drawing/2014/main" id="{34A0B81F-3185-403A-A76E-D8D665CF35C9}"/>
              </a:ext>
            </a:extLst>
          </p:cNvPr>
          <p:cNvCxnSpPr>
            <a:cxnSpLocks/>
          </p:cNvCxnSpPr>
          <p:nvPr/>
        </p:nvCxnSpPr>
        <p:spPr bwMode="gray">
          <a:xfrm>
            <a:off x="9564231" y="4824151"/>
            <a:ext cx="562933" cy="0"/>
          </a:xfrm>
          <a:prstGeom prst="straightConnector1">
            <a:avLst/>
          </a:prstGeom>
          <a:ln w="19050">
            <a:solidFill>
              <a:schemeClr val="bg1">
                <a:lumMod val="5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5" name="TextBox 244">
            <a:extLst>
              <a:ext uri="{FF2B5EF4-FFF2-40B4-BE49-F238E27FC236}">
                <a16:creationId xmlns:a16="http://schemas.microsoft.com/office/drawing/2014/main" id="{8A7A9997-DC4A-4158-B859-C6DD27D29F0D}"/>
              </a:ext>
            </a:extLst>
          </p:cNvPr>
          <p:cNvSpPr txBox="1"/>
          <p:nvPr/>
        </p:nvSpPr>
        <p:spPr bwMode="gray">
          <a:xfrm>
            <a:off x="10097909" y="4690855"/>
            <a:ext cx="1800000" cy="276999"/>
          </a:xfrm>
          <a:prstGeom prst="rect">
            <a:avLst/>
          </a:prstGeom>
          <a:noFill/>
        </p:spPr>
        <p:txBody>
          <a:bodyPr wrap="square" rtlCol="0">
            <a:spAutoFit/>
          </a:bodyPr>
          <a:lstStyle/>
          <a:p>
            <a:r>
              <a:rPr lang="en-US" sz="1200"/>
              <a:t>Prune message</a:t>
            </a:r>
          </a:p>
        </p:txBody>
      </p:sp>
      <p:sp>
        <p:nvSpPr>
          <p:cNvPr id="246" name="Rectangular Callout 75">
            <a:extLst>
              <a:ext uri="{FF2B5EF4-FFF2-40B4-BE49-F238E27FC236}">
                <a16:creationId xmlns:a16="http://schemas.microsoft.com/office/drawing/2014/main" id="{A058A15F-8D0D-4754-AA65-4BFCA0683CAC}"/>
              </a:ext>
            </a:extLst>
          </p:cNvPr>
          <p:cNvSpPr/>
          <p:nvPr/>
        </p:nvSpPr>
        <p:spPr bwMode="gray">
          <a:xfrm>
            <a:off x="5171641" y="3045224"/>
            <a:ext cx="2170774" cy="461666"/>
          </a:xfrm>
          <a:prstGeom prst="wedgeRectCallout">
            <a:avLst>
              <a:gd name="adj1" fmla="val -17765"/>
              <a:gd name="adj2" fmla="val 9480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Uses Prune messages to prune the sub-optimal path.</a:t>
            </a:r>
          </a:p>
        </p:txBody>
      </p:sp>
      <p:sp>
        <p:nvSpPr>
          <p:cNvPr id="256" name="椭圆 50">
            <a:extLst>
              <a:ext uri="{FF2B5EF4-FFF2-40B4-BE49-F238E27FC236}">
                <a16:creationId xmlns:a16="http://schemas.microsoft.com/office/drawing/2014/main" id="{9AF717E3-AB4D-4EAC-A626-FAE232876E3D}"/>
              </a:ext>
            </a:extLst>
          </p:cNvPr>
          <p:cNvSpPr/>
          <p:nvPr/>
        </p:nvSpPr>
        <p:spPr bwMode="gray">
          <a:xfrm>
            <a:off x="5079814" y="296158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9" name="矩形: 圆角 52">
            <a:extLst>
              <a:ext uri="{FF2B5EF4-FFF2-40B4-BE49-F238E27FC236}">
                <a16:creationId xmlns:a16="http://schemas.microsoft.com/office/drawing/2014/main" id="{86A44CDF-E149-4E45-ADEC-E93DC918ED6F}"/>
              </a:ext>
            </a:extLst>
          </p:cNvPr>
          <p:cNvSpPr/>
          <p:nvPr/>
        </p:nvSpPr>
        <p:spPr bwMode="gray">
          <a:xfrm>
            <a:off x="2450849" y="2764435"/>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90" name="Table 38">
            <a:extLst>
              <a:ext uri="{FF2B5EF4-FFF2-40B4-BE49-F238E27FC236}">
                <a16:creationId xmlns:a16="http://schemas.microsoft.com/office/drawing/2014/main" id="{B490C57C-E6BF-4529-A692-AE29B95FD6C1}"/>
              </a:ext>
            </a:extLst>
          </p:cNvPr>
          <p:cNvGraphicFramePr>
            <a:graphicFrameLocks noGrp="1"/>
          </p:cNvGraphicFramePr>
          <p:nvPr>
            <p:extLst>
              <p:ext uri="{D42A27DB-BD31-4B8C-83A1-F6EECF244321}">
                <p14:modId xmlns:p14="http://schemas.microsoft.com/office/powerpoint/2010/main" val="1416969494"/>
              </p:ext>
            </p:extLst>
          </p:nvPr>
        </p:nvGraphicFramePr>
        <p:xfrm>
          <a:off x="2499192" y="3017388"/>
          <a:ext cx="2354860" cy="603720"/>
        </p:xfrm>
        <a:graphic>
          <a:graphicData uri="http://schemas.openxmlformats.org/drawingml/2006/table">
            <a:tbl>
              <a:tblPr firstRow="1" bandRow="1">
                <a:tableStyleId>{72833802-FEF1-4C79-8D5D-14CF1EAF98D9}</a:tableStyleId>
              </a:tblPr>
              <a:tblGrid>
                <a:gridCol w="809610">
                  <a:extLst>
                    <a:ext uri="{9D8B030D-6E8A-4147-A177-3AD203B41FA5}">
                      <a16:colId xmlns:a16="http://schemas.microsoft.com/office/drawing/2014/main" val="2036062193"/>
                    </a:ext>
                  </a:extLst>
                </a:gridCol>
                <a:gridCol w="735290">
                  <a:extLst>
                    <a:ext uri="{9D8B030D-6E8A-4147-A177-3AD203B41FA5}">
                      <a16:colId xmlns:a16="http://schemas.microsoft.com/office/drawing/2014/main" val="3317129549"/>
                    </a:ext>
                  </a:extLst>
                </a:gridCol>
                <a:gridCol w="809960">
                  <a:extLst>
                    <a:ext uri="{9D8B030D-6E8A-4147-A177-3AD203B41FA5}">
                      <a16:colId xmlns:a16="http://schemas.microsoft.com/office/drawing/2014/main" val="1892022959"/>
                    </a:ext>
                  </a:extLst>
                </a:gridCol>
              </a:tblGrid>
              <a:tr h="304698">
                <a:tc>
                  <a:txBody>
                    <a:bodyPr/>
                    <a:lstStyle/>
                    <a:p>
                      <a:pPr algn="ctr"/>
                      <a:r>
                        <a:rPr lang="en-US" sz="1100" dirty="0"/>
                        <a:t>Multicast Information</a:t>
                      </a:r>
                    </a:p>
                  </a:txBody>
                  <a:tcPr marL="0" marR="0" marT="25200" marB="25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dirty="0"/>
                        <a:t>Inbound Interface</a:t>
                      </a:r>
                    </a:p>
                  </a:txBody>
                  <a:tcPr marL="0" marR="0" marT="25200" marB="25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100"/>
                        <a:t>Outbound Interface</a:t>
                      </a:r>
                    </a:p>
                  </a:txBody>
                  <a:tcPr marL="0" marR="0" marT="25200" marB="25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72258">
                <a:tc>
                  <a:txBody>
                    <a:bodyPr/>
                    <a:lstStyle/>
                    <a:p>
                      <a:pPr algn="ctr"/>
                      <a:r>
                        <a:rPr lang="en-US" sz="1100"/>
                        <a:t>S1, G1</a:t>
                      </a:r>
                    </a:p>
                  </a:txBody>
                  <a:tcPr marL="0" marR="0" marT="25200" marB="25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a:solidFill>
                            <a:schemeClr val="tx1"/>
                          </a:solidFill>
                        </a:rPr>
                        <a:t>IF1</a:t>
                      </a:r>
                    </a:p>
                  </a:txBody>
                  <a:tcPr marL="0" marR="0" marT="25200" marB="25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100" b="1" dirty="0">
                          <a:solidFill>
                            <a:srgbClr val="EC7061"/>
                          </a:solidFill>
                        </a:rPr>
                        <a:t>Null</a:t>
                      </a:r>
                    </a:p>
                  </a:txBody>
                  <a:tcPr marL="0" marR="0" marT="25200" marB="25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91" name="TextBox 90">
            <a:extLst>
              <a:ext uri="{FF2B5EF4-FFF2-40B4-BE49-F238E27FC236}">
                <a16:creationId xmlns:a16="http://schemas.microsoft.com/office/drawing/2014/main" id="{0A235C37-D5E8-4B4D-90B5-6540BF82084C}"/>
              </a:ext>
            </a:extLst>
          </p:cNvPr>
          <p:cNvSpPr txBox="1"/>
          <p:nvPr/>
        </p:nvSpPr>
        <p:spPr bwMode="gray">
          <a:xfrm>
            <a:off x="4380136" y="4154780"/>
            <a:ext cx="416683" cy="276999"/>
          </a:xfrm>
          <a:prstGeom prst="rect">
            <a:avLst/>
          </a:prstGeom>
          <a:noFill/>
        </p:spPr>
        <p:txBody>
          <a:bodyPr wrap="square" rtlCol="0">
            <a:spAutoFit/>
          </a:bodyPr>
          <a:lstStyle/>
          <a:p>
            <a:pPr algn="ctr"/>
            <a:r>
              <a:rPr lang="en-US" sz="1200"/>
              <a:t>IF1</a:t>
            </a:r>
          </a:p>
        </p:txBody>
      </p:sp>
      <p:sp>
        <p:nvSpPr>
          <p:cNvPr id="34" name="Flowchart: Manual Operation 33">
            <a:extLst>
              <a:ext uri="{FF2B5EF4-FFF2-40B4-BE49-F238E27FC236}">
                <a16:creationId xmlns:a16="http://schemas.microsoft.com/office/drawing/2014/main" id="{73A5CE77-AFD6-4A57-A359-BEE04070B427}"/>
              </a:ext>
            </a:extLst>
          </p:cNvPr>
          <p:cNvSpPr/>
          <p:nvPr/>
        </p:nvSpPr>
        <p:spPr bwMode="gray">
          <a:xfrm>
            <a:off x="2489572" y="3680316"/>
            <a:ext cx="2716334" cy="23873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649"/>
              <a:gd name="connsiteY0" fmla="*/ 0 h 10000"/>
              <a:gd name="connsiteX1" fmla="*/ 10000 w 10649"/>
              <a:gd name="connsiteY1" fmla="*/ 0 h 10000"/>
              <a:gd name="connsiteX2" fmla="*/ 10649 w 10649"/>
              <a:gd name="connsiteY2" fmla="*/ 9819 h 10000"/>
              <a:gd name="connsiteX3" fmla="*/ 2000 w 10649"/>
              <a:gd name="connsiteY3" fmla="*/ 10000 h 10000"/>
              <a:gd name="connsiteX4" fmla="*/ 0 w 10649"/>
              <a:gd name="connsiteY4" fmla="*/ 0 h 10000"/>
              <a:gd name="connsiteX0" fmla="*/ 0 w 10649"/>
              <a:gd name="connsiteY0" fmla="*/ 0 h 9819"/>
              <a:gd name="connsiteX1" fmla="*/ 10000 w 10649"/>
              <a:gd name="connsiteY1" fmla="*/ 0 h 9819"/>
              <a:gd name="connsiteX2" fmla="*/ 10649 w 10649"/>
              <a:gd name="connsiteY2" fmla="*/ 9819 h 9819"/>
              <a:gd name="connsiteX3" fmla="*/ 8816 w 10649"/>
              <a:gd name="connsiteY3" fmla="*/ 9819 h 9819"/>
              <a:gd name="connsiteX4" fmla="*/ 0 w 10649"/>
              <a:gd name="connsiteY4" fmla="*/ 0 h 9819"/>
              <a:gd name="connsiteX0" fmla="*/ 0 w 10735"/>
              <a:gd name="connsiteY0" fmla="*/ 0 h 10000"/>
              <a:gd name="connsiteX1" fmla="*/ 9391 w 10735"/>
              <a:gd name="connsiteY1" fmla="*/ 0 h 10000"/>
              <a:gd name="connsiteX2" fmla="*/ 10735 w 10735"/>
              <a:gd name="connsiteY2" fmla="*/ 9261 h 10000"/>
              <a:gd name="connsiteX3" fmla="*/ 8279 w 10735"/>
              <a:gd name="connsiteY3" fmla="*/ 10000 h 10000"/>
              <a:gd name="connsiteX4" fmla="*/ 0 w 10735"/>
              <a:gd name="connsiteY4" fmla="*/ 0 h 10000"/>
              <a:gd name="connsiteX0" fmla="*/ 0 w 10735"/>
              <a:gd name="connsiteY0" fmla="*/ 0 h 9261"/>
              <a:gd name="connsiteX1" fmla="*/ 9391 w 10735"/>
              <a:gd name="connsiteY1" fmla="*/ 0 h 9261"/>
              <a:gd name="connsiteX2" fmla="*/ 10735 w 10735"/>
              <a:gd name="connsiteY2" fmla="*/ 9261 h 9261"/>
              <a:gd name="connsiteX3" fmla="*/ 9069 w 10735"/>
              <a:gd name="connsiteY3" fmla="*/ 9261 h 9261"/>
              <a:gd name="connsiteX4" fmla="*/ 0 w 10735"/>
              <a:gd name="connsiteY4" fmla="*/ 0 h 9261"/>
              <a:gd name="connsiteX0" fmla="*/ 0 w 9760"/>
              <a:gd name="connsiteY0" fmla="*/ 0 h 10000"/>
              <a:gd name="connsiteX1" fmla="*/ 8508 w 9760"/>
              <a:gd name="connsiteY1" fmla="*/ 0 h 10000"/>
              <a:gd name="connsiteX2" fmla="*/ 9760 w 9760"/>
              <a:gd name="connsiteY2" fmla="*/ 10000 h 10000"/>
              <a:gd name="connsiteX3" fmla="*/ 8208 w 9760"/>
              <a:gd name="connsiteY3" fmla="*/ 10000 h 10000"/>
              <a:gd name="connsiteX4" fmla="*/ 0 w 976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0" h="10000">
                <a:moveTo>
                  <a:pt x="0" y="0"/>
                </a:moveTo>
                <a:lnTo>
                  <a:pt x="8508" y="0"/>
                </a:lnTo>
                <a:cubicBezTo>
                  <a:pt x="8696" y="3599"/>
                  <a:pt x="9571" y="6401"/>
                  <a:pt x="9760" y="10000"/>
                </a:cubicBezTo>
                <a:lnTo>
                  <a:pt x="8208" y="10000"/>
                </a:lnTo>
                <a:lnTo>
                  <a:pt x="0" y="0"/>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85309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EFA543-9FF7-4CED-8A29-E22532AE479A}"/>
              </a:ext>
            </a:extLst>
          </p:cNvPr>
          <p:cNvSpPr>
            <a:spLocks noGrp="1"/>
          </p:cNvSpPr>
          <p:nvPr>
            <p:ph type="body" sz="quarter" idx="10"/>
          </p:nvPr>
        </p:nvSpPr>
        <p:spPr bwMode="gray"/>
        <p:txBody>
          <a:bodyPr/>
          <a:lstStyle/>
          <a:p>
            <a:r>
              <a:rPr lang="en-US" sz="1800"/>
              <a:t>When an MDT (</a:t>
            </a:r>
            <a:r>
              <a:rPr lang="en-US" sz="1800" b="1">
                <a:solidFill>
                  <a:srgbClr val="EC7061"/>
                </a:solidFill>
              </a:rPr>
              <a:t>SPT or RPT</a:t>
            </a:r>
            <a:r>
              <a:rPr lang="en-US" sz="1800"/>
              <a:t>) becomes stable, the receiver DR periodically sends Join/Prune messages to maintain the MDT.</a:t>
            </a:r>
          </a:p>
          <a:p>
            <a:r>
              <a:rPr lang="en-US" sz="1800"/>
              <a:t>If there is no multicast traffic for a period of time (210s by default), the SPT disappears, and the receiver DR restores the RPT.</a:t>
            </a:r>
          </a:p>
        </p:txBody>
      </p:sp>
      <p:sp>
        <p:nvSpPr>
          <p:cNvPr id="2" name="Title 1">
            <a:extLst>
              <a:ext uri="{FF2B5EF4-FFF2-40B4-BE49-F238E27FC236}">
                <a16:creationId xmlns:a16="http://schemas.microsoft.com/office/drawing/2014/main" id="{D49EE803-0039-485F-A31D-A2E9234AE804}"/>
              </a:ext>
            </a:extLst>
          </p:cNvPr>
          <p:cNvSpPr>
            <a:spLocks noGrp="1"/>
          </p:cNvSpPr>
          <p:nvPr>
            <p:ph type="title"/>
          </p:nvPr>
        </p:nvSpPr>
        <p:spPr bwMode="gray"/>
        <p:txBody>
          <a:bodyPr/>
          <a:lstStyle/>
          <a:p>
            <a:r>
              <a:rPr lang="en-US"/>
              <a:t>MDT Maintenance</a:t>
            </a:r>
          </a:p>
        </p:txBody>
      </p:sp>
      <p:grpSp>
        <p:nvGrpSpPr>
          <p:cNvPr id="4" name="Group 3">
            <a:extLst>
              <a:ext uri="{FF2B5EF4-FFF2-40B4-BE49-F238E27FC236}">
                <a16:creationId xmlns:a16="http://schemas.microsoft.com/office/drawing/2014/main" id="{0EEFA585-AD7B-4592-8DC8-60B916657C30}"/>
              </a:ext>
            </a:extLst>
          </p:cNvPr>
          <p:cNvGrpSpPr/>
          <p:nvPr/>
        </p:nvGrpSpPr>
        <p:grpSpPr bwMode="gray">
          <a:xfrm>
            <a:off x="7428147" y="71577"/>
            <a:ext cx="4680000" cy="213120"/>
            <a:chOff x="7788188" y="106136"/>
            <a:chExt cx="4472949" cy="213120"/>
          </a:xfrm>
        </p:grpSpPr>
        <p:sp>
          <p:nvSpPr>
            <p:cNvPr id="5" name="五边形 24">
              <a:extLst>
                <a:ext uri="{FF2B5EF4-FFF2-40B4-BE49-F238E27FC236}">
                  <a16:creationId xmlns:a16="http://schemas.microsoft.com/office/drawing/2014/main" id="{F2CA28B0-8F28-4FD8-9C4B-0C9E963144E9}"/>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solidFill>
                    <a:sysClr val="windowText" lastClr="000000"/>
                  </a:solidFill>
                  <a:latin typeface="Huawei Sans" panose="020C0503030203020204" pitchFamily="34" charset="0"/>
                  <a:ea typeface="方正兰亭黑简体" panose="02000000000000000000" pitchFamily="2" charset="-122"/>
                </a:rPr>
                <a:t>MDT Establishment</a:t>
              </a:r>
            </a:p>
          </p:txBody>
        </p:sp>
        <p:sp>
          <p:nvSpPr>
            <p:cNvPr id="6" name="燕尾形 25">
              <a:extLst>
                <a:ext uri="{FF2B5EF4-FFF2-40B4-BE49-F238E27FC236}">
                  <a16:creationId xmlns:a16="http://schemas.microsoft.com/office/drawing/2014/main" id="{27D1C4B2-1D83-45C6-809C-3CB17B40F55B}"/>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a:latin typeface="Huawei Sans" panose="020C0503030203020204" pitchFamily="34" charset="0"/>
                  <a:ea typeface="方正兰亭黑简体" panose="02000000000000000000" pitchFamily="2" charset="-122"/>
                </a:rPr>
                <a:t>MDT Optimization</a:t>
              </a:r>
            </a:p>
          </p:txBody>
        </p:sp>
        <p:sp>
          <p:nvSpPr>
            <p:cNvPr id="7" name="燕尾形 25">
              <a:extLst>
                <a:ext uri="{FF2B5EF4-FFF2-40B4-BE49-F238E27FC236}">
                  <a16:creationId xmlns:a16="http://schemas.microsoft.com/office/drawing/2014/main" id="{D1183199-BB6A-4B4A-8998-148FBDA90319}"/>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MDT Maintenance</a:t>
              </a:r>
            </a:p>
          </p:txBody>
        </p:sp>
      </p:grpSp>
      <p:pic>
        <p:nvPicPr>
          <p:cNvPr id="8" name="Picture 2" descr="G:\做的项目\公共\扁平图标切换\更新2015_01_21\oss扁平图标库2015_01_21更新-04.png">
            <a:extLst>
              <a:ext uri="{FF2B5EF4-FFF2-40B4-BE49-F238E27FC236}">
                <a16:creationId xmlns:a16="http://schemas.microsoft.com/office/drawing/2014/main" id="{A4693C9E-3D06-40D7-9E88-0A1B6EA0790C}"/>
              </a:ext>
            </a:extLst>
          </p:cNvPr>
          <p:cNvPicPr>
            <a:picLocks noChangeArrowheads="1"/>
          </p:cNvPicPr>
          <p:nvPr/>
        </p:nvPicPr>
        <p:blipFill>
          <a:blip r:embed="rId3" cstate="print"/>
          <a:stretch>
            <a:fillRect/>
          </a:stretch>
        </p:blipFill>
        <p:spPr bwMode="gray">
          <a:xfrm>
            <a:off x="3438663" y="4746524"/>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72863460-C337-4E34-8213-DB5A37DB5E1A}"/>
              </a:ext>
            </a:extLst>
          </p:cNvPr>
          <p:cNvPicPr>
            <a:picLocks noChangeArrowheads="1"/>
          </p:cNvPicPr>
          <p:nvPr/>
        </p:nvPicPr>
        <p:blipFill>
          <a:blip r:embed="rId3" cstate="print"/>
          <a:stretch>
            <a:fillRect/>
          </a:stretch>
        </p:blipFill>
        <p:spPr bwMode="gray">
          <a:xfrm>
            <a:off x="5071696" y="3503056"/>
            <a:ext cx="528117" cy="399259"/>
          </a:xfrm>
          <a:prstGeom prst="rect">
            <a:avLst/>
          </a:prstGeom>
          <a:noFill/>
        </p:spPr>
      </p:pic>
      <p:pic>
        <p:nvPicPr>
          <p:cNvPr id="10" name="图片 37" descr="交换机.png">
            <a:extLst>
              <a:ext uri="{FF2B5EF4-FFF2-40B4-BE49-F238E27FC236}">
                <a16:creationId xmlns:a16="http://schemas.microsoft.com/office/drawing/2014/main" id="{CF2A777D-E3C1-4860-A9B5-51D829D1D354}"/>
              </a:ext>
            </a:extLst>
          </p:cNvPr>
          <p:cNvPicPr preferRelativeResize="0">
            <a:picLocks/>
          </p:cNvPicPr>
          <p:nvPr/>
        </p:nvPicPr>
        <p:blipFill>
          <a:blip r:embed="rId4" cstate="print"/>
          <a:stretch>
            <a:fillRect/>
          </a:stretch>
        </p:blipFill>
        <p:spPr bwMode="gray">
          <a:xfrm>
            <a:off x="1945880" y="4746362"/>
            <a:ext cx="528118" cy="399421"/>
          </a:xfrm>
          <a:prstGeom prst="rect">
            <a:avLst/>
          </a:prstGeom>
        </p:spPr>
      </p:pic>
      <p:pic>
        <p:nvPicPr>
          <p:cNvPr id="11" name="Picture 2" descr="G:\做的项目\公共\扁平图标切换\更新2015_01_21\oss扁平图标库2015_01_21更新-04.png">
            <a:extLst>
              <a:ext uri="{FF2B5EF4-FFF2-40B4-BE49-F238E27FC236}">
                <a16:creationId xmlns:a16="http://schemas.microsoft.com/office/drawing/2014/main" id="{DB17C784-3EAF-4C7A-837F-B7828A67ECBC}"/>
              </a:ext>
            </a:extLst>
          </p:cNvPr>
          <p:cNvPicPr>
            <a:picLocks noChangeArrowheads="1"/>
          </p:cNvPicPr>
          <p:nvPr/>
        </p:nvPicPr>
        <p:blipFill>
          <a:blip r:embed="rId3" cstate="print"/>
          <a:stretch>
            <a:fillRect/>
          </a:stretch>
        </p:blipFill>
        <p:spPr bwMode="gray">
          <a:xfrm>
            <a:off x="5071696" y="4749010"/>
            <a:ext cx="528117" cy="399259"/>
          </a:xfrm>
          <a:prstGeom prst="rect">
            <a:avLst/>
          </a:prstGeom>
          <a:noFill/>
        </p:spPr>
      </p:pic>
      <p:pic>
        <p:nvPicPr>
          <p:cNvPr id="12" name="Picture 2" descr="G:\做的项目\公共\扁平图标切换\更新2015_01_21\oss扁平图标库2015_01_21更新-04.png">
            <a:extLst>
              <a:ext uri="{FF2B5EF4-FFF2-40B4-BE49-F238E27FC236}">
                <a16:creationId xmlns:a16="http://schemas.microsoft.com/office/drawing/2014/main" id="{BBEC8720-69D8-4510-90F4-3606065E6AE8}"/>
              </a:ext>
            </a:extLst>
          </p:cNvPr>
          <p:cNvPicPr>
            <a:picLocks noChangeArrowheads="1"/>
          </p:cNvPicPr>
          <p:nvPr/>
        </p:nvPicPr>
        <p:blipFill>
          <a:blip r:embed="rId3" cstate="print"/>
          <a:stretch>
            <a:fillRect/>
          </a:stretch>
        </p:blipFill>
        <p:spPr bwMode="gray">
          <a:xfrm>
            <a:off x="6576646" y="4132269"/>
            <a:ext cx="528117" cy="399259"/>
          </a:xfrm>
          <a:prstGeom prst="rect">
            <a:avLst/>
          </a:prstGeom>
          <a:noFill/>
        </p:spPr>
      </p:pic>
      <p:pic>
        <p:nvPicPr>
          <p:cNvPr id="13" name="图片 38" descr="PC.png">
            <a:extLst>
              <a:ext uri="{FF2B5EF4-FFF2-40B4-BE49-F238E27FC236}">
                <a16:creationId xmlns:a16="http://schemas.microsoft.com/office/drawing/2014/main" id="{4495C1C9-B0B1-43D9-A7A8-297ECC1C3F66}"/>
              </a:ext>
            </a:extLst>
          </p:cNvPr>
          <p:cNvPicPr>
            <a:picLocks noChangeAspect="1"/>
          </p:cNvPicPr>
          <p:nvPr/>
        </p:nvPicPr>
        <p:blipFill>
          <a:blip r:embed="rId5" cstate="print"/>
          <a:stretch>
            <a:fillRect/>
          </a:stretch>
        </p:blipFill>
        <p:spPr bwMode="gray">
          <a:xfrm>
            <a:off x="7848011" y="4140722"/>
            <a:ext cx="540000" cy="382353"/>
          </a:xfrm>
          <a:prstGeom prst="rect">
            <a:avLst/>
          </a:prstGeom>
        </p:spPr>
      </p:pic>
      <p:cxnSp>
        <p:nvCxnSpPr>
          <p:cNvPr id="14" name="直接连接符 12">
            <a:extLst>
              <a:ext uri="{FF2B5EF4-FFF2-40B4-BE49-F238E27FC236}">
                <a16:creationId xmlns:a16="http://schemas.microsoft.com/office/drawing/2014/main" id="{6C896BBB-2C15-4AF5-BF59-80A4199F7838}"/>
              </a:ext>
            </a:extLst>
          </p:cNvPr>
          <p:cNvCxnSpPr>
            <a:cxnSpLocks/>
            <a:stCxn id="10" idx="3"/>
            <a:endCxn id="8" idx="1"/>
          </p:cNvCxnSpPr>
          <p:nvPr/>
        </p:nvCxnSpPr>
        <p:spPr bwMode="gray">
          <a:xfrm>
            <a:off x="2473998" y="4946073"/>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2">
            <a:extLst>
              <a:ext uri="{FF2B5EF4-FFF2-40B4-BE49-F238E27FC236}">
                <a16:creationId xmlns:a16="http://schemas.microsoft.com/office/drawing/2014/main" id="{1134A728-C05D-4CE0-B393-14746E226463}"/>
              </a:ext>
            </a:extLst>
          </p:cNvPr>
          <p:cNvCxnSpPr>
            <a:cxnSpLocks/>
            <a:stCxn id="9" idx="1"/>
            <a:endCxn id="22" idx="3"/>
          </p:cNvCxnSpPr>
          <p:nvPr/>
        </p:nvCxnSpPr>
        <p:spPr bwMode="gray">
          <a:xfrm flipH="1" flipV="1">
            <a:off x="3966780" y="3701343"/>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接连接符 12">
            <a:extLst>
              <a:ext uri="{FF2B5EF4-FFF2-40B4-BE49-F238E27FC236}">
                <a16:creationId xmlns:a16="http://schemas.microsoft.com/office/drawing/2014/main" id="{CCB953A6-CF55-4A22-94FE-648BC30AC1B2}"/>
              </a:ext>
            </a:extLst>
          </p:cNvPr>
          <p:cNvCxnSpPr>
            <a:cxnSpLocks/>
            <a:stCxn id="11" idx="1"/>
            <a:endCxn id="8" idx="3"/>
          </p:cNvCxnSpPr>
          <p:nvPr/>
        </p:nvCxnSpPr>
        <p:spPr bwMode="gray">
          <a:xfrm flipH="1" flipV="1">
            <a:off x="3966780" y="4946154"/>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Connector: Elbow 16">
            <a:extLst>
              <a:ext uri="{FF2B5EF4-FFF2-40B4-BE49-F238E27FC236}">
                <a16:creationId xmlns:a16="http://schemas.microsoft.com/office/drawing/2014/main" id="{92BBC8E3-3F31-4511-B173-35098DC5F7D8}"/>
              </a:ext>
            </a:extLst>
          </p:cNvPr>
          <p:cNvCxnSpPr>
            <a:cxnSpLocks/>
            <a:stCxn id="9" idx="3"/>
            <a:endCxn id="12" idx="1"/>
          </p:cNvCxnSpPr>
          <p:nvPr/>
        </p:nvCxnSpPr>
        <p:spPr bwMode="gray">
          <a:xfrm>
            <a:off x="5599813" y="3702686"/>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8" name="Connector: Elbow 17">
            <a:extLst>
              <a:ext uri="{FF2B5EF4-FFF2-40B4-BE49-F238E27FC236}">
                <a16:creationId xmlns:a16="http://schemas.microsoft.com/office/drawing/2014/main" id="{ACD8E5A1-258A-4509-A005-1A1ABF61A546}"/>
              </a:ext>
            </a:extLst>
          </p:cNvPr>
          <p:cNvCxnSpPr>
            <a:cxnSpLocks/>
            <a:stCxn id="11" idx="3"/>
            <a:endCxn id="12" idx="1"/>
          </p:cNvCxnSpPr>
          <p:nvPr/>
        </p:nvCxnSpPr>
        <p:spPr bwMode="gray">
          <a:xfrm flipV="1">
            <a:off x="5599813" y="4331899"/>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9" name="直接连接符 12">
            <a:extLst>
              <a:ext uri="{FF2B5EF4-FFF2-40B4-BE49-F238E27FC236}">
                <a16:creationId xmlns:a16="http://schemas.microsoft.com/office/drawing/2014/main" id="{0700E0F3-8969-4781-847E-9D90E3D08FC9}"/>
              </a:ext>
            </a:extLst>
          </p:cNvPr>
          <p:cNvCxnSpPr>
            <a:cxnSpLocks/>
            <a:stCxn id="13" idx="1"/>
            <a:endCxn id="12" idx="3"/>
          </p:cNvCxnSpPr>
          <p:nvPr/>
        </p:nvCxnSpPr>
        <p:spPr bwMode="gray">
          <a:xfrm flipH="1">
            <a:off x="7104763" y="4331899"/>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20953450-1BD7-4C74-BEEE-C4CD8D22C518}"/>
              </a:ext>
            </a:extLst>
          </p:cNvPr>
          <p:cNvSpPr txBox="1"/>
          <p:nvPr/>
        </p:nvSpPr>
        <p:spPr bwMode="gray">
          <a:xfrm>
            <a:off x="1005102" y="4724966"/>
            <a:ext cx="993447" cy="461665"/>
          </a:xfrm>
          <a:prstGeom prst="rect">
            <a:avLst/>
          </a:prstGeom>
          <a:noFill/>
        </p:spPr>
        <p:txBody>
          <a:bodyPr wrap="square" rtlCol="0">
            <a:spAutoFit/>
          </a:bodyPr>
          <a:lstStyle/>
          <a:p>
            <a:pPr algn="ctr"/>
            <a:r>
              <a:rPr lang="en-US" sz="1200" dirty="0"/>
              <a:t>Multicast source S1</a:t>
            </a:r>
          </a:p>
        </p:txBody>
      </p:sp>
      <p:cxnSp>
        <p:nvCxnSpPr>
          <p:cNvPr id="21" name="Connector: Elbow 20">
            <a:extLst>
              <a:ext uri="{FF2B5EF4-FFF2-40B4-BE49-F238E27FC236}">
                <a16:creationId xmlns:a16="http://schemas.microsoft.com/office/drawing/2014/main" id="{2EC71F1E-F409-4F77-85D1-56552D9FAC51}"/>
              </a:ext>
            </a:extLst>
          </p:cNvPr>
          <p:cNvCxnSpPr>
            <a:cxnSpLocks/>
            <a:stCxn id="26" idx="6"/>
            <a:endCxn id="25" idx="2"/>
          </p:cNvCxnSpPr>
          <p:nvPr/>
        </p:nvCxnSpPr>
        <p:spPr bwMode="gray">
          <a:xfrm flipV="1">
            <a:off x="5679444" y="4331898"/>
            <a:ext cx="813868" cy="616744"/>
          </a:xfrm>
          <a:prstGeom prst="bentConnector3">
            <a:avLst>
              <a:gd name="adj1" fmla="val 50000"/>
            </a:avLst>
          </a:prstGeom>
          <a:ln w="28575">
            <a:solidFill>
              <a:srgbClr val="EC7061"/>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22" name="Picture 2" descr="G:\做的项目\公共\扁平图标切换\更新2015_01_21\oss扁平图标库2015_01_21更新-04.png">
            <a:extLst>
              <a:ext uri="{FF2B5EF4-FFF2-40B4-BE49-F238E27FC236}">
                <a16:creationId xmlns:a16="http://schemas.microsoft.com/office/drawing/2014/main" id="{6899B416-476E-4587-B019-1DA657956CFA}"/>
              </a:ext>
            </a:extLst>
          </p:cNvPr>
          <p:cNvPicPr>
            <a:picLocks noChangeArrowheads="1"/>
          </p:cNvPicPr>
          <p:nvPr/>
        </p:nvPicPr>
        <p:blipFill>
          <a:blip r:embed="rId3" cstate="print"/>
          <a:stretch>
            <a:fillRect/>
          </a:stretch>
        </p:blipFill>
        <p:spPr bwMode="gray">
          <a:xfrm>
            <a:off x="3438663" y="3501713"/>
            <a:ext cx="528117" cy="399259"/>
          </a:xfrm>
          <a:prstGeom prst="rect">
            <a:avLst/>
          </a:prstGeom>
          <a:noFill/>
        </p:spPr>
      </p:pic>
      <p:cxnSp>
        <p:nvCxnSpPr>
          <p:cNvPr id="23" name="直接连接符 12">
            <a:extLst>
              <a:ext uri="{FF2B5EF4-FFF2-40B4-BE49-F238E27FC236}">
                <a16:creationId xmlns:a16="http://schemas.microsoft.com/office/drawing/2014/main" id="{ABEAB35D-A705-4CC1-8999-087755B3E5EC}"/>
              </a:ext>
            </a:extLst>
          </p:cNvPr>
          <p:cNvCxnSpPr>
            <a:cxnSpLocks/>
            <a:stCxn id="8" idx="0"/>
            <a:endCxn id="22" idx="2"/>
          </p:cNvCxnSpPr>
          <p:nvPr/>
        </p:nvCxnSpPr>
        <p:spPr bwMode="gray">
          <a:xfrm flipV="1">
            <a:off x="3702722" y="3900972"/>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Oval 23">
            <a:extLst>
              <a:ext uri="{FF2B5EF4-FFF2-40B4-BE49-F238E27FC236}">
                <a16:creationId xmlns:a16="http://schemas.microsoft.com/office/drawing/2014/main" id="{A4A7175C-AEF9-4A51-BBE9-B66DC3BD9EFC}"/>
              </a:ext>
            </a:extLst>
          </p:cNvPr>
          <p:cNvSpPr>
            <a:spLocks noChangeAspect="1"/>
          </p:cNvSpPr>
          <p:nvPr/>
        </p:nvSpPr>
        <p:spPr bwMode="gray">
          <a:xfrm>
            <a:off x="7025132" y="425131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B94C4558-16BD-4387-9A8A-3C9FF687DEF9}"/>
              </a:ext>
            </a:extLst>
          </p:cNvPr>
          <p:cNvSpPr>
            <a:spLocks noChangeAspect="1"/>
          </p:cNvSpPr>
          <p:nvPr/>
        </p:nvSpPr>
        <p:spPr bwMode="gray">
          <a:xfrm>
            <a:off x="6493312" y="425226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7B86D542-4B41-4F3E-9FE9-B281911053CE}"/>
              </a:ext>
            </a:extLst>
          </p:cNvPr>
          <p:cNvSpPr>
            <a:spLocks noChangeAspect="1"/>
          </p:cNvSpPr>
          <p:nvPr/>
        </p:nvSpPr>
        <p:spPr bwMode="gray">
          <a:xfrm>
            <a:off x="5520183" y="486901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379E326D-2E92-461E-9391-88BEC8C5FEBF}"/>
              </a:ext>
            </a:extLst>
          </p:cNvPr>
          <p:cNvSpPr>
            <a:spLocks noChangeAspect="1"/>
          </p:cNvSpPr>
          <p:nvPr/>
        </p:nvSpPr>
        <p:spPr bwMode="gray">
          <a:xfrm>
            <a:off x="5520183" y="362079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0EDB47F8-A0B2-43B9-80BC-106866BA0394}"/>
              </a:ext>
            </a:extLst>
          </p:cNvPr>
          <p:cNvSpPr>
            <a:spLocks noChangeAspect="1"/>
          </p:cNvSpPr>
          <p:nvPr/>
        </p:nvSpPr>
        <p:spPr bwMode="gray">
          <a:xfrm>
            <a:off x="4987409" y="362079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D757A258-BC53-4275-B0AA-A681A4DC6B88}"/>
              </a:ext>
            </a:extLst>
          </p:cNvPr>
          <p:cNvSpPr>
            <a:spLocks noChangeAspect="1"/>
          </p:cNvSpPr>
          <p:nvPr/>
        </p:nvSpPr>
        <p:spPr bwMode="gray">
          <a:xfrm>
            <a:off x="5001054" y="486652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A78A8E47-CC99-4E5E-AC35-A58DA1E6F50A}"/>
              </a:ext>
            </a:extLst>
          </p:cNvPr>
          <p:cNvSpPr>
            <a:spLocks noChangeAspect="1"/>
          </p:cNvSpPr>
          <p:nvPr/>
        </p:nvSpPr>
        <p:spPr bwMode="gray">
          <a:xfrm>
            <a:off x="3882223" y="48664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Oval 30">
            <a:extLst>
              <a:ext uri="{FF2B5EF4-FFF2-40B4-BE49-F238E27FC236}">
                <a16:creationId xmlns:a16="http://schemas.microsoft.com/office/drawing/2014/main" id="{98C27749-0417-430F-81C0-A13105D54137}"/>
              </a:ext>
            </a:extLst>
          </p:cNvPr>
          <p:cNvSpPr>
            <a:spLocks noChangeAspect="1"/>
          </p:cNvSpPr>
          <p:nvPr/>
        </p:nvSpPr>
        <p:spPr bwMode="gray">
          <a:xfrm>
            <a:off x="3875091" y="362305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Oval 31">
            <a:extLst>
              <a:ext uri="{FF2B5EF4-FFF2-40B4-BE49-F238E27FC236}">
                <a16:creationId xmlns:a16="http://schemas.microsoft.com/office/drawing/2014/main" id="{B6A7199C-EE6C-4EE6-B0CF-1AAAA6B3385F}"/>
              </a:ext>
            </a:extLst>
          </p:cNvPr>
          <p:cNvSpPr>
            <a:spLocks noChangeAspect="1"/>
          </p:cNvSpPr>
          <p:nvPr/>
        </p:nvSpPr>
        <p:spPr bwMode="gray">
          <a:xfrm>
            <a:off x="3623090" y="382268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3" name="Oval 32">
            <a:extLst>
              <a:ext uri="{FF2B5EF4-FFF2-40B4-BE49-F238E27FC236}">
                <a16:creationId xmlns:a16="http://schemas.microsoft.com/office/drawing/2014/main" id="{0FFBE35F-8908-4F3C-B526-E06E134C6C6B}"/>
              </a:ext>
            </a:extLst>
          </p:cNvPr>
          <p:cNvSpPr>
            <a:spLocks noChangeAspect="1"/>
          </p:cNvSpPr>
          <p:nvPr/>
        </p:nvSpPr>
        <p:spPr bwMode="gray">
          <a:xfrm>
            <a:off x="3629126" y="46668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4" name="Oval 33">
            <a:extLst>
              <a:ext uri="{FF2B5EF4-FFF2-40B4-BE49-F238E27FC236}">
                <a16:creationId xmlns:a16="http://schemas.microsoft.com/office/drawing/2014/main" id="{2D0B4357-93A2-498D-9703-A7863A142562}"/>
              </a:ext>
            </a:extLst>
          </p:cNvPr>
          <p:cNvSpPr>
            <a:spLocks noChangeAspect="1"/>
          </p:cNvSpPr>
          <p:nvPr/>
        </p:nvSpPr>
        <p:spPr bwMode="gray">
          <a:xfrm>
            <a:off x="3362406" y="486644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5" name="TextBox 34">
            <a:extLst>
              <a:ext uri="{FF2B5EF4-FFF2-40B4-BE49-F238E27FC236}">
                <a16:creationId xmlns:a16="http://schemas.microsoft.com/office/drawing/2014/main" id="{C3C8B495-D511-4A52-8062-37C24C111834}"/>
              </a:ext>
            </a:extLst>
          </p:cNvPr>
          <p:cNvSpPr txBox="1"/>
          <p:nvPr/>
        </p:nvSpPr>
        <p:spPr bwMode="gray">
          <a:xfrm>
            <a:off x="6096404" y="4546896"/>
            <a:ext cx="1472710" cy="276999"/>
          </a:xfrm>
          <a:prstGeom prst="rect">
            <a:avLst/>
          </a:prstGeom>
          <a:noFill/>
        </p:spPr>
        <p:txBody>
          <a:bodyPr wrap="square" rtlCol="0">
            <a:spAutoFit/>
          </a:bodyPr>
          <a:lstStyle/>
          <a:p>
            <a:pPr algn="ctr"/>
            <a:r>
              <a:rPr lang="en-US" sz="1200" dirty="0"/>
              <a:t>RT5 (receiver DR)</a:t>
            </a:r>
          </a:p>
        </p:txBody>
      </p:sp>
      <p:sp>
        <p:nvSpPr>
          <p:cNvPr id="36" name="TextBox 35">
            <a:extLst>
              <a:ext uri="{FF2B5EF4-FFF2-40B4-BE49-F238E27FC236}">
                <a16:creationId xmlns:a16="http://schemas.microsoft.com/office/drawing/2014/main" id="{9A5F91D2-29D0-46D4-AB65-B686628D2E3A}"/>
              </a:ext>
            </a:extLst>
          </p:cNvPr>
          <p:cNvSpPr txBox="1"/>
          <p:nvPr/>
        </p:nvSpPr>
        <p:spPr bwMode="gray">
          <a:xfrm>
            <a:off x="3709902" y="3879051"/>
            <a:ext cx="470983" cy="276999"/>
          </a:xfrm>
          <a:prstGeom prst="rect">
            <a:avLst/>
          </a:prstGeom>
          <a:noFill/>
        </p:spPr>
        <p:txBody>
          <a:bodyPr wrap="square" rtlCol="0">
            <a:spAutoFit/>
          </a:bodyPr>
          <a:lstStyle/>
          <a:p>
            <a:pPr algn="ctr"/>
            <a:r>
              <a:rPr lang="en-US" sz="1200"/>
              <a:t>RT1</a:t>
            </a:r>
          </a:p>
        </p:txBody>
      </p:sp>
      <p:sp>
        <p:nvSpPr>
          <p:cNvPr id="37" name="TextBox 36">
            <a:extLst>
              <a:ext uri="{FF2B5EF4-FFF2-40B4-BE49-F238E27FC236}">
                <a16:creationId xmlns:a16="http://schemas.microsoft.com/office/drawing/2014/main" id="{514088E6-8E0F-47B1-987E-C0EB1022591A}"/>
              </a:ext>
            </a:extLst>
          </p:cNvPr>
          <p:cNvSpPr txBox="1"/>
          <p:nvPr/>
        </p:nvSpPr>
        <p:spPr bwMode="gray">
          <a:xfrm>
            <a:off x="5092991" y="3872295"/>
            <a:ext cx="470983" cy="276999"/>
          </a:xfrm>
          <a:prstGeom prst="rect">
            <a:avLst/>
          </a:prstGeom>
          <a:noFill/>
        </p:spPr>
        <p:txBody>
          <a:bodyPr wrap="square" rtlCol="0">
            <a:spAutoFit/>
          </a:bodyPr>
          <a:lstStyle/>
          <a:p>
            <a:pPr algn="ctr"/>
            <a:r>
              <a:rPr lang="en-US" sz="1200"/>
              <a:t>RT3</a:t>
            </a:r>
          </a:p>
        </p:txBody>
      </p:sp>
      <p:sp>
        <p:nvSpPr>
          <p:cNvPr id="38" name="TextBox 37">
            <a:extLst>
              <a:ext uri="{FF2B5EF4-FFF2-40B4-BE49-F238E27FC236}">
                <a16:creationId xmlns:a16="http://schemas.microsoft.com/office/drawing/2014/main" id="{9DAC3861-05EC-4FDC-95DC-C9322E1FAB97}"/>
              </a:ext>
            </a:extLst>
          </p:cNvPr>
          <p:cNvSpPr txBox="1"/>
          <p:nvPr/>
        </p:nvSpPr>
        <p:spPr bwMode="gray">
          <a:xfrm>
            <a:off x="5087163" y="4519367"/>
            <a:ext cx="470983" cy="276999"/>
          </a:xfrm>
          <a:prstGeom prst="rect">
            <a:avLst/>
          </a:prstGeom>
          <a:noFill/>
        </p:spPr>
        <p:txBody>
          <a:bodyPr wrap="square" rtlCol="0">
            <a:spAutoFit/>
          </a:bodyPr>
          <a:lstStyle/>
          <a:p>
            <a:pPr algn="ctr"/>
            <a:r>
              <a:rPr lang="en-US" sz="1200"/>
              <a:t>RT4</a:t>
            </a:r>
          </a:p>
        </p:txBody>
      </p:sp>
      <p:cxnSp>
        <p:nvCxnSpPr>
          <p:cNvPr id="39" name="直接连接符 12">
            <a:extLst>
              <a:ext uri="{FF2B5EF4-FFF2-40B4-BE49-F238E27FC236}">
                <a16:creationId xmlns:a16="http://schemas.microsoft.com/office/drawing/2014/main" id="{E3A65A23-9F16-4159-826A-75BA1F8377A2}"/>
              </a:ext>
            </a:extLst>
          </p:cNvPr>
          <p:cNvCxnSpPr>
            <a:cxnSpLocks/>
            <a:stCxn id="34" idx="2"/>
            <a:endCxn id="10" idx="3"/>
          </p:cNvCxnSpPr>
          <p:nvPr/>
        </p:nvCxnSpPr>
        <p:spPr bwMode="gray">
          <a:xfrm flipH="1">
            <a:off x="2473998" y="4946072"/>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0" name="直接连接符 12">
            <a:extLst>
              <a:ext uri="{FF2B5EF4-FFF2-40B4-BE49-F238E27FC236}">
                <a16:creationId xmlns:a16="http://schemas.microsoft.com/office/drawing/2014/main" id="{19880093-3517-419E-9FA1-7D8D9957DB43}"/>
              </a:ext>
            </a:extLst>
          </p:cNvPr>
          <p:cNvCxnSpPr>
            <a:cxnSpLocks/>
            <a:stCxn id="29" idx="2"/>
            <a:endCxn id="30" idx="6"/>
          </p:cNvCxnSpPr>
          <p:nvPr/>
        </p:nvCxnSpPr>
        <p:spPr bwMode="gray">
          <a:xfrm flipH="1" flipV="1">
            <a:off x="4041484" y="4946071"/>
            <a:ext cx="959570" cy="83"/>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1" name="直接连接符 12">
            <a:extLst>
              <a:ext uri="{FF2B5EF4-FFF2-40B4-BE49-F238E27FC236}">
                <a16:creationId xmlns:a16="http://schemas.microsoft.com/office/drawing/2014/main" id="{99B8FD72-DC24-4541-85CB-C32C626F6B12}"/>
              </a:ext>
            </a:extLst>
          </p:cNvPr>
          <p:cNvCxnSpPr>
            <a:cxnSpLocks/>
            <a:stCxn id="13" idx="1"/>
            <a:endCxn id="24" idx="6"/>
          </p:cNvCxnSpPr>
          <p:nvPr/>
        </p:nvCxnSpPr>
        <p:spPr bwMode="gray">
          <a:xfrm flipH="1" flipV="1">
            <a:off x="7184393" y="4330945"/>
            <a:ext cx="663618" cy="95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42" name="直接连接符 12">
            <a:extLst>
              <a:ext uri="{FF2B5EF4-FFF2-40B4-BE49-F238E27FC236}">
                <a16:creationId xmlns:a16="http://schemas.microsoft.com/office/drawing/2014/main" id="{2328A1BB-E7A0-47CB-BC78-FF46F377AEF5}"/>
              </a:ext>
            </a:extLst>
          </p:cNvPr>
          <p:cNvCxnSpPr>
            <a:cxnSpLocks/>
          </p:cNvCxnSpPr>
          <p:nvPr/>
        </p:nvCxnSpPr>
        <p:spPr bwMode="gray">
          <a:xfrm flipH="1">
            <a:off x="2570634" y="4838324"/>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3" name="TextBox 120">
            <a:extLst>
              <a:ext uri="{FF2B5EF4-FFF2-40B4-BE49-F238E27FC236}">
                <a16:creationId xmlns:a16="http://schemas.microsoft.com/office/drawing/2014/main" id="{D10458EE-55F4-48C6-9C41-BEC69F6CF599}"/>
              </a:ext>
            </a:extLst>
          </p:cNvPr>
          <p:cNvSpPr txBox="1"/>
          <p:nvPr/>
        </p:nvSpPr>
        <p:spPr bwMode="gray">
          <a:xfrm>
            <a:off x="1256542" y="4432425"/>
            <a:ext cx="1368948" cy="267325"/>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44" name="直接连接符 12">
            <a:extLst>
              <a:ext uri="{FF2B5EF4-FFF2-40B4-BE49-F238E27FC236}">
                <a16:creationId xmlns:a16="http://schemas.microsoft.com/office/drawing/2014/main" id="{BB3747C9-5902-49BC-BC88-4CF3BF7530D4}"/>
              </a:ext>
            </a:extLst>
          </p:cNvPr>
          <p:cNvCxnSpPr>
            <a:cxnSpLocks/>
          </p:cNvCxnSpPr>
          <p:nvPr/>
        </p:nvCxnSpPr>
        <p:spPr bwMode="gray">
          <a:xfrm flipH="1">
            <a:off x="4117658" y="4857192"/>
            <a:ext cx="717058"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5" name="直接连接符 12">
            <a:extLst>
              <a:ext uri="{FF2B5EF4-FFF2-40B4-BE49-F238E27FC236}">
                <a16:creationId xmlns:a16="http://schemas.microsoft.com/office/drawing/2014/main" id="{718717C5-5BE6-46AC-8434-14F5FDFE89D6}"/>
              </a:ext>
            </a:extLst>
          </p:cNvPr>
          <p:cNvCxnSpPr>
            <a:cxnSpLocks/>
          </p:cNvCxnSpPr>
          <p:nvPr/>
        </p:nvCxnSpPr>
        <p:spPr bwMode="gray">
          <a:xfrm flipH="1">
            <a:off x="5679444" y="4857192"/>
            <a:ext cx="31415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6" name="直接连接符 12">
            <a:extLst>
              <a:ext uri="{FF2B5EF4-FFF2-40B4-BE49-F238E27FC236}">
                <a16:creationId xmlns:a16="http://schemas.microsoft.com/office/drawing/2014/main" id="{DB45F159-E06B-43CA-A002-E3EBD5D94FDC}"/>
              </a:ext>
            </a:extLst>
          </p:cNvPr>
          <p:cNvCxnSpPr>
            <a:cxnSpLocks/>
          </p:cNvCxnSpPr>
          <p:nvPr/>
        </p:nvCxnSpPr>
        <p:spPr bwMode="gray">
          <a:xfrm>
            <a:off x="6032047" y="4406453"/>
            <a:ext cx="0" cy="431871"/>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7" name="直接连接符 12">
            <a:extLst>
              <a:ext uri="{FF2B5EF4-FFF2-40B4-BE49-F238E27FC236}">
                <a16:creationId xmlns:a16="http://schemas.microsoft.com/office/drawing/2014/main" id="{0E517CED-FF6B-47F3-9825-A28EBD8AA29A}"/>
              </a:ext>
            </a:extLst>
          </p:cNvPr>
          <p:cNvCxnSpPr>
            <a:cxnSpLocks/>
          </p:cNvCxnSpPr>
          <p:nvPr/>
        </p:nvCxnSpPr>
        <p:spPr bwMode="gray">
          <a:xfrm flipH="1">
            <a:off x="6172202" y="4411528"/>
            <a:ext cx="27484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8" name="直接连接符 12">
            <a:extLst>
              <a:ext uri="{FF2B5EF4-FFF2-40B4-BE49-F238E27FC236}">
                <a16:creationId xmlns:a16="http://schemas.microsoft.com/office/drawing/2014/main" id="{81CF9F36-B34C-44C6-9EC3-9BCF4F711667}"/>
              </a:ext>
            </a:extLst>
          </p:cNvPr>
          <p:cNvCxnSpPr>
            <a:cxnSpLocks/>
          </p:cNvCxnSpPr>
          <p:nvPr/>
        </p:nvCxnSpPr>
        <p:spPr bwMode="gray">
          <a:xfrm flipH="1">
            <a:off x="7218025" y="4422230"/>
            <a:ext cx="516723"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9" name="TextBox 48">
            <a:extLst>
              <a:ext uri="{FF2B5EF4-FFF2-40B4-BE49-F238E27FC236}">
                <a16:creationId xmlns:a16="http://schemas.microsoft.com/office/drawing/2014/main" id="{3E10BC1C-FD09-4B7C-A197-3C8FC18C9D75}"/>
              </a:ext>
            </a:extLst>
          </p:cNvPr>
          <p:cNvSpPr txBox="1"/>
          <p:nvPr/>
        </p:nvSpPr>
        <p:spPr bwMode="gray">
          <a:xfrm>
            <a:off x="5085011" y="3257582"/>
            <a:ext cx="528118" cy="276999"/>
          </a:xfrm>
          <a:prstGeom prst="rect">
            <a:avLst/>
          </a:prstGeom>
          <a:noFill/>
        </p:spPr>
        <p:txBody>
          <a:bodyPr wrap="square" rtlCol="0">
            <a:spAutoFit/>
          </a:bodyPr>
          <a:lstStyle/>
          <a:p>
            <a:pPr algn="ctr"/>
            <a:r>
              <a:rPr lang="en-US" sz="1200" b="1">
                <a:solidFill>
                  <a:srgbClr val="EC7061"/>
                </a:solidFill>
              </a:rPr>
              <a:t>RP</a:t>
            </a:r>
          </a:p>
        </p:txBody>
      </p:sp>
      <p:sp>
        <p:nvSpPr>
          <p:cNvPr id="50" name="TextBox 49">
            <a:extLst>
              <a:ext uri="{FF2B5EF4-FFF2-40B4-BE49-F238E27FC236}">
                <a16:creationId xmlns:a16="http://schemas.microsoft.com/office/drawing/2014/main" id="{8FD067C9-2424-424E-AF8D-CD3643CC8976}"/>
              </a:ext>
            </a:extLst>
          </p:cNvPr>
          <p:cNvSpPr txBox="1"/>
          <p:nvPr/>
        </p:nvSpPr>
        <p:spPr bwMode="gray">
          <a:xfrm>
            <a:off x="3719070" y="4510554"/>
            <a:ext cx="1367585" cy="276999"/>
          </a:xfrm>
          <a:prstGeom prst="rect">
            <a:avLst/>
          </a:prstGeom>
          <a:noFill/>
        </p:spPr>
        <p:txBody>
          <a:bodyPr wrap="square" rtlCol="0">
            <a:spAutoFit/>
          </a:bodyPr>
          <a:lstStyle/>
          <a:p>
            <a:r>
              <a:rPr lang="en-US" sz="1200" dirty="0"/>
              <a:t>RT2 (source DR)</a:t>
            </a:r>
          </a:p>
        </p:txBody>
      </p:sp>
      <p:cxnSp>
        <p:nvCxnSpPr>
          <p:cNvPr id="51" name="直接连接符 12">
            <a:extLst>
              <a:ext uri="{FF2B5EF4-FFF2-40B4-BE49-F238E27FC236}">
                <a16:creationId xmlns:a16="http://schemas.microsoft.com/office/drawing/2014/main" id="{F494ABD0-ABF4-4CBF-8B53-7A769B63D667}"/>
              </a:ext>
            </a:extLst>
          </p:cNvPr>
          <p:cNvCxnSpPr>
            <a:cxnSpLocks/>
          </p:cNvCxnSpPr>
          <p:nvPr/>
        </p:nvCxnSpPr>
        <p:spPr bwMode="gray">
          <a:xfrm>
            <a:off x="6172202" y="4500004"/>
            <a:ext cx="289914"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52" name="直接连接符 12">
            <a:extLst>
              <a:ext uri="{FF2B5EF4-FFF2-40B4-BE49-F238E27FC236}">
                <a16:creationId xmlns:a16="http://schemas.microsoft.com/office/drawing/2014/main" id="{CC1457F0-554A-4AD9-ABAC-9E4532DF66ED}"/>
              </a:ext>
            </a:extLst>
          </p:cNvPr>
          <p:cNvCxnSpPr>
            <a:cxnSpLocks/>
          </p:cNvCxnSpPr>
          <p:nvPr/>
        </p:nvCxnSpPr>
        <p:spPr bwMode="gray">
          <a:xfrm flipV="1">
            <a:off x="6172202" y="4592958"/>
            <a:ext cx="0" cy="368711"/>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53" name="直接连接符 12">
            <a:extLst>
              <a:ext uri="{FF2B5EF4-FFF2-40B4-BE49-F238E27FC236}">
                <a16:creationId xmlns:a16="http://schemas.microsoft.com/office/drawing/2014/main" id="{9202ACB2-C7CE-4B74-A5CB-D5F290EA5300}"/>
              </a:ext>
            </a:extLst>
          </p:cNvPr>
          <p:cNvCxnSpPr>
            <a:cxnSpLocks/>
          </p:cNvCxnSpPr>
          <p:nvPr/>
        </p:nvCxnSpPr>
        <p:spPr bwMode="gray">
          <a:xfrm>
            <a:off x="5679444" y="5025702"/>
            <a:ext cx="420033"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54" name="直接连接符 12">
            <a:extLst>
              <a:ext uri="{FF2B5EF4-FFF2-40B4-BE49-F238E27FC236}">
                <a16:creationId xmlns:a16="http://schemas.microsoft.com/office/drawing/2014/main" id="{9F0E21F4-3AA0-422D-A1AA-4C5F1A6E5C10}"/>
              </a:ext>
            </a:extLst>
          </p:cNvPr>
          <p:cNvCxnSpPr>
            <a:cxnSpLocks/>
          </p:cNvCxnSpPr>
          <p:nvPr/>
        </p:nvCxnSpPr>
        <p:spPr bwMode="gray">
          <a:xfrm>
            <a:off x="4051623" y="5025702"/>
            <a:ext cx="886736"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55" name="TextBox 54">
            <a:extLst>
              <a:ext uri="{FF2B5EF4-FFF2-40B4-BE49-F238E27FC236}">
                <a16:creationId xmlns:a16="http://schemas.microsoft.com/office/drawing/2014/main" id="{ADCB1825-97F1-46EE-A776-B81609859929}"/>
              </a:ext>
            </a:extLst>
          </p:cNvPr>
          <p:cNvSpPr txBox="1"/>
          <p:nvPr/>
        </p:nvSpPr>
        <p:spPr bwMode="gray">
          <a:xfrm>
            <a:off x="5704792" y="5102753"/>
            <a:ext cx="1244498" cy="267325"/>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cxnSp>
        <p:nvCxnSpPr>
          <p:cNvPr id="63" name="直接连接符 12">
            <a:extLst>
              <a:ext uri="{FF2B5EF4-FFF2-40B4-BE49-F238E27FC236}">
                <a16:creationId xmlns:a16="http://schemas.microsoft.com/office/drawing/2014/main" id="{4FC8ED1B-B276-499C-94A7-AF4CADD0CA20}"/>
              </a:ext>
            </a:extLst>
          </p:cNvPr>
          <p:cNvCxnSpPr>
            <a:cxnSpLocks/>
          </p:cNvCxnSpPr>
          <p:nvPr/>
        </p:nvCxnSpPr>
        <p:spPr bwMode="gray">
          <a:xfrm>
            <a:off x="6173564" y="3700425"/>
            <a:ext cx="0" cy="573659"/>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64" name="直接连接符 12">
            <a:extLst>
              <a:ext uri="{FF2B5EF4-FFF2-40B4-BE49-F238E27FC236}">
                <a16:creationId xmlns:a16="http://schemas.microsoft.com/office/drawing/2014/main" id="{15EC69A1-0EA6-48F0-AE23-9CF07A9E2967}"/>
              </a:ext>
            </a:extLst>
          </p:cNvPr>
          <p:cNvCxnSpPr>
            <a:cxnSpLocks/>
          </p:cNvCxnSpPr>
          <p:nvPr/>
        </p:nvCxnSpPr>
        <p:spPr bwMode="gray">
          <a:xfrm>
            <a:off x="6226935" y="4244117"/>
            <a:ext cx="220113" cy="0"/>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65" name="直接连接符 12">
            <a:extLst>
              <a:ext uri="{FF2B5EF4-FFF2-40B4-BE49-F238E27FC236}">
                <a16:creationId xmlns:a16="http://schemas.microsoft.com/office/drawing/2014/main" id="{8EC08FB5-B9BA-4B79-AC44-548DD8931D09}"/>
              </a:ext>
            </a:extLst>
          </p:cNvPr>
          <p:cNvCxnSpPr>
            <a:cxnSpLocks/>
          </p:cNvCxnSpPr>
          <p:nvPr/>
        </p:nvCxnSpPr>
        <p:spPr bwMode="gray">
          <a:xfrm>
            <a:off x="5728835" y="3620794"/>
            <a:ext cx="314157" cy="0"/>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66" name="直接连接符 12">
            <a:extLst>
              <a:ext uri="{FF2B5EF4-FFF2-40B4-BE49-F238E27FC236}">
                <a16:creationId xmlns:a16="http://schemas.microsoft.com/office/drawing/2014/main" id="{7FB50F91-A22F-4A88-9F84-30931A620163}"/>
              </a:ext>
            </a:extLst>
          </p:cNvPr>
          <p:cNvCxnSpPr>
            <a:cxnSpLocks/>
          </p:cNvCxnSpPr>
          <p:nvPr/>
        </p:nvCxnSpPr>
        <p:spPr bwMode="gray">
          <a:xfrm>
            <a:off x="4089392" y="3620794"/>
            <a:ext cx="764128" cy="0"/>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cxnSp>
        <p:nvCxnSpPr>
          <p:cNvPr id="67" name="直接连接符 12">
            <a:extLst>
              <a:ext uri="{FF2B5EF4-FFF2-40B4-BE49-F238E27FC236}">
                <a16:creationId xmlns:a16="http://schemas.microsoft.com/office/drawing/2014/main" id="{CB44D502-938D-499A-A340-5130967FBB2E}"/>
              </a:ext>
            </a:extLst>
          </p:cNvPr>
          <p:cNvCxnSpPr>
            <a:cxnSpLocks/>
          </p:cNvCxnSpPr>
          <p:nvPr/>
        </p:nvCxnSpPr>
        <p:spPr bwMode="gray">
          <a:xfrm flipV="1">
            <a:off x="3629126" y="4140722"/>
            <a:ext cx="0" cy="470673"/>
          </a:xfrm>
          <a:prstGeom prst="line">
            <a:avLst/>
          </a:prstGeom>
          <a:solidFill>
            <a:schemeClr val="accent1"/>
          </a:solidFill>
          <a:ln w="19050" cap="flat" cmpd="sng" algn="ctr">
            <a:solidFill>
              <a:schemeClr val="bg1">
                <a:lumMod val="50000"/>
              </a:schemeClr>
            </a:solidFill>
            <a:prstDash val="sysDash"/>
            <a:round/>
            <a:headEnd type="triangle" w="med" len="med"/>
            <a:tailEnd type="none" w="med" len="med"/>
          </a:ln>
          <a:effectLst/>
        </p:spPr>
      </p:cxnSp>
      <p:sp>
        <p:nvSpPr>
          <p:cNvPr id="68" name="TextBox 67">
            <a:extLst>
              <a:ext uri="{FF2B5EF4-FFF2-40B4-BE49-F238E27FC236}">
                <a16:creationId xmlns:a16="http://schemas.microsoft.com/office/drawing/2014/main" id="{30944F2E-3487-4DD8-9638-1CA42757BD96}"/>
              </a:ext>
            </a:extLst>
          </p:cNvPr>
          <p:cNvSpPr txBox="1"/>
          <p:nvPr/>
        </p:nvSpPr>
        <p:spPr bwMode="gray">
          <a:xfrm>
            <a:off x="5694945" y="3284063"/>
            <a:ext cx="1424759" cy="267325"/>
          </a:xfrm>
          <a:prstGeom prst="roundRect">
            <a:avLst>
              <a:gd name="adj" fmla="val 6721"/>
            </a:avLst>
          </a:prstGeom>
          <a:solidFill>
            <a:schemeClr val="bg1">
              <a:lumMod val="50000"/>
            </a:schemeClr>
          </a:solidFill>
          <a:ln w="12700">
            <a:solidFill>
              <a:schemeClr val="bg1">
                <a:lumMod val="50000"/>
              </a:schemeClr>
            </a:solidFill>
          </a:ln>
        </p:spPr>
        <p:txBody>
          <a:bodyPr wrap="square" lIns="36000" tIns="36000" rIns="3600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Prune message</a:t>
            </a:r>
          </a:p>
        </p:txBody>
      </p:sp>
      <p:sp>
        <p:nvSpPr>
          <p:cNvPr id="69" name="Rectangular Callout 75">
            <a:extLst>
              <a:ext uri="{FF2B5EF4-FFF2-40B4-BE49-F238E27FC236}">
                <a16:creationId xmlns:a16="http://schemas.microsoft.com/office/drawing/2014/main" id="{7C38799E-71CE-44C6-B5CC-ADA8ED4B963C}"/>
              </a:ext>
            </a:extLst>
          </p:cNvPr>
          <p:cNvSpPr/>
          <p:nvPr/>
        </p:nvSpPr>
        <p:spPr bwMode="gray">
          <a:xfrm>
            <a:off x="5453390" y="2700209"/>
            <a:ext cx="2988000" cy="461666"/>
          </a:xfrm>
          <a:prstGeom prst="wedgeRectCallout">
            <a:avLst>
              <a:gd name="adj1" fmla="val -23650"/>
              <a:gd name="adj2" fmla="val 821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sz="1200" dirty="0">
                <a:solidFill>
                  <a:schemeClr val="tx1"/>
                </a:solidFill>
                <a:latin typeface="Huawei Sans" panose="020C0503030203020204" pitchFamily="34" charset="0"/>
                <a:ea typeface="方正兰亭黑简体" panose="02000000000000000000" pitchFamily="2" charset="-122"/>
              </a:rPr>
              <a:t>Prune messages are sent at an interval of </a:t>
            </a:r>
            <a:r>
              <a:rPr lang="en-US" sz="1200" b="1" dirty="0">
                <a:solidFill>
                  <a:srgbClr val="EC7061"/>
                </a:solidFill>
                <a:latin typeface="Huawei Sans" panose="020C0503030203020204" pitchFamily="34" charset="0"/>
                <a:ea typeface="方正兰亭黑简体" panose="02000000000000000000" pitchFamily="2" charset="-122"/>
              </a:rPr>
              <a:t>60s</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to suppress interface forwarding.</a:t>
            </a:r>
          </a:p>
        </p:txBody>
      </p:sp>
      <p:sp>
        <p:nvSpPr>
          <p:cNvPr id="70" name="Rectangular Callout 75">
            <a:extLst>
              <a:ext uri="{FF2B5EF4-FFF2-40B4-BE49-F238E27FC236}">
                <a16:creationId xmlns:a16="http://schemas.microsoft.com/office/drawing/2014/main" id="{AD8DF49D-A8C4-43AD-A60D-F2B65C82A06C}"/>
              </a:ext>
            </a:extLst>
          </p:cNvPr>
          <p:cNvSpPr/>
          <p:nvPr/>
        </p:nvSpPr>
        <p:spPr bwMode="gray">
          <a:xfrm>
            <a:off x="5327490" y="5548946"/>
            <a:ext cx="2340000" cy="646331"/>
          </a:xfrm>
          <a:prstGeom prst="wedgeRectCallout">
            <a:avLst>
              <a:gd name="adj1" fmla="val -21965"/>
              <a:gd name="adj2" fmla="val -8469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Sends Join messages at an interval of </a:t>
            </a:r>
            <a:r>
              <a:rPr lang="en-US" sz="1200" b="1" dirty="0">
                <a:solidFill>
                  <a:srgbClr val="EC7061"/>
                </a:solidFill>
                <a:latin typeface="Huawei Sans" panose="020C0503030203020204" pitchFamily="34" charset="0"/>
                <a:ea typeface="方正兰亭黑简体" panose="02000000000000000000" pitchFamily="2" charset="-122"/>
              </a:rPr>
              <a:t>60s</a:t>
            </a:r>
            <a:r>
              <a:rPr lang="en-US" sz="1200" dirty="0">
                <a:solidFill>
                  <a:schemeClr val="tx1"/>
                </a:solidFill>
                <a:latin typeface="Huawei Sans" panose="020C0503030203020204" pitchFamily="34" charset="0"/>
                <a:ea typeface="方正兰亭黑简体" panose="02000000000000000000" pitchFamily="2" charset="-122"/>
              </a:rPr>
              <a:t> to maintain the interface forwarding status.</a:t>
            </a:r>
          </a:p>
        </p:txBody>
      </p:sp>
      <p:sp>
        <p:nvSpPr>
          <p:cNvPr id="71" name="Oval 70">
            <a:extLst>
              <a:ext uri="{FF2B5EF4-FFF2-40B4-BE49-F238E27FC236}">
                <a16:creationId xmlns:a16="http://schemas.microsoft.com/office/drawing/2014/main" id="{C68150AF-810C-4FE9-9DAF-9A4499B1DC69}"/>
              </a:ext>
            </a:extLst>
          </p:cNvPr>
          <p:cNvSpPr>
            <a:spLocks noChangeAspect="1"/>
          </p:cNvSpPr>
          <p:nvPr/>
        </p:nvSpPr>
        <p:spPr bwMode="gray">
          <a:xfrm>
            <a:off x="9288901" y="592735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2" name="TextBox 71">
            <a:extLst>
              <a:ext uri="{FF2B5EF4-FFF2-40B4-BE49-F238E27FC236}">
                <a16:creationId xmlns:a16="http://schemas.microsoft.com/office/drawing/2014/main" id="{205B2588-1732-41BE-8D76-B90388E96CD1}"/>
              </a:ext>
            </a:extLst>
          </p:cNvPr>
          <p:cNvSpPr txBox="1"/>
          <p:nvPr/>
        </p:nvSpPr>
        <p:spPr bwMode="gray">
          <a:xfrm>
            <a:off x="9488312" y="5870336"/>
            <a:ext cx="1692000" cy="276999"/>
          </a:xfrm>
          <a:prstGeom prst="rect">
            <a:avLst/>
          </a:prstGeom>
          <a:noFill/>
        </p:spPr>
        <p:txBody>
          <a:bodyPr wrap="square" rtlCol="0">
            <a:spAutoFit/>
          </a:bodyPr>
          <a:lstStyle/>
          <a:p>
            <a:r>
              <a:rPr lang="en-US" sz="1200"/>
              <a:t>Active PIM interface</a:t>
            </a:r>
          </a:p>
        </p:txBody>
      </p:sp>
      <p:sp>
        <p:nvSpPr>
          <p:cNvPr id="73" name="Oval 72">
            <a:extLst>
              <a:ext uri="{FF2B5EF4-FFF2-40B4-BE49-F238E27FC236}">
                <a16:creationId xmlns:a16="http://schemas.microsoft.com/office/drawing/2014/main" id="{2F2CE9A0-CCFF-4B2C-8D7C-8CC91A1AE220}"/>
              </a:ext>
            </a:extLst>
          </p:cNvPr>
          <p:cNvSpPr>
            <a:spLocks noChangeAspect="1"/>
          </p:cNvSpPr>
          <p:nvPr/>
        </p:nvSpPr>
        <p:spPr bwMode="gray">
          <a:xfrm>
            <a:off x="9288900" y="6200021"/>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74" name="TextBox 73">
            <a:extLst>
              <a:ext uri="{FF2B5EF4-FFF2-40B4-BE49-F238E27FC236}">
                <a16:creationId xmlns:a16="http://schemas.microsoft.com/office/drawing/2014/main" id="{23C48A3A-8CD2-49F3-9E75-EEFEAA7CF217}"/>
              </a:ext>
            </a:extLst>
          </p:cNvPr>
          <p:cNvSpPr txBox="1"/>
          <p:nvPr/>
        </p:nvSpPr>
        <p:spPr bwMode="gray">
          <a:xfrm>
            <a:off x="9488311" y="6141151"/>
            <a:ext cx="1692000" cy="276999"/>
          </a:xfrm>
          <a:prstGeom prst="rect">
            <a:avLst/>
          </a:prstGeom>
          <a:noFill/>
        </p:spPr>
        <p:txBody>
          <a:bodyPr wrap="square" rtlCol="0">
            <a:spAutoFit/>
          </a:bodyPr>
          <a:lstStyle/>
          <a:p>
            <a:r>
              <a:rPr lang="en-US" sz="1200"/>
              <a:t>Active IGMP interface</a:t>
            </a:r>
          </a:p>
        </p:txBody>
      </p:sp>
      <p:cxnSp>
        <p:nvCxnSpPr>
          <p:cNvPr id="77" name="Straight Arrow Connector 76">
            <a:extLst>
              <a:ext uri="{FF2B5EF4-FFF2-40B4-BE49-F238E27FC236}">
                <a16:creationId xmlns:a16="http://schemas.microsoft.com/office/drawing/2014/main" id="{772CC99E-2F27-4566-8710-ED53CA624EEA}"/>
              </a:ext>
            </a:extLst>
          </p:cNvPr>
          <p:cNvCxnSpPr>
            <a:cxnSpLocks/>
          </p:cNvCxnSpPr>
          <p:nvPr/>
        </p:nvCxnSpPr>
        <p:spPr bwMode="gray">
          <a:xfrm>
            <a:off x="8889510" y="5477344"/>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B2A3C5F5-70D8-41D5-A0CA-AD480335BDC2}"/>
              </a:ext>
            </a:extLst>
          </p:cNvPr>
          <p:cNvSpPr txBox="1"/>
          <p:nvPr/>
        </p:nvSpPr>
        <p:spPr bwMode="gray">
          <a:xfrm>
            <a:off x="9488311" y="5344048"/>
            <a:ext cx="1692000" cy="276999"/>
          </a:xfrm>
          <a:prstGeom prst="rect">
            <a:avLst/>
          </a:prstGeom>
          <a:noFill/>
        </p:spPr>
        <p:txBody>
          <a:bodyPr wrap="square" rtlCol="0">
            <a:spAutoFit/>
          </a:bodyPr>
          <a:lstStyle/>
          <a:p>
            <a:r>
              <a:rPr lang="en-US" sz="1200"/>
              <a:t>Join message</a:t>
            </a:r>
          </a:p>
        </p:txBody>
      </p:sp>
      <p:cxnSp>
        <p:nvCxnSpPr>
          <p:cNvPr id="79" name="Straight Arrow Connector 78">
            <a:extLst>
              <a:ext uri="{FF2B5EF4-FFF2-40B4-BE49-F238E27FC236}">
                <a16:creationId xmlns:a16="http://schemas.microsoft.com/office/drawing/2014/main" id="{8C93A2FF-D64A-4367-8FC8-D10F2F7F38C9}"/>
              </a:ext>
            </a:extLst>
          </p:cNvPr>
          <p:cNvCxnSpPr>
            <a:cxnSpLocks/>
          </p:cNvCxnSpPr>
          <p:nvPr/>
        </p:nvCxnSpPr>
        <p:spPr bwMode="gray">
          <a:xfrm>
            <a:off x="8885228" y="5031796"/>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AC0FB1F2-D500-44A1-B60B-380A12B96E52}"/>
              </a:ext>
            </a:extLst>
          </p:cNvPr>
          <p:cNvSpPr txBox="1"/>
          <p:nvPr/>
        </p:nvSpPr>
        <p:spPr bwMode="gray">
          <a:xfrm>
            <a:off x="9488310" y="4898500"/>
            <a:ext cx="1440000" cy="276999"/>
          </a:xfrm>
          <a:prstGeom prst="rect">
            <a:avLst/>
          </a:prstGeom>
          <a:noFill/>
        </p:spPr>
        <p:txBody>
          <a:bodyPr wrap="square" rtlCol="0">
            <a:spAutoFit/>
          </a:bodyPr>
          <a:lstStyle/>
          <a:p>
            <a:r>
              <a:rPr lang="en-US" sz="1200" dirty="0"/>
              <a:t>Multicast packet</a:t>
            </a:r>
          </a:p>
        </p:txBody>
      </p:sp>
      <p:cxnSp>
        <p:nvCxnSpPr>
          <p:cNvPr id="81" name="直接连接符 12">
            <a:extLst>
              <a:ext uri="{FF2B5EF4-FFF2-40B4-BE49-F238E27FC236}">
                <a16:creationId xmlns:a16="http://schemas.microsoft.com/office/drawing/2014/main" id="{AE91E5C0-DFC8-4C62-A386-4C4A3DA8F8AC}"/>
              </a:ext>
            </a:extLst>
          </p:cNvPr>
          <p:cNvCxnSpPr>
            <a:cxnSpLocks/>
          </p:cNvCxnSpPr>
          <p:nvPr/>
        </p:nvCxnSpPr>
        <p:spPr bwMode="gray">
          <a:xfrm>
            <a:off x="8896017" y="5707716"/>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82" name="TextBox 81">
            <a:extLst>
              <a:ext uri="{FF2B5EF4-FFF2-40B4-BE49-F238E27FC236}">
                <a16:creationId xmlns:a16="http://schemas.microsoft.com/office/drawing/2014/main" id="{5452C389-1D22-44FE-908A-FC90ECF084D4}"/>
              </a:ext>
            </a:extLst>
          </p:cNvPr>
          <p:cNvSpPr txBox="1"/>
          <p:nvPr/>
        </p:nvSpPr>
        <p:spPr bwMode="gray">
          <a:xfrm>
            <a:off x="9488311" y="5592607"/>
            <a:ext cx="1692000" cy="276999"/>
          </a:xfrm>
          <a:prstGeom prst="rect">
            <a:avLst/>
          </a:prstGeom>
          <a:noFill/>
        </p:spPr>
        <p:txBody>
          <a:bodyPr wrap="square" rtlCol="0">
            <a:spAutoFit/>
          </a:bodyPr>
          <a:lstStyle/>
          <a:p>
            <a:r>
              <a:rPr lang="en-US" sz="1200"/>
              <a:t>SPT</a:t>
            </a:r>
          </a:p>
        </p:txBody>
      </p:sp>
      <p:cxnSp>
        <p:nvCxnSpPr>
          <p:cNvPr id="83" name="Straight Arrow Connector 82">
            <a:extLst>
              <a:ext uri="{FF2B5EF4-FFF2-40B4-BE49-F238E27FC236}">
                <a16:creationId xmlns:a16="http://schemas.microsoft.com/office/drawing/2014/main" id="{EA02FE89-75AE-4F02-ABD4-4699820AA27A}"/>
              </a:ext>
            </a:extLst>
          </p:cNvPr>
          <p:cNvCxnSpPr>
            <a:cxnSpLocks/>
          </p:cNvCxnSpPr>
          <p:nvPr/>
        </p:nvCxnSpPr>
        <p:spPr bwMode="gray">
          <a:xfrm>
            <a:off x="8885228" y="5240320"/>
            <a:ext cx="562933" cy="0"/>
          </a:xfrm>
          <a:prstGeom prst="straightConnector1">
            <a:avLst/>
          </a:prstGeom>
          <a:ln w="19050">
            <a:solidFill>
              <a:schemeClr val="bg1">
                <a:lumMod val="5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808E51EE-4F16-4DBF-BC6F-98E0A4008397}"/>
              </a:ext>
            </a:extLst>
          </p:cNvPr>
          <p:cNvSpPr txBox="1"/>
          <p:nvPr/>
        </p:nvSpPr>
        <p:spPr bwMode="gray">
          <a:xfrm>
            <a:off x="9488312" y="5107024"/>
            <a:ext cx="1692000" cy="276999"/>
          </a:xfrm>
          <a:prstGeom prst="rect">
            <a:avLst/>
          </a:prstGeom>
          <a:noFill/>
        </p:spPr>
        <p:txBody>
          <a:bodyPr wrap="square" rtlCol="0">
            <a:spAutoFit/>
          </a:bodyPr>
          <a:lstStyle/>
          <a:p>
            <a:r>
              <a:rPr lang="en-US" sz="1200" dirty="0"/>
              <a:t>Prune message</a:t>
            </a:r>
          </a:p>
        </p:txBody>
      </p:sp>
      <p:sp>
        <p:nvSpPr>
          <p:cNvPr id="85" name="TextBox 84">
            <a:extLst>
              <a:ext uri="{FF2B5EF4-FFF2-40B4-BE49-F238E27FC236}">
                <a16:creationId xmlns:a16="http://schemas.microsoft.com/office/drawing/2014/main" id="{653B5F7B-6114-4A12-ADBD-3198C3E0E78F}"/>
              </a:ext>
            </a:extLst>
          </p:cNvPr>
          <p:cNvSpPr txBox="1"/>
          <p:nvPr/>
        </p:nvSpPr>
        <p:spPr bwMode="gray">
          <a:xfrm>
            <a:off x="7476316" y="4538242"/>
            <a:ext cx="1280737" cy="646331"/>
          </a:xfrm>
          <a:prstGeom prst="rect">
            <a:avLst/>
          </a:prstGeom>
          <a:noFill/>
        </p:spPr>
        <p:txBody>
          <a:bodyPr wrap="square" rtlCol="0">
            <a:spAutoFit/>
          </a:bodyPr>
          <a:lstStyle/>
          <a:p>
            <a:pPr algn="ctr"/>
            <a:r>
              <a:rPr lang="en-US" sz="1200" dirty="0"/>
              <a:t>The multicast group member joins group G1.</a:t>
            </a:r>
          </a:p>
        </p:txBody>
      </p:sp>
    </p:spTree>
    <p:extLst>
      <p:ext uri="{BB962C8B-B14F-4D97-AF65-F5344CB8AC3E}">
        <p14:creationId xmlns:p14="http://schemas.microsoft.com/office/powerpoint/2010/main" val="4932256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rPr>
              <a:t>Introduction to PIM</a:t>
            </a:r>
          </a:p>
          <a:p>
            <a:r>
              <a:rPr lang="en-US" dirty="0">
                <a:solidFill>
                  <a:schemeClr val="bg1">
                    <a:lumMod val="50000"/>
                  </a:schemeClr>
                </a:solidFill>
              </a:rPr>
              <a:t>Introduction to PIM-DM</a:t>
            </a:r>
          </a:p>
          <a:p>
            <a:r>
              <a:rPr lang="en-US" b="1" dirty="0"/>
              <a:t>Introduction to PM-SM</a:t>
            </a:r>
          </a:p>
          <a:p>
            <a:pPr lvl="1"/>
            <a:r>
              <a:rPr lang="en-US" dirty="0">
                <a:solidFill>
                  <a:schemeClr val="bg1">
                    <a:lumMod val="50000"/>
                  </a:schemeClr>
                </a:solidFill>
              </a:rPr>
              <a:t>Implementation of PIM-SM (ASM)</a:t>
            </a:r>
          </a:p>
          <a:p>
            <a:pPr lvl="1">
              <a:buFont typeface="Wingdings" panose="05000000000000000000" pitchFamily="2" charset="2"/>
              <a:buChar char="§"/>
            </a:pPr>
            <a:r>
              <a:rPr lang="en-US" dirty="0"/>
              <a:t>Implementation of PIM-SM (SSM)</a:t>
            </a:r>
          </a:p>
          <a:p>
            <a:pPr lvl="1"/>
            <a:r>
              <a:rPr lang="en-US" dirty="0">
                <a:solidFill>
                  <a:schemeClr val="bg1">
                    <a:lumMod val="50000"/>
                  </a:schemeClr>
                </a:solidFill>
              </a:rPr>
              <a:t>Basic PIM-SM Configurations</a:t>
            </a:r>
          </a:p>
        </p:txBody>
      </p:sp>
    </p:spTree>
    <p:extLst>
      <p:ext uri="{BB962C8B-B14F-4D97-AF65-F5344CB8AC3E}">
        <p14:creationId xmlns:p14="http://schemas.microsoft.com/office/powerpoint/2010/main" val="3063127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a:t>Introduction to PIM</a:t>
            </a:r>
          </a:p>
          <a:p>
            <a:r>
              <a:rPr lang="en-US">
                <a:solidFill>
                  <a:schemeClr val="bg1">
                    <a:lumMod val="50000"/>
                  </a:schemeClr>
                </a:solidFill>
              </a:rPr>
              <a:t>Introduction to PIM-DM</a:t>
            </a:r>
          </a:p>
          <a:p>
            <a:r>
              <a:rPr lang="en-US">
                <a:solidFill>
                  <a:schemeClr val="bg1">
                    <a:lumMod val="50000"/>
                  </a:schemeClr>
                </a:solidFill>
              </a:rPr>
              <a:t>Introduction to PM-SM</a:t>
            </a:r>
          </a:p>
        </p:txBody>
      </p:sp>
    </p:spTree>
    <p:extLst>
      <p:ext uri="{BB962C8B-B14F-4D97-AF65-F5344CB8AC3E}">
        <p14:creationId xmlns:p14="http://schemas.microsoft.com/office/powerpoint/2010/main" val="37736019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7E99F22-E33B-411B-9BA4-0BF033D85A54}"/>
              </a:ext>
            </a:extLst>
          </p:cNvPr>
          <p:cNvSpPr>
            <a:spLocks noGrp="1"/>
          </p:cNvSpPr>
          <p:nvPr>
            <p:ph type="body" sz="quarter" idx="10"/>
          </p:nvPr>
        </p:nvSpPr>
        <p:spPr bwMode="gray"/>
        <p:txBody>
          <a:bodyPr/>
          <a:lstStyle/>
          <a:p>
            <a:r>
              <a:rPr lang="en-US" sz="1400" dirty="0"/>
              <a:t>The SSM model provides services for the data flows from a specific source to a specific group. When a receiver host joins a multicast group, the receiver host can specify the </a:t>
            </a:r>
            <a:r>
              <a:rPr lang="en-US" sz="1400" b="1" dirty="0">
                <a:solidFill>
                  <a:srgbClr val="EC7061"/>
                </a:solidFill>
              </a:rPr>
              <a:t>sources from which it wants to receive multicast data or the sources from which it rejects multicast data</a:t>
            </a:r>
            <a:r>
              <a:rPr lang="en-US" sz="1400" dirty="0"/>
              <a:t>. After joining a group, the hosts receive </a:t>
            </a:r>
            <a:r>
              <a:rPr lang="en-US" sz="1400" b="1" dirty="0">
                <a:solidFill>
                  <a:srgbClr val="EC7061"/>
                </a:solidFill>
              </a:rPr>
              <a:t>only the data sent from the specified sources</a:t>
            </a:r>
            <a:r>
              <a:rPr lang="en-US" sz="1400" dirty="0"/>
              <a:t> to the group.</a:t>
            </a:r>
          </a:p>
          <a:p>
            <a:r>
              <a:rPr lang="en-US" sz="1400" b="1" dirty="0">
                <a:solidFill>
                  <a:srgbClr val="EC7061"/>
                </a:solidFill>
              </a:rPr>
              <a:t>The SSM model does not require globally unique group addresses, but the multicast source must be unique.</a:t>
            </a:r>
            <a:r>
              <a:rPr lang="en-US" sz="1400" dirty="0"/>
              <a:t> Different applications on a source must use different SSM group addresses. Different applications on different sources can reuse SSM group addresses because each source-group pair has an (S, G) entry. This model saves multicast group addresses without congesting the network.</a:t>
            </a:r>
          </a:p>
        </p:txBody>
      </p:sp>
      <p:sp>
        <p:nvSpPr>
          <p:cNvPr id="3" name="Title 2">
            <a:extLst>
              <a:ext uri="{FF2B5EF4-FFF2-40B4-BE49-F238E27FC236}">
                <a16:creationId xmlns:a16="http://schemas.microsoft.com/office/drawing/2014/main" id="{B5A054FC-9384-43FF-AA85-4D3851256B76}"/>
              </a:ext>
            </a:extLst>
          </p:cNvPr>
          <p:cNvSpPr>
            <a:spLocks noGrp="1"/>
          </p:cNvSpPr>
          <p:nvPr>
            <p:ph type="title"/>
          </p:nvPr>
        </p:nvSpPr>
        <p:spPr bwMode="gray"/>
        <p:txBody>
          <a:bodyPr/>
          <a:lstStyle/>
          <a:p>
            <a:r>
              <a:rPr lang="en-US"/>
              <a:t>SSM Concept Review</a:t>
            </a:r>
          </a:p>
        </p:txBody>
      </p:sp>
      <p:sp>
        <p:nvSpPr>
          <p:cNvPr id="5" name="Freeform 159">
            <a:extLst>
              <a:ext uri="{FF2B5EF4-FFF2-40B4-BE49-F238E27FC236}">
                <a16:creationId xmlns:a16="http://schemas.microsoft.com/office/drawing/2014/main" id="{3AEB9098-747E-4D03-B832-54A0D3955CA4}"/>
              </a:ext>
            </a:extLst>
          </p:cNvPr>
          <p:cNvSpPr/>
          <p:nvPr/>
        </p:nvSpPr>
        <p:spPr bwMode="gray">
          <a:xfrm flipH="1">
            <a:off x="5244213" y="4150134"/>
            <a:ext cx="1578984" cy="82538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a:solidFill>
                  <a:schemeClr val="tx1"/>
                </a:solidFill>
              </a:rPr>
              <a:t>Multicast network</a:t>
            </a:r>
          </a:p>
        </p:txBody>
      </p:sp>
      <p:cxnSp>
        <p:nvCxnSpPr>
          <p:cNvPr id="6" name="直接连接符 12">
            <a:extLst>
              <a:ext uri="{FF2B5EF4-FFF2-40B4-BE49-F238E27FC236}">
                <a16:creationId xmlns:a16="http://schemas.microsoft.com/office/drawing/2014/main" id="{0BEF1E33-FBAA-4BD5-9985-E3030818C0C0}"/>
              </a:ext>
            </a:extLst>
          </p:cNvPr>
          <p:cNvCxnSpPr>
            <a:cxnSpLocks/>
            <a:stCxn id="10" idx="3"/>
            <a:endCxn id="9" idx="1"/>
          </p:cNvCxnSpPr>
          <p:nvPr/>
        </p:nvCxnSpPr>
        <p:spPr bwMode="gray">
          <a:xfrm>
            <a:off x="5067747" y="4060315"/>
            <a:ext cx="7582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直接连接符 12">
            <a:extLst>
              <a:ext uri="{FF2B5EF4-FFF2-40B4-BE49-F238E27FC236}">
                <a16:creationId xmlns:a16="http://schemas.microsoft.com/office/drawing/2014/main" id="{02C3F5CD-EDF1-445F-8F50-E57047D34034}"/>
              </a:ext>
            </a:extLst>
          </p:cNvPr>
          <p:cNvCxnSpPr>
            <a:cxnSpLocks/>
            <a:stCxn id="11" idx="2"/>
            <a:endCxn id="8" idx="0"/>
          </p:cNvCxnSpPr>
          <p:nvPr/>
        </p:nvCxnSpPr>
        <p:spPr bwMode="gray">
          <a:xfrm>
            <a:off x="6091114" y="5262048"/>
            <a:ext cx="0" cy="68717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 name="图片 38" descr="PC.png">
            <a:extLst>
              <a:ext uri="{FF2B5EF4-FFF2-40B4-BE49-F238E27FC236}">
                <a16:creationId xmlns:a16="http://schemas.microsoft.com/office/drawing/2014/main" id="{287D1351-00BD-4BFA-8A91-A8A9F1CD9E48}"/>
              </a:ext>
            </a:extLst>
          </p:cNvPr>
          <p:cNvPicPr>
            <a:picLocks noChangeAspect="1"/>
          </p:cNvPicPr>
          <p:nvPr/>
        </p:nvPicPr>
        <p:blipFill>
          <a:blip r:embed="rId2" cstate="print"/>
          <a:stretch>
            <a:fillRect/>
          </a:stretch>
        </p:blipFill>
        <p:spPr bwMode="gray">
          <a:xfrm>
            <a:off x="5819062" y="5949219"/>
            <a:ext cx="544104" cy="385259"/>
          </a:xfrm>
          <a:prstGeom prst="rect">
            <a:avLst/>
          </a:prstGeom>
        </p:spPr>
      </p:pic>
      <p:pic>
        <p:nvPicPr>
          <p:cNvPr id="9" name="Picture 12" descr="E:\2016.01\1.12 扁平化图标\蓝色\AR-蓝色最新-40.png">
            <a:extLst>
              <a:ext uri="{FF2B5EF4-FFF2-40B4-BE49-F238E27FC236}">
                <a16:creationId xmlns:a16="http://schemas.microsoft.com/office/drawing/2014/main" id="{D03AB70E-BD93-4C30-9BD9-35121F0EB254}"/>
              </a:ext>
            </a:extLst>
          </p:cNvPr>
          <p:cNvPicPr>
            <a:picLocks noChangeAspect="1" noChangeArrowheads="1"/>
          </p:cNvPicPr>
          <p:nvPr/>
        </p:nvPicPr>
        <p:blipFill>
          <a:blip r:embed="rId3" cstate="print"/>
          <a:srcRect/>
          <a:stretch>
            <a:fillRect/>
          </a:stretch>
        </p:blipFill>
        <p:spPr bwMode="gray">
          <a:xfrm>
            <a:off x="5826000" y="3839406"/>
            <a:ext cx="540000" cy="441818"/>
          </a:xfrm>
          <a:prstGeom prst="rect">
            <a:avLst/>
          </a:prstGeom>
          <a:noFill/>
        </p:spPr>
      </p:pic>
      <p:pic>
        <p:nvPicPr>
          <p:cNvPr id="10" name="图片 66" descr="交换机.png">
            <a:extLst>
              <a:ext uri="{FF2B5EF4-FFF2-40B4-BE49-F238E27FC236}">
                <a16:creationId xmlns:a16="http://schemas.microsoft.com/office/drawing/2014/main" id="{ACF5D3B2-A9CC-4172-A37B-C0CF8FCC2493}"/>
              </a:ext>
            </a:extLst>
          </p:cNvPr>
          <p:cNvPicPr>
            <a:picLocks noChangeAspect="1"/>
          </p:cNvPicPr>
          <p:nvPr/>
        </p:nvPicPr>
        <p:blipFill>
          <a:blip r:embed="rId4" cstate="print"/>
          <a:stretch>
            <a:fillRect/>
          </a:stretch>
        </p:blipFill>
        <p:spPr bwMode="gray">
          <a:xfrm>
            <a:off x="4527747" y="3839406"/>
            <a:ext cx="540000" cy="441817"/>
          </a:xfrm>
          <a:prstGeom prst="rect">
            <a:avLst/>
          </a:prstGeom>
        </p:spPr>
      </p:pic>
      <p:pic>
        <p:nvPicPr>
          <p:cNvPr id="11" name="Picture 12" descr="E:\2016.01\1.12 扁平化图标\蓝色\AR-蓝色最新-40.png">
            <a:extLst>
              <a:ext uri="{FF2B5EF4-FFF2-40B4-BE49-F238E27FC236}">
                <a16:creationId xmlns:a16="http://schemas.microsoft.com/office/drawing/2014/main" id="{37F8FC16-151A-4632-83C5-E270AE586169}"/>
              </a:ext>
            </a:extLst>
          </p:cNvPr>
          <p:cNvPicPr>
            <a:picLocks noChangeAspect="1" noChangeArrowheads="1"/>
          </p:cNvPicPr>
          <p:nvPr/>
        </p:nvPicPr>
        <p:blipFill>
          <a:blip r:embed="rId3" cstate="print"/>
          <a:srcRect/>
          <a:stretch>
            <a:fillRect/>
          </a:stretch>
        </p:blipFill>
        <p:spPr bwMode="gray">
          <a:xfrm>
            <a:off x="5821114" y="4820230"/>
            <a:ext cx="540000" cy="441818"/>
          </a:xfrm>
          <a:prstGeom prst="rect">
            <a:avLst/>
          </a:prstGeom>
          <a:noFill/>
        </p:spPr>
      </p:pic>
      <p:cxnSp>
        <p:nvCxnSpPr>
          <p:cNvPr id="12" name="直接连接符 12">
            <a:extLst>
              <a:ext uri="{FF2B5EF4-FFF2-40B4-BE49-F238E27FC236}">
                <a16:creationId xmlns:a16="http://schemas.microsoft.com/office/drawing/2014/main" id="{77618B8F-DC3D-4C24-931E-2E9229A026D3}"/>
              </a:ext>
            </a:extLst>
          </p:cNvPr>
          <p:cNvCxnSpPr>
            <a:cxnSpLocks/>
            <a:stCxn id="9" idx="3"/>
            <a:endCxn id="13" idx="1"/>
          </p:cNvCxnSpPr>
          <p:nvPr/>
        </p:nvCxnSpPr>
        <p:spPr bwMode="gray">
          <a:xfrm flipV="1">
            <a:off x="6366000" y="4060314"/>
            <a:ext cx="758253"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66" descr="交换机.png">
            <a:extLst>
              <a:ext uri="{FF2B5EF4-FFF2-40B4-BE49-F238E27FC236}">
                <a16:creationId xmlns:a16="http://schemas.microsoft.com/office/drawing/2014/main" id="{2FF7B9FE-ACEB-4C3F-AACC-B5251F058803}"/>
              </a:ext>
            </a:extLst>
          </p:cNvPr>
          <p:cNvPicPr>
            <a:picLocks noChangeAspect="1"/>
          </p:cNvPicPr>
          <p:nvPr/>
        </p:nvPicPr>
        <p:blipFill>
          <a:blip r:embed="rId4" cstate="print">
            <a:duotone>
              <a:schemeClr val="accent1">
                <a:shade val="45000"/>
                <a:satMod val="135000"/>
              </a:schemeClr>
              <a:prstClr val="white"/>
            </a:duotone>
          </a:blip>
          <a:stretch>
            <a:fillRect/>
          </a:stretch>
        </p:blipFill>
        <p:spPr bwMode="gray">
          <a:xfrm>
            <a:off x="7124253" y="3839405"/>
            <a:ext cx="540000" cy="441817"/>
          </a:xfrm>
          <a:prstGeom prst="rect">
            <a:avLst/>
          </a:prstGeom>
        </p:spPr>
      </p:pic>
      <p:sp>
        <p:nvSpPr>
          <p:cNvPr id="14" name="文本框 27">
            <a:extLst>
              <a:ext uri="{FF2B5EF4-FFF2-40B4-BE49-F238E27FC236}">
                <a16:creationId xmlns:a16="http://schemas.microsoft.com/office/drawing/2014/main" id="{B85C7A47-1D4D-4934-B60F-97F0C51DD7F8}"/>
              </a:ext>
            </a:extLst>
          </p:cNvPr>
          <p:cNvSpPr txBox="1"/>
          <p:nvPr/>
        </p:nvSpPr>
        <p:spPr bwMode="gray">
          <a:xfrm>
            <a:off x="6624298" y="3583477"/>
            <a:ext cx="1539911" cy="285614"/>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200">
                <a:solidFill>
                  <a:srgbClr val="000000"/>
                </a:solidFill>
                <a:latin typeface="+mj-lt"/>
                <a:ea typeface="+mn-ea"/>
                <a:cs typeface="Arial" pitchFamily="34" charset="0"/>
              </a:rPr>
              <a:t>Multicast source 2</a:t>
            </a:r>
          </a:p>
        </p:txBody>
      </p:sp>
      <p:sp>
        <p:nvSpPr>
          <p:cNvPr id="15" name="文本框 27">
            <a:extLst>
              <a:ext uri="{FF2B5EF4-FFF2-40B4-BE49-F238E27FC236}">
                <a16:creationId xmlns:a16="http://schemas.microsoft.com/office/drawing/2014/main" id="{8BF989DF-512D-4A21-A3C5-AC5C7DC2F8CA}"/>
              </a:ext>
            </a:extLst>
          </p:cNvPr>
          <p:cNvSpPr txBox="1"/>
          <p:nvPr/>
        </p:nvSpPr>
        <p:spPr bwMode="gray">
          <a:xfrm>
            <a:off x="6406006" y="5999041"/>
            <a:ext cx="2110708" cy="285614"/>
          </a:xfrm>
          <a:prstGeom prst="rect">
            <a:avLst/>
          </a:prstGeom>
          <a:noFill/>
          <a:ln w="9525">
            <a:noFill/>
            <a:miter lim="800000"/>
            <a:headEnd/>
            <a:tailEnd/>
          </a:ln>
        </p:spPr>
        <p:txBody>
          <a:bodyPr wrap="square" lIns="99980" tIns="49986" rIns="99980" bIns="49986" rtlCol="0">
            <a:spAutoFit/>
          </a:bodyPr>
          <a:lstStyle/>
          <a:p>
            <a:pPr defTabSz="1001649" eaLnBrk="0" hangingPunct="0"/>
            <a:r>
              <a:rPr lang="en-US" sz="1200" dirty="0">
                <a:solidFill>
                  <a:srgbClr val="000000"/>
                </a:solidFill>
                <a:latin typeface="+mj-lt"/>
                <a:ea typeface="+mn-ea"/>
                <a:cs typeface="Arial" pitchFamily="34" charset="0"/>
              </a:rPr>
              <a:t>Multicast group member</a:t>
            </a:r>
          </a:p>
        </p:txBody>
      </p:sp>
      <p:sp>
        <p:nvSpPr>
          <p:cNvPr id="16" name="Freeform: Shape 15">
            <a:extLst>
              <a:ext uri="{FF2B5EF4-FFF2-40B4-BE49-F238E27FC236}">
                <a16:creationId xmlns:a16="http://schemas.microsoft.com/office/drawing/2014/main" id="{8FF782F8-74B8-4072-ABD8-2FB6C983A393}"/>
              </a:ext>
            </a:extLst>
          </p:cNvPr>
          <p:cNvSpPr/>
          <p:nvPr/>
        </p:nvSpPr>
        <p:spPr bwMode="gray">
          <a:xfrm>
            <a:off x="5155660" y="3980873"/>
            <a:ext cx="848338" cy="1913640"/>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B6B0A9D5-C8F0-4D9E-993D-A2FC2F8E3880}"/>
              </a:ext>
            </a:extLst>
          </p:cNvPr>
          <p:cNvSpPr/>
          <p:nvPr/>
        </p:nvSpPr>
        <p:spPr bwMode="gray">
          <a:xfrm flipH="1">
            <a:off x="6225019" y="3940486"/>
            <a:ext cx="848338" cy="1147784"/>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ular Callout 75">
            <a:extLst>
              <a:ext uri="{FF2B5EF4-FFF2-40B4-BE49-F238E27FC236}">
                <a16:creationId xmlns:a16="http://schemas.microsoft.com/office/drawing/2014/main" id="{09760047-2889-4D72-B59B-C97FA2C716B3}"/>
              </a:ext>
            </a:extLst>
          </p:cNvPr>
          <p:cNvSpPr/>
          <p:nvPr/>
        </p:nvSpPr>
        <p:spPr bwMode="gray">
          <a:xfrm>
            <a:off x="4103077" y="5231140"/>
            <a:ext cx="1593619" cy="646331"/>
          </a:xfrm>
          <a:prstGeom prst="wedgeRectCallout">
            <a:avLst>
              <a:gd name="adj1" fmla="val 67073"/>
              <a:gd name="adj2" fmla="val 135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auto"/>
            <a:r>
              <a:rPr lang="en-US" sz="1200" dirty="0">
                <a:solidFill>
                  <a:schemeClr val="tx1"/>
                </a:solidFill>
                <a:latin typeface="Huawei Sans" panose="020C0503030203020204" pitchFamily="34" charset="0"/>
                <a:ea typeface="方正兰亭黑简体" panose="02000000000000000000" pitchFamily="2" charset="-122"/>
              </a:rPr>
              <a:t>Receives only the multicast data from the </a:t>
            </a:r>
            <a:r>
              <a:rPr lang="en-US" sz="1200" b="1" dirty="0">
                <a:solidFill>
                  <a:srgbClr val="EC7061"/>
                </a:solidFill>
                <a:latin typeface="Huawei Sans" panose="020C0503030203020204" pitchFamily="34" charset="0"/>
                <a:ea typeface="方正兰亭黑简体" panose="02000000000000000000" pitchFamily="2" charset="-122"/>
              </a:rPr>
              <a:t>specific source</a:t>
            </a:r>
            <a:r>
              <a:rPr lang="en-US" sz="1200" dirty="0">
                <a:latin typeface="Huawei Sans" panose="020C0503030203020204" pitchFamily="34" charset="0"/>
                <a:ea typeface="方正兰亭黑简体" panose="02000000000000000000" pitchFamily="2" charset="-122"/>
              </a:rPr>
              <a:t>.</a:t>
            </a:r>
          </a:p>
        </p:txBody>
      </p:sp>
      <p:grpSp>
        <p:nvGrpSpPr>
          <p:cNvPr id="19" name="组合 7">
            <a:extLst>
              <a:ext uri="{FF2B5EF4-FFF2-40B4-BE49-F238E27FC236}">
                <a16:creationId xmlns:a16="http://schemas.microsoft.com/office/drawing/2014/main" id="{6F3D8425-2342-48E3-8203-8287CA8A2177}"/>
              </a:ext>
            </a:extLst>
          </p:cNvPr>
          <p:cNvGrpSpPr/>
          <p:nvPr/>
        </p:nvGrpSpPr>
        <p:grpSpPr bwMode="gray">
          <a:xfrm>
            <a:off x="6085570" y="4675776"/>
            <a:ext cx="275544" cy="275544"/>
            <a:chOff x="856677" y="2615810"/>
            <a:chExt cx="288000" cy="288000"/>
          </a:xfrm>
        </p:grpSpPr>
        <p:sp>
          <p:nvSpPr>
            <p:cNvPr id="20" name="椭圆 84">
              <a:extLst>
                <a:ext uri="{FF2B5EF4-FFF2-40B4-BE49-F238E27FC236}">
                  <a16:creationId xmlns:a16="http://schemas.microsoft.com/office/drawing/2014/main" id="{CDD237F0-8F63-4718-BC42-D7BFAFAE2558}"/>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5">
              <a:extLst>
                <a:ext uri="{FF2B5EF4-FFF2-40B4-BE49-F238E27FC236}">
                  <a16:creationId xmlns:a16="http://schemas.microsoft.com/office/drawing/2014/main" id="{5CDFF763-F4D2-4BF3-8418-3CA4273EAC4F}"/>
                </a:ext>
              </a:extLst>
            </p:cNvPr>
            <p:cNvGrpSpPr/>
            <p:nvPr/>
          </p:nvGrpSpPr>
          <p:grpSpPr bwMode="gray">
            <a:xfrm>
              <a:off x="923444" y="2692169"/>
              <a:ext cx="144001" cy="144002"/>
              <a:chOff x="898853" y="2657982"/>
              <a:chExt cx="203649" cy="203652"/>
            </a:xfrm>
          </p:grpSpPr>
          <p:cxnSp>
            <p:nvCxnSpPr>
              <p:cNvPr id="22" name="直接连接符 85">
                <a:extLst>
                  <a:ext uri="{FF2B5EF4-FFF2-40B4-BE49-F238E27FC236}">
                    <a16:creationId xmlns:a16="http://schemas.microsoft.com/office/drawing/2014/main" id="{C1208CEE-7DD2-4A28-99C7-9130D4DF0B84}"/>
                  </a:ext>
                </a:extLst>
              </p:cNvPr>
              <p:cNvCxnSpPr>
                <a:stCxn id="20" idx="3"/>
                <a:endCxn id="20"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3" name="直接连接符 86">
                <a:extLst>
                  <a:ext uri="{FF2B5EF4-FFF2-40B4-BE49-F238E27FC236}">
                    <a16:creationId xmlns:a16="http://schemas.microsoft.com/office/drawing/2014/main" id="{266F4F78-B4E1-4CB8-B13B-1507FE32EC38}"/>
                  </a:ext>
                </a:extLst>
              </p:cNvPr>
              <p:cNvCxnSpPr>
                <a:stCxn id="20" idx="1"/>
                <a:endCxn id="20"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24" name="文本框 27">
            <a:extLst>
              <a:ext uri="{FF2B5EF4-FFF2-40B4-BE49-F238E27FC236}">
                <a16:creationId xmlns:a16="http://schemas.microsoft.com/office/drawing/2014/main" id="{E4F90CFE-4967-4F33-8006-43BD6BFB6D1B}"/>
              </a:ext>
            </a:extLst>
          </p:cNvPr>
          <p:cNvSpPr txBox="1"/>
          <p:nvPr/>
        </p:nvSpPr>
        <p:spPr bwMode="gray">
          <a:xfrm>
            <a:off x="4023703" y="3577537"/>
            <a:ext cx="1539911" cy="285614"/>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200" dirty="0">
                <a:solidFill>
                  <a:srgbClr val="000000"/>
                </a:solidFill>
                <a:latin typeface="+mj-lt"/>
                <a:ea typeface="+mn-ea"/>
                <a:cs typeface="Arial" pitchFamily="34" charset="0"/>
              </a:rPr>
              <a:t>Multicast source 1</a:t>
            </a:r>
          </a:p>
        </p:txBody>
      </p:sp>
    </p:spTree>
    <p:extLst>
      <p:ext uri="{BB962C8B-B14F-4D97-AF65-F5344CB8AC3E}">
        <p14:creationId xmlns:p14="http://schemas.microsoft.com/office/powerpoint/2010/main" val="26933961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spAutoFit/>
          </a:bodyPr>
          <a:lstStyle/>
          <a:p>
            <a:r>
              <a:rPr lang="en-US" sz="1800" dirty="0"/>
              <a:t>Because the SSM model predefines a multicast source address, PIM-SM (SSM) allows the receiver DR to establish a reverse SPT based on the multicast source address.</a:t>
            </a:r>
          </a:p>
          <a:p>
            <a:r>
              <a:rPr lang="en-US" sz="1800" dirty="0"/>
              <a:t>PIM-SM (SSM) </a:t>
            </a:r>
            <a:r>
              <a:rPr lang="en-US" sz="1800" dirty="0">
                <a:solidFill>
                  <a:srgbClr val="EC7061"/>
                </a:solidFill>
              </a:rPr>
              <a:t>does not require an RP, RPT, or multicast source registration</a:t>
            </a:r>
            <a:r>
              <a:rPr lang="en-US" sz="1800" dirty="0"/>
              <a:t>. Instead, PIM-SM (SSM) can directly establish an SPT between a multicast source and group members.</a:t>
            </a:r>
          </a:p>
          <a:p>
            <a:r>
              <a:rPr lang="en-US" sz="1800" dirty="0"/>
              <a:t>The key mechanisms of PIM-SM (SSM) include neighbor discovery, DR election, and SPT establishment.</a:t>
            </a:r>
          </a:p>
        </p:txBody>
      </p:sp>
      <p:sp>
        <p:nvSpPr>
          <p:cNvPr id="3" name="标题 2"/>
          <p:cNvSpPr>
            <a:spLocks noGrp="1"/>
          </p:cNvSpPr>
          <p:nvPr>
            <p:ph type="title"/>
          </p:nvPr>
        </p:nvSpPr>
        <p:spPr bwMode="gray"/>
        <p:txBody>
          <a:bodyPr/>
          <a:lstStyle/>
          <a:p>
            <a:r>
              <a:rPr lang="en-US"/>
              <a:t>PIM-SM (SSM) Overview</a:t>
            </a:r>
          </a:p>
        </p:txBody>
      </p:sp>
      <p:pic>
        <p:nvPicPr>
          <p:cNvPr id="5" name="Picture 2" descr="G:\做的项目\公共\扁平图标切换\更新2015_01_21\oss扁平图标库2015_01_21更新-04.png">
            <a:extLst>
              <a:ext uri="{FF2B5EF4-FFF2-40B4-BE49-F238E27FC236}">
                <a16:creationId xmlns:a16="http://schemas.microsoft.com/office/drawing/2014/main" id="{8906B801-D313-4389-ACEC-67434756FCDA}"/>
              </a:ext>
            </a:extLst>
          </p:cNvPr>
          <p:cNvPicPr>
            <a:picLocks noChangeArrowheads="1"/>
          </p:cNvPicPr>
          <p:nvPr/>
        </p:nvPicPr>
        <p:blipFill>
          <a:blip r:embed="rId3" cstate="print"/>
          <a:stretch>
            <a:fillRect/>
          </a:stretch>
        </p:blipFill>
        <p:spPr bwMode="gray">
          <a:xfrm>
            <a:off x="2962661" y="4748297"/>
            <a:ext cx="528117" cy="399259"/>
          </a:xfrm>
          <a:prstGeom prst="rect">
            <a:avLst/>
          </a:prstGeom>
          <a:noFill/>
        </p:spPr>
      </p:pic>
      <p:pic>
        <p:nvPicPr>
          <p:cNvPr id="6" name="Picture 2" descr="G:\做的项目\公共\扁平图标切换\更新2015_01_21\oss扁平图标库2015_01_21更新-04.png">
            <a:extLst>
              <a:ext uri="{FF2B5EF4-FFF2-40B4-BE49-F238E27FC236}">
                <a16:creationId xmlns:a16="http://schemas.microsoft.com/office/drawing/2014/main" id="{5EE15829-599E-4E13-A0D8-D06B59D8B0F6}"/>
              </a:ext>
            </a:extLst>
          </p:cNvPr>
          <p:cNvPicPr>
            <a:picLocks noChangeArrowheads="1"/>
          </p:cNvPicPr>
          <p:nvPr/>
        </p:nvPicPr>
        <p:blipFill>
          <a:blip r:embed="rId3" cstate="print"/>
          <a:stretch>
            <a:fillRect/>
          </a:stretch>
        </p:blipFill>
        <p:spPr bwMode="gray">
          <a:xfrm>
            <a:off x="4595694" y="3504829"/>
            <a:ext cx="528117" cy="399259"/>
          </a:xfrm>
          <a:prstGeom prst="rect">
            <a:avLst/>
          </a:prstGeom>
          <a:noFill/>
        </p:spPr>
      </p:pic>
      <p:pic>
        <p:nvPicPr>
          <p:cNvPr id="7" name="图片 37" descr="交换机.png">
            <a:extLst>
              <a:ext uri="{FF2B5EF4-FFF2-40B4-BE49-F238E27FC236}">
                <a16:creationId xmlns:a16="http://schemas.microsoft.com/office/drawing/2014/main" id="{04C62A13-058F-4AA6-808E-C03C5360B12B}"/>
              </a:ext>
            </a:extLst>
          </p:cNvPr>
          <p:cNvPicPr preferRelativeResize="0">
            <a:picLocks/>
          </p:cNvPicPr>
          <p:nvPr/>
        </p:nvPicPr>
        <p:blipFill>
          <a:blip r:embed="rId4" cstate="print"/>
          <a:stretch>
            <a:fillRect/>
          </a:stretch>
        </p:blipFill>
        <p:spPr bwMode="gray">
          <a:xfrm>
            <a:off x="1469878" y="4748135"/>
            <a:ext cx="528118" cy="399421"/>
          </a:xfrm>
          <a:prstGeom prst="rect">
            <a:avLst/>
          </a:prstGeom>
        </p:spPr>
      </p:pic>
      <p:pic>
        <p:nvPicPr>
          <p:cNvPr id="8" name="Picture 2" descr="G:\做的项目\公共\扁平图标切换\更新2015_01_21\oss扁平图标库2015_01_21更新-04.png">
            <a:extLst>
              <a:ext uri="{FF2B5EF4-FFF2-40B4-BE49-F238E27FC236}">
                <a16:creationId xmlns:a16="http://schemas.microsoft.com/office/drawing/2014/main" id="{7530AAAE-BBE2-413D-9100-3D751E50BB03}"/>
              </a:ext>
            </a:extLst>
          </p:cNvPr>
          <p:cNvPicPr>
            <a:picLocks noChangeArrowheads="1"/>
          </p:cNvPicPr>
          <p:nvPr/>
        </p:nvPicPr>
        <p:blipFill>
          <a:blip r:embed="rId3" cstate="print"/>
          <a:stretch>
            <a:fillRect/>
          </a:stretch>
        </p:blipFill>
        <p:spPr bwMode="gray">
          <a:xfrm>
            <a:off x="4595694" y="4750783"/>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EC3F028D-26C4-4E4B-839B-DA6954826722}"/>
              </a:ext>
            </a:extLst>
          </p:cNvPr>
          <p:cNvPicPr>
            <a:picLocks noChangeArrowheads="1"/>
          </p:cNvPicPr>
          <p:nvPr/>
        </p:nvPicPr>
        <p:blipFill>
          <a:blip r:embed="rId3" cstate="print"/>
          <a:stretch>
            <a:fillRect/>
          </a:stretch>
        </p:blipFill>
        <p:spPr bwMode="gray">
          <a:xfrm>
            <a:off x="6100644" y="4134042"/>
            <a:ext cx="528117" cy="399259"/>
          </a:xfrm>
          <a:prstGeom prst="rect">
            <a:avLst/>
          </a:prstGeom>
          <a:noFill/>
        </p:spPr>
      </p:pic>
      <p:pic>
        <p:nvPicPr>
          <p:cNvPr id="10" name="图片 38" descr="PC.png">
            <a:extLst>
              <a:ext uri="{FF2B5EF4-FFF2-40B4-BE49-F238E27FC236}">
                <a16:creationId xmlns:a16="http://schemas.microsoft.com/office/drawing/2014/main" id="{515DB234-CBDF-4DC2-9CC6-1FF61D10E0A3}"/>
              </a:ext>
            </a:extLst>
          </p:cNvPr>
          <p:cNvPicPr>
            <a:picLocks noChangeAspect="1"/>
          </p:cNvPicPr>
          <p:nvPr/>
        </p:nvPicPr>
        <p:blipFill>
          <a:blip r:embed="rId5" cstate="print"/>
          <a:stretch>
            <a:fillRect/>
          </a:stretch>
        </p:blipFill>
        <p:spPr bwMode="gray">
          <a:xfrm>
            <a:off x="7372009" y="4142495"/>
            <a:ext cx="540000" cy="382353"/>
          </a:xfrm>
          <a:prstGeom prst="rect">
            <a:avLst/>
          </a:prstGeom>
        </p:spPr>
      </p:pic>
      <p:cxnSp>
        <p:nvCxnSpPr>
          <p:cNvPr id="11" name="直接连接符 12">
            <a:extLst>
              <a:ext uri="{FF2B5EF4-FFF2-40B4-BE49-F238E27FC236}">
                <a16:creationId xmlns:a16="http://schemas.microsoft.com/office/drawing/2014/main" id="{B6990F7D-0940-40F4-9C7D-494C981C3542}"/>
              </a:ext>
            </a:extLst>
          </p:cNvPr>
          <p:cNvCxnSpPr>
            <a:cxnSpLocks/>
            <a:stCxn id="7" idx="3"/>
            <a:endCxn id="5" idx="1"/>
          </p:cNvCxnSpPr>
          <p:nvPr/>
        </p:nvCxnSpPr>
        <p:spPr bwMode="gray">
          <a:xfrm>
            <a:off x="1997996" y="4947846"/>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F32CAAB5-D920-4C98-8244-294A504F8376}"/>
              </a:ext>
            </a:extLst>
          </p:cNvPr>
          <p:cNvCxnSpPr>
            <a:cxnSpLocks/>
            <a:stCxn id="6" idx="1"/>
            <a:endCxn id="19" idx="3"/>
          </p:cNvCxnSpPr>
          <p:nvPr/>
        </p:nvCxnSpPr>
        <p:spPr bwMode="gray">
          <a:xfrm flipH="1" flipV="1">
            <a:off x="3490778" y="3703116"/>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3C6576F8-7582-4C29-A1A7-C99BE61DE72E}"/>
              </a:ext>
            </a:extLst>
          </p:cNvPr>
          <p:cNvCxnSpPr>
            <a:cxnSpLocks/>
            <a:stCxn id="8" idx="1"/>
            <a:endCxn id="5" idx="3"/>
          </p:cNvCxnSpPr>
          <p:nvPr/>
        </p:nvCxnSpPr>
        <p:spPr bwMode="gray">
          <a:xfrm flipH="1" flipV="1">
            <a:off x="3490778" y="4947927"/>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Connector: Elbow 13">
            <a:extLst>
              <a:ext uri="{FF2B5EF4-FFF2-40B4-BE49-F238E27FC236}">
                <a16:creationId xmlns:a16="http://schemas.microsoft.com/office/drawing/2014/main" id="{991C8059-D38D-44D4-B128-38D51D9ADAD9}"/>
              </a:ext>
            </a:extLst>
          </p:cNvPr>
          <p:cNvCxnSpPr>
            <a:cxnSpLocks/>
            <a:stCxn id="6" idx="3"/>
            <a:endCxn id="9" idx="1"/>
          </p:cNvCxnSpPr>
          <p:nvPr/>
        </p:nvCxnSpPr>
        <p:spPr bwMode="gray">
          <a:xfrm>
            <a:off x="5123811" y="3704459"/>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Connector: Elbow 14">
            <a:extLst>
              <a:ext uri="{FF2B5EF4-FFF2-40B4-BE49-F238E27FC236}">
                <a16:creationId xmlns:a16="http://schemas.microsoft.com/office/drawing/2014/main" id="{FDD67F78-16C1-455B-A874-B196A64369FC}"/>
              </a:ext>
            </a:extLst>
          </p:cNvPr>
          <p:cNvCxnSpPr>
            <a:cxnSpLocks/>
            <a:stCxn id="8" idx="3"/>
            <a:endCxn id="9" idx="1"/>
          </p:cNvCxnSpPr>
          <p:nvPr/>
        </p:nvCxnSpPr>
        <p:spPr bwMode="gray">
          <a:xfrm flipV="1">
            <a:off x="5123811" y="4333672"/>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6" name="直接连接符 12">
            <a:extLst>
              <a:ext uri="{FF2B5EF4-FFF2-40B4-BE49-F238E27FC236}">
                <a16:creationId xmlns:a16="http://schemas.microsoft.com/office/drawing/2014/main" id="{03F45E46-7853-4916-897F-EDBE92FE6766}"/>
              </a:ext>
            </a:extLst>
          </p:cNvPr>
          <p:cNvCxnSpPr>
            <a:cxnSpLocks/>
            <a:stCxn id="10" idx="1"/>
            <a:endCxn id="9" idx="3"/>
          </p:cNvCxnSpPr>
          <p:nvPr/>
        </p:nvCxnSpPr>
        <p:spPr bwMode="gray">
          <a:xfrm flipH="1">
            <a:off x="6628761" y="4333672"/>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2230D957-9C4E-4D7A-AD6F-FE687ED0537C}"/>
              </a:ext>
            </a:extLst>
          </p:cNvPr>
          <p:cNvSpPr txBox="1"/>
          <p:nvPr/>
        </p:nvSpPr>
        <p:spPr bwMode="gray">
          <a:xfrm>
            <a:off x="494890" y="4726739"/>
            <a:ext cx="1027657" cy="461665"/>
          </a:xfrm>
          <a:prstGeom prst="rect">
            <a:avLst/>
          </a:prstGeom>
          <a:noFill/>
        </p:spPr>
        <p:txBody>
          <a:bodyPr wrap="square" rtlCol="0">
            <a:spAutoFit/>
          </a:bodyPr>
          <a:lstStyle/>
          <a:p>
            <a:pPr algn="ctr"/>
            <a:r>
              <a:rPr lang="en-US" sz="1200" dirty="0"/>
              <a:t>Multicast source S1</a:t>
            </a:r>
          </a:p>
        </p:txBody>
      </p:sp>
      <p:cxnSp>
        <p:nvCxnSpPr>
          <p:cNvPr id="18" name="Connector: Elbow 17">
            <a:extLst>
              <a:ext uri="{FF2B5EF4-FFF2-40B4-BE49-F238E27FC236}">
                <a16:creationId xmlns:a16="http://schemas.microsoft.com/office/drawing/2014/main" id="{A6B8EC88-6DFF-42DF-8C1C-5A945C516A5A}"/>
              </a:ext>
            </a:extLst>
          </p:cNvPr>
          <p:cNvCxnSpPr>
            <a:cxnSpLocks/>
            <a:stCxn id="23" idx="6"/>
            <a:endCxn id="22" idx="2"/>
          </p:cNvCxnSpPr>
          <p:nvPr/>
        </p:nvCxnSpPr>
        <p:spPr bwMode="gray">
          <a:xfrm flipV="1">
            <a:off x="5203442" y="4333671"/>
            <a:ext cx="813868" cy="616744"/>
          </a:xfrm>
          <a:prstGeom prst="bentConnector3">
            <a:avLst>
              <a:gd name="adj1" fmla="val 50000"/>
            </a:avLst>
          </a:prstGeom>
          <a:ln w="28575">
            <a:solidFill>
              <a:srgbClr val="EC7061"/>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19" name="Picture 2" descr="G:\做的项目\公共\扁平图标切换\更新2015_01_21\oss扁平图标库2015_01_21更新-04.png">
            <a:extLst>
              <a:ext uri="{FF2B5EF4-FFF2-40B4-BE49-F238E27FC236}">
                <a16:creationId xmlns:a16="http://schemas.microsoft.com/office/drawing/2014/main" id="{5DB689B2-7099-4970-9EA7-57A3F18411D6}"/>
              </a:ext>
            </a:extLst>
          </p:cNvPr>
          <p:cNvPicPr>
            <a:picLocks noChangeArrowheads="1"/>
          </p:cNvPicPr>
          <p:nvPr/>
        </p:nvPicPr>
        <p:blipFill>
          <a:blip r:embed="rId3" cstate="print"/>
          <a:stretch>
            <a:fillRect/>
          </a:stretch>
        </p:blipFill>
        <p:spPr bwMode="gray">
          <a:xfrm>
            <a:off x="2962661" y="3503486"/>
            <a:ext cx="528117" cy="399259"/>
          </a:xfrm>
          <a:prstGeom prst="rect">
            <a:avLst/>
          </a:prstGeom>
          <a:noFill/>
        </p:spPr>
      </p:pic>
      <p:cxnSp>
        <p:nvCxnSpPr>
          <p:cNvPr id="20" name="直接连接符 12">
            <a:extLst>
              <a:ext uri="{FF2B5EF4-FFF2-40B4-BE49-F238E27FC236}">
                <a16:creationId xmlns:a16="http://schemas.microsoft.com/office/drawing/2014/main" id="{11A53C9A-FC31-428A-A3A8-0B21D620EDF8}"/>
              </a:ext>
            </a:extLst>
          </p:cNvPr>
          <p:cNvCxnSpPr>
            <a:cxnSpLocks/>
            <a:stCxn id="5" idx="0"/>
            <a:endCxn id="19" idx="2"/>
          </p:cNvCxnSpPr>
          <p:nvPr/>
        </p:nvCxnSpPr>
        <p:spPr bwMode="gray">
          <a:xfrm flipV="1">
            <a:off x="3226720" y="3902745"/>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Oval 20">
            <a:extLst>
              <a:ext uri="{FF2B5EF4-FFF2-40B4-BE49-F238E27FC236}">
                <a16:creationId xmlns:a16="http://schemas.microsoft.com/office/drawing/2014/main" id="{FB168D6F-48EE-4C54-B66F-BF873945BA80}"/>
              </a:ext>
            </a:extLst>
          </p:cNvPr>
          <p:cNvSpPr>
            <a:spLocks noChangeAspect="1"/>
          </p:cNvSpPr>
          <p:nvPr/>
        </p:nvSpPr>
        <p:spPr bwMode="gray">
          <a:xfrm>
            <a:off x="6549130" y="4253087"/>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2" name="Oval 21">
            <a:extLst>
              <a:ext uri="{FF2B5EF4-FFF2-40B4-BE49-F238E27FC236}">
                <a16:creationId xmlns:a16="http://schemas.microsoft.com/office/drawing/2014/main" id="{0B8F0AD6-8BFA-4A14-88E7-A5243A2534D5}"/>
              </a:ext>
            </a:extLst>
          </p:cNvPr>
          <p:cNvSpPr>
            <a:spLocks noChangeAspect="1"/>
          </p:cNvSpPr>
          <p:nvPr/>
        </p:nvSpPr>
        <p:spPr bwMode="gray">
          <a:xfrm>
            <a:off x="6017310" y="42540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3" name="Oval 22">
            <a:extLst>
              <a:ext uri="{FF2B5EF4-FFF2-40B4-BE49-F238E27FC236}">
                <a16:creationId xmlns:a16="http://schemas.microsoft.com/office/drawing/2014/main" id="{F18E8449-00AF-40DD-8BDA-8A3BF9ED9DB9}"/>
              </a:ext>
            </a:extLst>
          </p:cNvPr>
          <p:cNvSpPr>
            <a:spLocks noChangeAspect="1"/>
          </p:cNvSpPr>
          <p:nvPr/>
        </p:nvSpPr>
        <p:spPr bwMode="gray">
          <a:xfrm>
            <a:off x="5044181" y="487078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4" name="Oval 23">
            <a:extLst>
              <a:ext uri="{FF2B5EF4-FFF2-40B4-BE49-F238E27FC236}">
                <a16:creationId xmlns:a16="http://schemas.microsoft.com/office/drawing/2014/main" id="{C8D4AB75-D0EA-4BC8-899D-4E80E5D6DC8F}"/>
              </a:ext>
            </a:extLst>
          </p:cNvPr>
          <p:cNvSpPr>
            <a:spLocks noChangeAspect="1"/>
          </p:cNvSpPr>
          <p:nvPr/>
        </p:nvSpPr>
        <p:spPr bwMode="gray">
          <a:xfrm>
            <a:off x="5044181" y="362256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B0FBA065-EA0B-4E55-90A6-8ABBA4450984}"/>
              </a:ext>
            </a:extLst>
          </p:cNvPr>
          <p:cNvSpPr>
            <a:spLocks noChangeAspect="1"/>
          </p:cNvSpPr>
          <p:nvPr/>
        </p:nvSpPr>
        <p:spPr bwMode="gray">
          <a:xfrm>
            <a:off x="4511407" y="362256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DC712A2F-887B-43F6-B28D-B26E2F91FF93}"/>
              </a:ext>
            </a:extLst>
          </p:cNvPr>
          <p:cNvSpPr>
            <a:spLocks noChangeAspect="1"/>
          </p:cNvSpPr>
          <p:nvPr/>
        </p:nvSpPr>
        <p:spPr bwMode="gray">
          <a:xfrm>
            <a:off x="4525052" y="486829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29F5C73E-D801-479C-8A0D-5991A7633042}"/>
              </a:ext>
            </a:extLst>
          </p:cNvPr>
          <p:cNvSpPr>
            <a:spLocks noChangeAspect="1"/>
          </p:cNvSpPr>
          <p:nvPr/>
        </p:nvSpPr>
        <p:spPr bwMode="gray">
          <a:xfrm>
            <a:off x="3406221" y="486821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E6C89982-386B-4219-B3EF-21A9820A4E27}"/>
              </a:ext>
            </a:extLst>
          </p:cNvPr>
          <p:cNvSpPr>
            <a:spLocks noChangeAspect="1"/>
          </p:cNvSpPr>
          <p:nvPr/>
        </p:nvSpPr>
        <p:spPr bwMode="gray">
          <a:xfrm>
            <a:off x="3399089" y="36248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062500FD-411D-41B8-9CB7-66200466F495}"/>
              </a:ext>
            </a:extLst>
          </p:cNvPr>
          <p:cNvSpPr>
            <a:spLocks noChangeAspect="1"/>
          </p:cNvSpPr>
          <p:nvPr/>
        </p:nvSpPr>
        <p:spPr bwMode="gray">
          <a:xfrm>
            <a:off x="3147088" y="38244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BDA10EED-DE03-41C6-95A0-8F5261218391}"/>
              </a:ext>
            </a:extLst>
          </p:cNvPr>
          <p:cNvSpPr>
            <a:spLocks noChangeAspect="1"/>
          </p:cNvSpPr>
          <p:nvPr/>
        </p:nvSpPr>
        <p:spPr bwMode="gray">
          <a:xfrm>
            <a:off x="3153124" y="46686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Oval 30">
            <a:extLst>
              <a:ext uri="{FF2B5EF4-FFF2-40B4-BE49-F238E27FC236}">
                <a16:creationId xmlns:a16="http://schemas.microsoft.com/office/drawing/2014/main" id="{8160A3A9-8CFA-4014-A45E-FBBF42284064}"/>
              </a:ext>
            </a:extLst>
          </p:cNvPr>
          <p:cNvSpPr>
            <a:spLocks noChangeAspect="1"/>
          </p:cNvSpPr>
          <p:nvPr/>
        </p:nvSpPr>
        <p:spPr bwMode="gray">
          <a:xfrm>
            <a:off x="2886404" y="486821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2" name="TextBox 31">
            <a:extLst>
              <a:ext uri="{FF2B5EF4-FFF2-40B4-BE49-F238E27FC236}">
                <a16:creationId xmlns:a16="http://schemas.microsoft.com/office/drawing/2014/main" id="{39D7C726-D4F8-417E-9CE4-37A06896BE8B}"/>
              </a:ext>
            </a:extLst>
          </p:cNvPr>
          <p:cNvSpPr txBox="1"/>
          <p:nvPr/>
        </p:nvSpPr>
        <p:spPr bwMode="gray">
          <a:xfrm>
            <a:off x="5687344" y="4536946"/>
            <a:ext cx="1338827" cy="461665"/>
          </a:xfrm>
          <a:prstGeom prst="rect">
            <a:avLst/>
          </a:prstGeom>
          <a:noFill/>
        </p:spPr>
        <p:txBody>
          <a:bodyPr wrap="square" rtlCol="0">
            <a:spAutoFit/>
          </a:bodyPr>
          <a:lstStyle/>
          <a:p>
            <a:pPr algn="ctr"/>
            <a:r>
              <a:rPr lang="en-US" sz="1200" dirty="0"/>
              <a:t>RT5 (receiver DR)</a:t>
            </a:r>
          </a:p>
        </p:txBody>
      </p:sp>
      <p:sp>
        <p:nvSpPr>
          <p:cNvPr id="33" name="TextBox 32">
            <a:extLst>
              <a:ext uri="{FF2B5EF4-FFF2-40B4-BE49-F238E27FC236}">
                <a16:creationId xmlns:a16="http://schemas.microsoft.com/office/drawing/2014/main" id="{F4D115AA-523F-4B04-A2B9-0B5ED8DE9E77}"/>
              </a:ext>
            </a:extLst>
          </p:cNvPr>
          <p:cNvSpPr txBox="1"/>
          <p:nvPr/>
        </p:nvSpPr>
        <p:spPr bwMode="gray">
          <a:xfrm>
            <a:off x="3233900" y="3880824"/>
            <a:ext cx="470983" cy="276999"/>
          </a:xfrm>
          <a:prstGeom prst="rect">
            <a:avLst/>
          </a:prstGeom>
          <a:noFill/>
        </p:spPr>
        <p:txBody>
          <a:bodyPr wrap="square" rtlCol="0">
            <a:spAutoFit/>
          </a:bodyPr>
          <a:lstStyle/>
          <a:p>
            <a:pPr algn="ctr"/>
            <a:r>
              <a:rPr lang="en-US" sz="1200"/>
              <a:t>RT1</a:t>
            </a:r>
          </a:p>
        </p:txBody>
      </p:sp>
      <p:sp>
        <p:nvSpPr>
          <p:cNvPr id="34" name="TextBox 33">
            <a:extLst>
              <a:ext uri="{FF2B5EF4-FFF2-40B4-BE49-F238E27FC236}">
                <a16:creationId xmlns:a16="http://schemas.microsoft.com/office/drawing/2014/main" id="{333ADBC2-F9A3-4FA8-83B9-AC99FD4DB242}"/>
              </a:ext>
            </a:extLst>
          </p:cNvPr>
          <p:cNvSpPr txBox="1"/>
          <p:nvPr/>
        </p:nvSpPr>
        <p:spPr bwMode="gray">
          <a:xfrm>
            <a:off x="4616989" y="3874068"/>
            <a:ext cx="470983" cy="276999"/>
          </a:xfrm>
          <a:prstGeom prst="rect">
            <a:avLst/>
          </a:prstGeom>
          <a:noFill/>
        </p:spPr>
        <p:txBody>
          <a:bodyPr wrap="square" rtlCol="0">
            <a:spAutoFit/>
          </a:bodyPr>
          <a:lstStyle/>
          <a:p>
            <a:pPr algn="ctr"/>
            <a:r>
              <a:rPr lang="en-US" sz="1200"/>
              <a:t>RT3</a:t>
            </a:r>
          </a:p>
        </p:txBody>
      </p:sp>
      <p:sp>
        <p:nvSpPr>
          <p:cNvPr id="35" name="TextBox 34">
            <a:extLst>
              <a:ext uri="{FF2B5EF4-FFF2-40B4-BE49-F238E27FC236}">
                <a16:creationId xmlns:a16="http://schemas.microsoft.com/office/drawing/2014/main" id="{ABBFBBBB-A2D4-4756-BC17-18887DE78599}"/>
              </a:ext>
            </a:extLst>
          </p:cNvPr>
          <p:cNvSpPr txBox="1"/>
          <p:nvPr/>
        </p:nvSpPr>
        <p:spPr bwMode="gray">
          <a:xfrm>
            <a:off x="4611161" y="4521140"/>
            <a:ext cx="470983" cy="276999"/>
          </a:xfrm>
          <a:prstGeom prst="rect">
            <a:avLst/>
          </a:prstGeom>
          <a:noFill/>
        </p:spPr>
        <p:txBody>
          <a:bodyPr wrap="square" rtlCol="0">
            <a:spAutoFit/>
          </a:bodyPr>
          <a:lstStyle/>
          <a:p>
            <a:pPr algn="ctr"/>
            <a:r>
              <a:rPr lang="en-US" sz="1200"/>
              <a:t>RT4</a:t>
            </a:r>
          </a:p>
        </p:txBody>
      </p:sp>
      <p:cxnSp>
        <p:nvCxnSpPr>
          <p:cNvPr id="36" name="直接连接符 12">
            <a:extLst>
              <a:ext uri="{FF2B5EF4-FFF2-40B4-BE49-F238E27FC236}">
                <a16:creationId xmlns:a16="http://schemas.microsoft.com/office/drawing/2014/main" id="{D94F970E-3527-4436-9F8D-DD2E2DB8C4EE}"/>
              </a:ext>
            </a:extLst>
          </p:cNvPr>
          <p:cNvCxnSpPr>
            <a:cxnSpLocks/>
            <a:stCxn id="31" idx="2"/>
            <a:endCxn id="7" idx="3"/>
          </p:cNvCxnSpPr>
          <p:nvPr/>
        </p:nvCxnSpPr>
        <p:spPr bwMode="gray">
          <a:xfrm flipH="1">
            <a:off x="1997996" y="4947845"/>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7" name="直接连接符 12">
            <a:extLst>
              <a:ext uri="{FF2B5EF4-FFF2-40B4-BE49-F238E27FC236}">
                <a16:creationId xmlns:a16="http://schemas.microsoft.com/office/drawing/2014/main" id="{0F05CFFC-9B14-429D-A21B-6C07AF31AF31}"/>
              </a:ext>
            </a:extLst>
          </p:cNvPr>
          <p:cNvCxnSpPr>
            <a:cxnSpLocks/>
            <a:stCxn id="26" idx="2"/>
            <a:endCxn id="27" idx="6"/>
          </p:cNvCxnSpPr>
          <p:nvPr/>
        </p:nvCxnSpPr>
        <p:spPr bwMode="gray">
          <a:xfrm flipH="1" flipV="1">
            <a:off x="3565482" y="4947844"/>
            <a:ext cx="959570" cy="83"/>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8" name="直接连接符 12">
            <a:extLst>
              <a:ext uri="{FF2B5EF4-FFF2-40B4-BE49-F238E27FC236}">
                <a16:creationId xmlns:a16="http://schemas.microsoft.com/office/drawing/2014/main" id="{FAFF01E6-8F26-438A-BADE-D2FB2AE977EC}"/>
              </a:ext>
            </a:extLst>
          </p:cNvPr>
          <p:cNvCxnSpPr>
            <a:cxnSpLocks/>
            <a:stCxn id="10" idx="1"/>
            <a:endCxn id="21" idx="6"/>
          </p:cNvCxnSpPr>
          <p:nvPr/>
        </p:nvCxnSpPr>
        <p:spPr bwMode="gray">
          <a:xfrm flipH="1" flipV="1">
            <a:off x="6708391" y="4332718"/>
            <a:ext cx="663618" cy="95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9" name="直接连接符 12">
            <a:extLst>
              <a:ext uri="{FF2B5EF4-FFF2-40B4-BE49-F238E27FC236}">
                <a16:creationId xmlns:a16="http://schemas.microsoft.com/office/drawing/2014/main" id="{5D342DCB-A1D6-454C-A722-6838A4475687}"/>
              </a:ext>
            </a:extLst>
          </p:cNvPr>
          <p:cNvCxnSpPr>
            <a:cxnSpLocks/>
          </p:cNvCxnSpPr>
          <p:nvPr/>
        </p:nvCxnSpPr>
        <p:spPr bwMode="gray">
          <a:xfrm flipH="1">
            <a:off x="2094632" y="4840097"/>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0" name="TextBox 120">
            <a:extLst>
              <a:ext uri="{FF2B5EF4-FFF2-40B4-BE49-F238E27FC236}">
                <a16:creationId xmlns:a16="http://schemas.microsoft.com/office/drawing/2014/main" id="{DDD773B3-4BAE-4CF1-8894-73C2CE5F8C52}"/>
              </a:ext>
            </a:extLst>
          </p:cNvPr>
          <p:cNvSpPr txBox="1"/>
          <p:nvPr/>
        </p:nvSpPr>
        <p:spPr bwMode="gray">
          <a:xfrm>
            <a:off x="842765" y="4434198"/>
            <a:ext cx="1244498" cy="267325"/>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41" name="直接连接符 12">
            <a:extLst>
              <a:ext uri="{FF2B5EF4-FFF2-40B4-BE49-F238E27FC236}">
                <a16:creationId xmlns:a16="http://schemas.microsoft.com/office/drawing/2014/main" id="{7503753D-4388-4B4B-9D82-10A3CDDAF959}"/>
              </a:ext>
            </a:extLst>
          </p:cNvPr>
          <p:cNvCxnSpPr>
            <a:cxnSpLocks/>
          </p:cNvCxnSpPr>
          <p:nvPr/>
        </p:nvCxnSpPr>
        <p:spPr bwMode="gray">
          <a:xfrm flipH="1">
            <a:off x="3641656" y="4858965"/>
            <a:ext cx="717058"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2" name="直接连接符 12">
            <a:extLst>
              <a:ext uri="{FF2B5EF4-FFF2-40B4-BE49-F238E27FC236}">
                <a16:creationId xmlns:a16="http://schemas.microsoft.com/office/drawing/2014/main" id="{DE746C7E-AA5F-470D-81E0-AE6F76C48A12}"/>
              </a:ext>
            </a:extLst>
          </p:cNvPr>
          <p:cNvCxnSpPr>
            <a:cxnSpLocks/>
          </p:cNvCxnSpPr>
          <p:nvPr/>
        </p:nvCxnSpPr>
        <p:spPr bwMode="gray">
          <a:xfrm flipH="1">
            <a:off x="5203442" y="4858965"/>
            <a:ext cx="31415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3" name="直接连接符 12">
            <a:extLst>
              <a:ext uri="{FF2B5EF4-FFF2-40B4-BE49-F238E27FC236}">
                <a16:creationId xmlns:a16="http://schemas.microsoft.com/office/drawing/2014/main" id="{D1B123CD-F19C-4D30-B06F-997DFA6F825F}"/>
              </a:ext>
            </a:extLst>
          </p:cNvPr>
          <p:cNvCxnSpPr>
            <a:cxnSpLocks/>
          </p:cNvCxnSpPr>
          <p:nvPr/>
        </p:nvCxnSpPr>
        <p:spPr bwMode="gray">
          <a:xfrm>
            <a:off x="5556045" y="4408226"/>
            <a:ext cx="0" cy="431871"/>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4" name="直接连接符 12">
            <a:extLst>
              <a:ext uri="{FF2B5EF4-FFF2-40B4-BE49-F238E27FC236}">
                <a16:creationId xmlns:a16="http://schemas.microsoft.com/office/drawing/2014/main" id="{2C7726B2-0FF5-4727-AD3B-C7A2B5B0DFFD}"/>
              </a:ext>
            </a:extLst>
          </p:cNvPr>
          <p:cNvCxnSpPr>
            <a:cxnSpLocks/>
          </p:cNvCxnSpPr>
          <p:nvPr/>
        </p:nvCxnSpPr>
        <p:spPr bwMode="gray">
          <a:xfrm flipH="1">
            <a:off x="5696200" y="4222801"/>
            <a:ext cx="27484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5" name="直接连接符 12">
            <a:extLst>
              <a:ext uri="{FF2B5EF4-FFF2-40B4-BE49-F238E27FC236}">
                <a16:creationId xmlns:a16="http://schemas.microsoft.com/office/drawing/2014/main" id="{AB65591E-25B9-4683-A4C6-17FB6B5FA4E2}"/>
              </a:ext>
            </a:extLst>
          </p:cNvPr>
          <p:cNvCxnSpPr>
            <a:cxnSpLocks/>
          </p:cNvCxnSpPr>
          <p:nvPr/>
        </p:nvCxnSpPr>
        <p:spPr bwMode="gray">
          <a:xfrm flipH="1">
            <a:off x="6742023" y="4233503"/>
            <a:ext cx="516723"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6" name="TextBox 45">
            <a:extLst>
              <a:ext uri="{FF2B5EF4-FFF2-40B4-BE49-F238E27FC236}">
                <a16:creationId xmlns:a16="http://schemas.microsoft.com/office/drawing/2014/main" id="{D380246D-6B8A-4310-B18E-3801E08A33BF}"/>
              </a:ext>
            </a:extLst>
          </p:cNvPr>
          <p:cNvSpPr txBox="1"/>
          <p:nvPr/>
        </p:nvSpPr>
        <p:spPr bwMode="gray">
          <a:xfrm>
            <a:off x="3243068" y="4512327"/>
            <a:ext cx="1367585" cy="276999"/>
          </a:xfrm>
          <a:prstGeom prst="rect">
            <a:avLst/>
          </a:prstGeom>
          <a:noFill/>
        </p:spPr>
        <p:txBody>
          <a:bodyPr wrap="square" rtlCol="0">
            <a:spAutoFit/>
          </a:bodyPr>
          <a:lstStyle/>
          <a:p>
            <a:r>
              <a:rPr lang="en-US" sz="1200" dirty="0"/>
              <a:t>RT2 (source DR)</a:t>
            </a:r>
          </a:p>
        </p:txBody>
      </p:sp>
      <p:cxnSp>
        <p:nvCxnSpPr>
          <p:cNvPr id="47" name="直接连接符 12">
            <a:extLst>
              <a:ext uri="{FF2B5EF4-FFF2-40B4-BE49-F238E27FC236}">
                <a16:creationId xmlns:a16="http://schemas.microsoft.com/office/drawing/2014/main" id="{83C3AA9C-5108-4410-857E-C2BF895BA435}"/>
              </a:ext>
            </a:extLst>
          </p:cNvPr>
          <p:cNvCxnSpPr>
            <a:cxnSpLocks/>
          </p:cNvCxnSpPr>
          <p:nvPr/>
        </p:nvCxnSpPr>
        <p:spPr bwMode="gray">
          <a:xfrm>
            <a:off x="5696200" y="4454152"/>
            <a:ext cx="289914" cy="0"/>
          </a:xfrm>
          <a:prstGeom prst="line">
            <a:avLst/>
          </a:prstGeom>
          <a:solidFill>
            <a:schemeClr val="accent1"/>
          </a:solidFill>
          <a:ln w="19050" cap="flat" cmpd="sng" algn="ctr">
            <a:solidFill>
              <a:srgbClr val="8BC9A0"/>
            </a:solidFill>
            <a:prstDash val="lgDashDot"/>
            <a:round/>
            <a:headEnd type="triangle" w="med" len="med"/>
            <a:tailEnd type="none" w="med" len="med"/>
          </a:ln>
          <a:effectLst/>
        </p:spPr>
      </p:cxnSp>
      <p:cxnSp>
        <p:nvCxnSpPr>
          <p:cNvPr id="48" name="直接连接符 12">
            <a:extLst>
              <a:ext uri="{FF2B5EF4-FFF2-40B4-BE49-F238E27FC236}">
                <a16:creationId xmlns:a16="http://schemas.microsoft.com/office/drawing/2014/main" id="{E6691DFB-9092-4152-B7A6-911B5131F4D1}"/>
              </a:ext>
            </a:extLst>
          </p:cNvPr>
          <p:cNvCxnSpPr>
            <a:cxnSpLocks/>
          </p:cNvCxnSpPr>
          <p:nvPr/>
        </p:nvCxnSpPr>
        <p:spPr bwMode="gray">
          <a:xfrm flipV="1">
            <a:off x="5696200" y="4594731"/>
            <a:ext cx="0" cy="368711"/>
          </a:xfrm>
          <a:prstGeom prst="line">
            <a:avLst/>
          </a:prstGeom>
          <a:solidFill>
            <a:schemeClr val="accent1"/>
          </a:solidFill>
          <a:ln w="19050" cap="flat" cmpd="sng" algn="ctr">
            <a:solidFill>
              <a:srgbClr val="8BC9A0"/>
            </a:solidFill>
            <a:prstDash val="lgDashDot"/>
            <a:round/>
            <a:headEnd type="triangle" w="med" len="med"/>
            <a:tailEnd type="none" w="med" len="med"/>
          </a:ln>
          <a:effectLst/>
        </p:spPr>
      </p:cxnSp>
      <p:cxnSp>
        <p:nvCxnSpPr>
          <p:cNvPr id="49" name="直接连接符 12">
            <a:extLst>
              <a:ext uri="{FF2B5EF4-FFF2-40B4-BE49-F238E27FC236}">
                <a16:creationId xmlns:a16="http://schemas.microsoft.com/office/drawing/2014/main" id="{026CAB17-1E1E-4464-BE06-1AF222CEFC5A}"/>
              </a:ext>
            </a:extLst>
          </p:cNvPr>
          <p:cNvCxnSpPr>
            <a:cxnSpLocks/>
          </p:cNvCxnSpPr>
          <p:nvPr/>
        </p:nvCxnSpPr>
        <p:spPr bwMode="gray">
          <a:xfrm>
            <a:off x="5203442" y="5027475"/>
            <a:ext cx="420033" cy="0"/>
          </a:xfrm>
          <a:prstGeom prst="line">
            <a:avLst/>
          </a:prstGeom>
          <a:solidFill>
            <a:schemeClr val="accent1"/>
          </a:solidFill>
          <a:ln w="19050" cap="flat" cmpd="sng" algn="ctr">
            <a:solidFill>
              <a:srgbClr val="8BC9A0"/>
            </a:solidFill>
            <a:prstDash val="lgDashDot"/>
            <a:round/>
            <a:headEnd type="triangle" w="med" len="med"/>
            <a:tailEnd type="none" w="med" len="med"/>
          </a:ln>
          <a:effectLst/>
        </p:spPr>
      </p:cxnSp>
      <p:cxnSp>
        <p:nvCxnSpPr>
          <p:cNvPr id="50" name="直接连接符 12">
            <a:extLst>
              <a:ext uri="{FF2B5EF4-FFF2-40B4-BE49-F238E27FC236}">
                <a16:creationId xmlns:a16="http://schemas.microsoft.com/office/drawing/2014/main" id="{FA403332-9FAA-4DC5-92EB-3B4DFC58CF4B}"/>
              </a:ext>
            </a:extLst>
          </p:cNvPr>
          <p:cNvCxnSpPr>
            <a:cxnSpLocks/>
          </p:cNvCxnSpPr>
          <p:nvPr/>
        </p:nvCxnSpPr>
        <p:spPr bwMode="gray">
          <a:xfrm>
            <a:off x="3575621" y="5027475"/>
            <a:ext cx="886736" cy="0"/>
          </a:xfrm>
          <a:prstGeom prst="line">
            <a:avLst/>
          </a:prstGeom>
          <a:solidFill>
            <a:schemeClr val="accent1"/>
          </a:solidFill>
          <a:ln w="19050" cap="flat" cmpd="sng" algn="ctr">
            <a:solidFill>
              <a:srgbClr val="8BC9A0"/>
            </a:solidFill>
            <a:prstDash val="lgDashDot"/>
            <a:round/>
            <a:headEnd type="triangle" w="med" len="med"/>
            <a:tailEnd type="none" w="med" len="med"/>
          </a:ln>
          <a:effectLst/>
        </p:spPr>
      </p:cxnSp>
      <p:sp>
        <p:nvSpPr>
          <p:cNvPr id="56" name="TextBox 55">
            <a:extLst>
              <a:ext uri="{FF2B5EF4-FFF2-40B4-BE49-F238E27FC236}">
                <a16:creationId xmlns:a16="http://schemas.microsoft.com/office/drawing/2014/main" id="{8EF36E4C-9799-42A8-83BF-9A384ABFC6EF}"/>
              </a:ext>
            </a:extLst>
          </p:cNvPr>
          <p:cNvSpPr txBox="1"/>
          <p:nvPr/>
        </p:nvSpPr>
        <p:spPr bwMode="gray">
          <a:xfrm>
            <a:off x="7894260" y="3932017"/>
            <a:ext cx="3045925" cy="646331"/>
          </a:xfrm>
          <a:prstGeom prst="rect">
            <a:avLst/>
          </a:prstGeom>
          <a:noFill/>
        </p:spPr>
        <p:txBody>
          <a:bodyPr wrap="square" rtlCol="0">
            <a:spAutoFit/>
          </a:bodyPr>
          <a:lstStyle/>
          <a:p>
            <a:pPr algn="ctr"/>
            <a:r>
              <a:rPr lang="en-US" sz="1200" dirty="0"/>
              <a:t>The multicast group member joins multicast group G1, and receives multicast data from multicast source S1.</a:t>
            </a:r>
          </a:p>
        </p:txBody>
      </p:sp>
      <p:sp>
        <p:nvSpPr>
          <p:cNvPr id="58" name="TextBox 57">
            <a:extLst>
              <a:ext uri="{FF2B5EF4-FFF2-40B4-BE49-F238E27FC236}">
                <a16:creationId xmlns:a16="http://schemas.microsoft.com/office/drawing/2014/main" id="{549982AE-E5A5-4183-AB15-F3E563720F11}"/>
              </a:ext>
            </a:extLst>
          </p:cNvPr>
          <p:cNvSpPr txBox="1"/>
          <p:nvPr/>
        </p:nvSpPr>
        <p:spPr bwMode="gray">
          <a:xfrm>
            <a:off x="5182002" y="5072205"/>
            <a:ext cx="1131362" cy="267325"/>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algn="ctr" fontAlgn="auto"/>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sp>
        <p:nvSpPr>
          <p:cNvPr id="57" name="Rectangular Callout 75">
            <a:extLst>
              <a:ext uri="{FF2B5EF4-FFF2-40B4-BE49-F238E27FC236}">
                <a16:creationId xmlns:a16="http://schemas.microsoft.com/office/drawing/2014/main" id="{36A6BAFA-894C-46CE-80F5-90B4CA98D770}"/>
              </a:ext>
            </a:extLst>
          </p:cNvPr>
          <p:cNvSpPr/>
          <p:nvPr/>
        </p:nvSpPr>
        <p:spPr bwMode="gray">
          <a:xfrm>
            <a:off x="4136520" y="5436464"/>
            <a:ext cx="2448000" cy="830997"/>
          </a:xfrm>
          <a:prstGeom prst="wedgeRectCallout">
            <a:avLst>
              <a:gd name="adj1" fmla="val 21293"/>
              <a:gd name="adj2" fmla="val -668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An </a:t>
            </a:r>
            <a:r>
              <a:rPr lang="en-US" sz="1200" b="1" dirty="0">
                <a:solidFill>
                  <a:srgbClr val="EC7061"/>
                </a:solidFill>
                <a:latin typeface="Huawei Sans" panose="020C0503030203020204" pitchFamily="34" charset="0"/>
                <a:ea typeface="方正兰亭黑简体" panose="02000000000000000000" pitchFamily="2" charset="-122"/>
              </a:rPr>
              <a:t>SPT is established reversely through Join messages</a:t>
            </a:r>
            <a:r>
              <a:rPr lang="en-US" sz="1200" dirty="0">
                <a:solidFill>
                  <a:schemeClr val="tx1"/>
                </a:solidFill>
                <a:latin typeface="Huawei Sans" panose="020C0503030203020204" pitchFamily="34" charset="0"/>
                <a:ea typeface="方正兰亭黑简体" panose="02000000000000000000" pitchFamily="2" charset="-122"/>
              </a:rPr>
              <a:t>, requiring no RP, RPT, or multicast source registration.</a:t>
            </a:r>
          </a:p>
        </p:txBody>
      </p:sp>
      <p:cxnSp>
        <p:nvCxnSpPr>
          <p:cNvPr id="53" name="直接连接符 12">
            <a:extLst>
              <a:ext uri="{FF2B5EF4-FFF2-40B4-BE49-F238E27FC236}">
                <a16:creationId xmlns:a16="http://schemas.microsoft.com/office/drawing/2014/main" id="{E9AC79A5-4A58-486E-A5A7-B357864F0279}"/>
              </a:ext>
            </a:extLst>
          </p:cNvPr>
          <p:cNvCxnSpPr>
            <a:cxnSpLocks/>
          </p:cNvCxnSpPr>
          <p:nvPr/>
        </p:nvCxnSpPr>
        <p:spPr bwMode="gray">
          <a:xfrm>
            <a:off x="6742023" y="4438469"/>
            <a:ext cx="522658" cy="0"/>
          </a:xfrm>
          <a:prstGeom prst="line">
            <a:avLst/>
          </a:prstGeom>
          <a:solidFill>
            <a:schemeClr val="accent1"/>
          </a:solidFill>
          <a:ln w="19050" cap="flat" cmpd="sng" algn="ctr">
            <a:solidFill>
              <a:srgbClr val="FFD17D"/>
            </a:solidFill>
            <a:prstDash val="sysDot"/>
            <a:round/>
            <a:headEnd type="triangle" w="med" len="med"/>
            <a:tailEnd type="none" w="med" len="med"/>
          </a:ln>
          <a:effectLst/>
        </p:spPr>
      </p:cxnSp>
      <p:sp>
        <p:nvSpPr>
          <p:cNvPr id="55" name="TextBox 54">
            <a:extLst>
              <a:ext uri="{FF2B5EF4-FFF2-40B4-BE49-F238E27FC236}">
                <a16:creationId xmlns:a16="http://schemas.microsoft.com/office/drawing/2014/main" id="{4217BDDD-DE5F-452F-BC40-1C7661DBB09D}"/>
              </a:ext>
            </a:extLst>
          </p:cNvPr>
          <p:cNvSpPr txBox="1"/>
          <p:nvPr/>
        </p:nvSpPr>
        <p:spPr bwMode="gray">
          <a:xfrm>
            <a:off x="7038834" y="4578407"/>
            <a:ext cx="1226730" cy="267325"/>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message</a:t>
            </a:r>
          </a:p>
        </p:txBody>
      </p:sp>
      <p:sp>
        <p:nvSpPr>
          <p:cNvPr id="60" name="Rectangular Callout 75">
            <a:extLst>
              <a:ext uri="{FF2B5EF4-FFF2-40B4-BE49-F238E27FC236}">
                <a16:creationId xmlns:a16="http://schemas.microsoft.com/office/drawing/2014/main" id="{1DE7666E-4D6B-436F-AB13-A09F529C11DC}"/>
              </a:ext>
            </a:extLst>
          </p:cNvPr>
          <p:cNvSpPr/>
          <p:nvPr/>
        </p:nvSpPr>
        <p:spPr bwMode="gray">
          <a:xfrm>
            <a:off x="6865625" y="4925646"/>
            <a:ext cx="2230109" cy="461665"/>
          </a:xfrm>
          <a:prstGeom prst="wedgeRectCallout">
            <a:avLst>
              <a:gd name="adj1" fmla="val -21547"/>
              <a:gd name="adj2" fmla="val -750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Sends an IGMPv3 Report message to the receiver DR.</a:t>
            </a:r>
          </a:p>
        </p:txBody>
      </p:sp>
      <p:sp>
        <p:nvSpPr>
          <p:cNvPr id="61" name="Oval 60">
            <a:extLst>
              <a:ext uri="{FF2B5EF4-FFF2-40B4-BE49-F238E27FC236}">
                <a16:creationId xmlns:a16="http://schemas.microsoft.com/office/drawing/2014/main" id="{5B11E8E9-B4ED-488F-AB7F-AAB12C617326}"/>
              </a:ext>
            </a:extLst>
          </p:cNvPr>
          <p:cNvSpPr>
            <a:spLocks noChangeAspect="1"/>
          </p:cNvSpPr>
          <p:nvPr/>
        </p:nvSpPr>
        <p:spPr bwMode="gray">
          <a:xfrm>
            <a:off x="9853878" y="57397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2" name="TextBox 61">
            <a:extLst>
              <a:ext uri="{FF2B5EF4-FFF2-40B4-BE49-F238E27FC236}">
                <a16:creationId xmlns:a16="http://schemas.microsoft.com/office/drawing/2014/main" id="{4FB8D695-F219-448A-9E3F-7A249DCE35DB}"/>
              </a:ext>
            </a:extLst>
          </p:cNvPr>
          <p:cNvSpPr txBox="1"/>
          <p:nvPr/>
        </p:nvSpPr>
        <p:spPr bwMode="gray">
          <a:xfrm>
            <a:off x="10053288" y="5682767"/>
            <a:ext cx="1620000" cy="461665"/>
          </a:xfrm>
          <a:prstGeom prst="rect">
            <a:avLst/>
          </a:prstGeom>
          <a:noFill/>
        </p:spPr>
        <p:txBody>
          <a:bodyPr wrap="square" rtlCol="0">
            <a:spAutoFit/>
          </a:bodyPr>
          <a:lstStyle/>
          <a:p>
            <a:r>
              <a:rPr lang="en-US" sz="1200"/>
              <a:t>Active PIM interface</a:t>
            </a:r>
          </a:p>
        </p:txBody>
      </p:sp>
      <p:sp>
        <p:nvSpPr>
          <p:cNvPr id="63" name="Oval 62">
            <a:extLst>
              <a:ext uri="{FF2B5EF4-FFF2-40B4-BE49-F238E27FC236}">
                <a16:creationId xmlns:a16="http://schemas.microsoft.com/office/drawing/2014/main" id="{5A185396-EB24-444D-83C8-782961E93D12}"/>
              </a:ext>
            </a:extLst>
          </p:cNvPr>
          <p:cNvSpPr>
            <a:spLocks noChangeAspect="1"/>
          </p:cNvSpPr>
          <p:nvPr/>
        </p:nvSpPr>
        <p:spPr bwMode="gray">
          <a:xfrm>
            <a:off x="9853877" y="6012452"/>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4" name="TextBox 63">
            <a:extLst>
              <a:ext uri="{FF2B5EF4-FFF2-40B4-BE49-F238E27FC236}">
                <a16:creationId xmlns:a16="http://schemas.microsoft.com/office/drawing/2014/main" id="{DBD9A673-BC0E-48BF-ADE9-864912CBEF59}"/>
              </a:ext>
            </a:extLst>
          </p:cNvPr>
          <p:cNvSpPr txBox="1"/>
          <p:nvPr/>
        </p:nvSpPr>
        <p:spPr bwMode="gray">
          <a:xfrm>
            <a:off x="10053288" y="5953582"/>
            <a:ext cx="1798744" cy="276999"/>
          </a:xfrm>
          <a:prstGeom prst="rect">
            <a:avLst/>
          </a:prstGeom>
          <a:noFill/>
        </p:spPr>
        <p:txBody>
          <a:bodyPr wrap="square" rtlCol="0">
            <a:spAutoFit/>
          </a:bodyPr>
          <a:lstStyle/>
          <a:p>
            <a:r>
              <a:rPr lang="en-US" sz="1200" dirty="0"/>
              <a:t>Active IGMP interface</a:t>
            </a:r>
          </a:p>
        </p:txBody>
      </p:sp>
      <p:cxnSp>
        <p:nvCxnSpPr>
          <p:cNvPr id="65" name="Straight Arrow Connector 64">
            <a:extLst>
              <a:ext uri="{FF2B5EF4-FFF2-40B4-BE49-F238E27FC236}">
                <a16:creationId xmlns:a16="http://schemas.microsoft.com/office/drawing/2014/main" id="{89FF7AF5-9FD9-4ADD-B040-97EAAE0EA892}"/>
              </a:ext>
            </a:extLst>
          </p:cNvPr>
          <p:cNvCxnSpPr>
            <a:cxnSpLocks/>
          </p:cNvCxnSpPr>
          <p:nvPr/>
        </p:nvCxnSpPr>
        <p:spPr bwMode="gray">
          <a:xfrm>
            <a:off x="9454487" y="5289775"/>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80A209C8-ED92-4A2C-A64E-B42A4272CCF7}"/>
              </a:ext>
            </a:extLst>
          </p:cNvPr>
          <p:cNvSpPr txBox="1"/>
          <p:nvPr/>
        </p:nvSpPr>
        <p:spPr bwMode="gray">
          <a:xfrm>
            <a:off x="10053288" y="5156479"/>
            <a:ext cx="1620000" cy="276999"/>
          </a:xfrm>
          <a:prstGeom prst="rect">
            <a:avLst/>
          </a:prstGeom>
          <a:noFill/>
        </p:spPr>
        <p:txBody>
          <a:bodyPr wrap="square" rtlCol="0">
            <a:spAutoFit/>
          </a:bodyPr>
          <a:lstStyle/>
          <a:p>
            <a:r>
              <a:rPr lang="en-US" sz="1200"/>
              <a:t>Join message</a:t>
            </a:r>
          </a:p>
        </p:txBody>
      </p:sp>
      <p:cxnSp>
        <p:nvCxnSpPr>
          <p:cNvPr id="67" name="Straight Arrow Connector 66">
            <a:extLst>
              <a:ext uri="{FF2B5EF4-FFF2-40B4-BE49-F238E27FC236}">
                <a16:creationId xmlns:a16="http://schemas.microsoft.com/office/drawing/2014/main" id="{4A706B95-3450-4007-84C3-3EA4A01B4AFF}"/>
              </a:ext>
            </a:extLst>
          </p:cNvPr>
          <p:cNvCxnSpPr>
            <a:cxnSpLocks/>
          </p:cNvCxnSpPr>
          <p:nvPr/>
        </p:nvCxnSpPr>
        <p:spPr bwMode="gray">
          <a:xfrm>
            <a:off x="9450205" y="4844227"/>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53F6499C-95A1-442A-BC36-6AF7C346B50C}"/>
              </a:ext>
            </a:extLst>
          </p:cNvPr>
          <p:cNvSpPr txBox="1"/>
          <p:nvPr/>
        </p:nvSpPr>
        <p:spPr bwMode="gray">
          <a:xfrm>
            <a:off x="10053288" y="4710931"/>
            <a:ext cx="1620000" cy="461665"/>
          </a:xfrm>
          <a:prstGeom prst="rect">
            <a:avLst/>
          </a:prstGeom>
          <a:noFill/>
        </p:spPr>
        <p:txBody>
          <a:bodyPr wrap="square" rtlCol="0">
            <a:spAutoFit/>
          </a:bodyPr>
          <a:lstStyle/>
          <a:p>
            <a:r>
              <a:rPr lang="en-US" sz="1200"/>
              <a:t>Multicast packet</a:t>
            </a:r>
          </a:p>
        </p:txBody>
      </p:sp>
      <p:cxnSp>
        <p:nvCxnSpPr>
          <p:cNvPr id="69" name="直接连接符 12">
            <a:extLst>
              <a:ext uri="{FF2B5EF4-FFF2-40B4-BE49-F238E27FC236}">
                <a16:creationId xmlns:a16="http://schemas.microsoft.com/office/drawing/2014/main" id="{F415CFE9-FB89-43F6-9929-81AF36C39ED3}"/>
              </a:ext>
            </a:extLst>
          </p:cNvPr>
          <p:cNvCxnSpPr>
            <a:cxnSpLocks/>
          </p:cNvCxnSpPr>
          <p:nvPr/>
        </p:nvCxnSpPr>
        <p:spPr bwMode="gray">
          <a:xfrm>
            <a:off x="9460994" y="5520147"/>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70" name="TextBox 69">
            <a:extLst>
              <a:ext uri="{FF2B5EF4-FFF2-40B4-BE49-F238E27FC236}">
                <a16:creationId xmlns:a16="http://schemas.microsoft.com/office/drawing/2014/main" id="{9F718D2C-4AB0-47C7-AAB9-048D1BFD954F}"/>
              </a:ext>
            </a:extLst>
          </p:cNvPr>
          <p:cNvSpPr txBox="1"/>
          <p:nvPr/>
        </p:nvSpPr>
        <p:spPr bwMode="gray">
          <a:xfrm>
            <a:off x="10053288" y="5405038"/>
            <a:ext cx="1620000" cy="276999"/>
          </a:xfrm>
          <a:prstGeom prst="rect">
            <a:avLst/>
          </a:prstGeom>
          <a:noFill/>
        </p:spPr>
        <p:txBody>
          <a:bodyPr wrap="square" rtlCol="0">
            <a:spAutoFit/>
          </a:bodyPr>
          <a:lstStyle/>
          <a:p>
            <a:r>
              <a:rPr lang="en-US" sz="1200"/>
              <a:t>SPT</a:t>
            </a:r>
          </a:p>
        </p:txBody>
      </p:sp>
      <p:cxnSp>
        <p:nvCxnSpPr>
          <p:cNvPr id="71" name="Straight Arrow Connector 70">
            <a:extLst>
              <a:ext uri="{FF2B5EF4-FFF2-40B4-BE49-F238E27FC236}">
                <a16:creationId xmlns:a16="http://schemas.microsoft.com/office/drawing/2014/main" id="{240EE006-A382-4E2F-A420-EECCB76971E2}"/>
              </a:ext>
            </a:extLst>
          </p:cNvPr>
          <p:cNvCxnSpPr>
            <a:cxnSpLocks/>
          </p:cNvCxnSpPr>
          <p:nvPr/>
        </p:nvCxnSpPr>
        <p:spPr bwMode="gray">
          <a:xfrm>
            <a:off x="9450205" y="5052751"/>
            <a:ext cx="562933"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C128EC4B-6613-4B27-92E4-D0C97219CF37}"/>
              </a:ext>
            </a:extLst>
          </p:cNvPr>
          <p:cNvSpPr txBox="1"/>
          <p:nvPr/>
        </p:nvSpPr>
        <p:spPr bwMode="gray">
          <a:xfrm>
            <a:off x="10053288" y="4919455"/>
            <a:ext cx="1620000" cy="461665"/>
          </a:xfrm>
          <a:prstGeom prst="rect">
            <a:avLst/>
          </a:prstGeom>
          <a:noFill/>
        </p:spPr>
        <p:txBody>
          <a:bodyPr wrap="square" rtlCol="0">
            <a:spAutoFit/>
          </a:bodyPr>
          <a:lstStyle/>
          <a:p>
            <a:r>
              <a:rPr lang="en-US" sz="1200" dirty="0"/>
              <a:t>IGMPv3 message</a:t>
            </a:r>
          </a:p>
        </p:txBody>
      </p:sp>
    </p:spTree>
    <p:extLst>
      <p:ext uri="{BB962C8B-B14F-4D97-AF65-F5344CB8AC3E}">
        <p14:creationId xmlns:p14="http://schemas.microsoft.com/office/powerpoint/2010/main" val="34164393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B7091C4-640B-4B02-9413-D6A6D943FD2B}"/>
              </a:ext>
            </a:extLst>
          </p:cNvPr>
          <p:cNvSpPr>
            <a:spLocks noGrp="1"/>
          </p:cNvSpPr>
          <p:nvPr>
            <p:ph type="body" sz="quarter" idx="10"/>
          </p:nvPr>
        </p:nvSpPr>
        <p:spPr bwMode="gray"/>
        <p:txBody>
          <a:bodyPr/>
          <a:lstStyle/>
          <a:p>
            <a:r>
              <a:rPr lang="en-US" sz="1800"/>
              <a:t>The PIM-SM (SSM) model uses IGMPv3 messages and Join messages to establish an MDT.</a:t>
            </a:r>
          </a:p>
          <a:p>
            <a:r>
              <a:rPr lang="en-US" sz="1800"/>
              <a:t>The </a:t>
            </a:r>
            <a:r>
              <a:rPr lang="en-US" sz="1800" b="1">
                <a:solidFill>
                  <a:srgbClr val="EC7061"/>
                </a:solidFill>
              </a:rPr>
              <a:t>MDT</a:t>
            </a:r>
            <a:r>
              <a:rPr lang="en-US" sz="1800"/>
              <a:t> established in the PIM-SM (SSM) model </a:t>
            </a:r>
            <a:r>
              <a:rPr lang="en-US" sz="1800" b="1">
                <a:solidFill>
                  <a:srgbClr val="EC7061"/>
                </a:solidFill>
              </a:rPr>
              <a:t>always exists</a:t>
            </a:r>
            <a:r>
              <a:rPr lang="en-US" sz="1800"/>
              <a:t> and will not disappear even if no multicast traffic is transmitted.</a:t>
            </a:r>
          </a:p>
        </p:txBody>
      </p:sp>
      <p:sp>
        <p:nvSpPr>
          <p:cNvPr id="2" name="Title 1">
            <a:extLst>
              <a:ext uri="{FF2B5EF4-FFF2-40B4-BE49-F238E27FC236}">
                <a16:creationId xmlns:a16="http://schemas.microsoft.com/office/drawing/2014/main" id="{4431D5B2-A991-4C0A-8008-29D578EAB7EC}"/>
              </a:ext>
            </a:extLst>
          </p:cNvPr>
          <p:cNvSpPr>
            <a:spLocks noGrp="1"/>
          </p:cNvSpPr>
          <p:nvPr>
            <p:ph type="title"/>
          </p:nvPr>
        </p:nvSpPr>
        <p:spPr bwMode="gray"/>
        <p:txBody>
          <a:bodyPr/>
          <a:lstStyle/>
          <a:p>
            <a:r>
              <a:rPr lang="en-US"/>
              <a:t>MDT Generation and Maintenance</a:t>
            </a:r>
          </a:p>
        </p:txBody>
      </p:sp>
      <p:pic>
        <p:nvPicPr>
          <p:cNvPr id="4" name="Picture 2" descr="G:\做的项目\公共\扁平图标切换\更新2015_01_21\oss扁平图标库2015_01_21更新-04.png">
            <a:extLst>
              <a:ext uri="{FF2B5EF4-FFF2-40B4-BE49-F238E27FC236}">
                <a16:creationId xmlns:a16="http://schemas.microsoft.com/office/drawing/2014/main" id="{F900C9B0-4393-459B-8968-0BCECC9EF2CE}"/>
              </a:ext>
            </a:extLst>
          </p:cNvPr>
          <p:cNvPicPr>
            <a:picLocks noChangeArrowheads="1"/>
          </p:cNvPicPr>
          <p:nvPr/>
        </p:nvPicPr>
        <p:blipFill>
          <a:blip r:embed="rId3" cstate="print"/>
          <a:stretch>
            <a:fillRect/>
          </a:stretch>
        </p:blipFill>
        <p:spPr bwMode="gray">
          <a:xfrm>
            <a:off x="2826164" y="4445073"/>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id="{1F88B326-F493-4687-9A24-DBF4B9EAE526}"/>
              </a:ext>
            </a:extLst>
          </p:cNvPr>
          <p:cNvPicPr>
            <a:picLocks noChangeArrowheads="1"/>
          </p:cNvPicPr>
          <p:nvPr/>
        </p:nvPicPr>
        <p:blipFill>
          <a:blip r:embed="rId3" cstate="print"/>
          <a:stretch>
            <a:fillRect/>
          </a:stretch>
        </p:blipFill>
        <p:spPr bwMode="gray">
          <a:xfrm>
            <a:off x="4459197" y="3201605"/>
            <a:ext cx="528117" cy="399259"/>
          </a:xfrm>
          <a:prstGeom prst="rect">
            <a:avLst/>
          </a:prstGeom>
          <a:noFill/>
        </p:spPr>
      </p:pic>
      <p:pic>
        <p:nvPicPr>
          <p:cNvPr id="6" name="图片 37" descr="交换机.png">
            <a:extLst>
              <a:ext uri="{FF2B5EF4-FFF2-40B4-BE49-F238E27FC236}">
                <a16:creationId xmlns:a16="http://schemas.microsoft.com/office/drawing/2014/main" id="{D35820E2-ED49-4D82-878E-CE3017104CFE}"/>
              </a:ext>
            </a:extLst>
          </p:cNvPr>
          <p:cNvPicPr preferRelativeResize="0">
            <a:picLocks/>
          </p:cNvPicPr>
          <p:nvPr/>
        </p:nvPicPr>
        <p:blipFill>
          <a:blip r:embed="rId4" cstate="print"/>
          <a:stretch>
            <a:fillRect/>
          </a:stretch>
        </p:blipFill>
        <p:spPr bwMode="gray">
          <a:xfrm>
            <a:off x="1333381" y="4444911"/>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7E14CCC3-18A5-4C7D-BCD6-0C82A92B4833}"/>
              </a:ext>
            </a:extLst>
          </p:cNvPr>
          <p:cNvPicPr>
            <a:picLocks noChangeArrowheads="1"/>
          </p:cNvPicPr>
          <p:nvPr/>
        </p:nvPicPr>
        <p:blipFill>
          <a:blip r:embed="rId3" cstate="print"/>
          <a:stretch>
            <a:fillRect/>
          </a:stretch>
        </p:blipFill>
        <p:spPr bwMode="gray">
          <a:xfrm>
            <a:off x="4459197" y="4447559"/>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5A6771FA-1620-499E-907F-8BBF13D1348B}"/>
              </a:ext>
            </a:extLst>
          </p:cNvPr>
          <p:cNvPicPr>
            <a:picLocks noChangeArrowheads="1"/>
          </p:cNvPicPr>
          <p:nvPr/>
        </p:nvPicPr>
        <p:blipFill>
          <a:blip r:embed="rId3" cstate="print"/>
          <a:stretch>
            <a:fillRect/>
          </a:stretch>
        </p:blipFill>
        <p:spPr bwMode="gray">
          <a:xfrm>
            <a:off x="5964147" y="3830818"/>
            <a:ext cx="528117" cy="399259"/>
          </a:xfrm>
          <a:prstGeom prst="rect">
            <a:avLst/>
          </a:prstGeom>
          <a:noFill/>
        </p:spPr>
      </p:pic>
      <p:pic>
        <p:nvPicPr>
          <p:cNvPr id="9" name="图片 38" descr="PC.png">
            <a:extLst>
              <a:ext uri="{FF2B5EF4-FFF2-40B4-BE49-F238E27FC236}">
                <a16:creationId xmlns:a16="http://schemas.microsoft.com/office/drawing/2014/main" id="{2A6A464E-B96F-4F90-A592-1FF4F6630321}"/>
              </a:ext>
            </a:extLst>
          </p:cNvPr>
          <p:cNvPicPr>
            <a:picLocks noChangeAspect="1"/>
          </p:cNvPicPr>
          <p:nvPr/>
        </p:nvPicPr>
        <p:blipFill>
          <a:blip r:embed="rId5" cstate="print"/>
          <a:stretch>
            <a:fillRect/>
          </a:stretch>
        </p:blipFill>
        <p:spPr bwMode="gray">
          <a:xfrm>
            <a:off x="7235512" y="3839271"/>
            <a:ext cx="540000" cy="382353"/>
          </a:xfrm>
          <a:prstGeom prst="rect">
            <a:avLst/>
          </a:prstGeom>
        </p:spPr>
      </p:pic>
      <p:cxnSp>
        <p:nvCxnSpPr>
          <p:cNvPr id="10" name="直接连接符 12">
            <a:extLst>
              <a:ext uri="{FF2B5EF4-FFF2-40B4-BE49-F238E27FC236}">
                <a16:creationId xmlns:a16="http://schemas.microsoft.com/office/drawing/2014/main" id="{3C76D5C1-2775-4F89-BAA6-3C5100E2A810}"/>
              </a:ext>
            </a:extLst>
          </p:cNvPr>
          <p:cNvCxnSpPr>
            <a:cxnSpLocks/>
            <a:stCxn id="6" idx="3"/>
            <a:endCxn id="4" idx="1"/>
          </p:cNvCxnSpPr>
          <p:nvPr/>
        </p:nvCxnSpPr>
        <p:spPr bwMode="gray">
          <a:xfrm>
            <a:off x="1861499" y="4644622"/>
            <a:ext cx="964665"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2">
            <a:extLst>
              <a:ext uri="{FF2B5EF4-FFF2-40B4-BE49-F238E27FC236}">
                <a16:creationId xmlns:a16="http://schemas.microsoft.com/office/drawing/2014/main" id="{81E12B54-FD15-4FCC-AE76-FB9FEBD0DFE4}"/>
              </a:ext>
            </a:extLst>
          </p:cNvPr>
          <p:cNvCxnSpPr>
            <a:cxnSpLocks/>
            <a:stCxn id="5" idx="1"/>
            <a:endCxn id="18" idx="3"/>
          </p:cNvCxnSpPr>
          <p:nvPr/>
        </p:nvCxnSpPr>
        <p:spPr bwMode="gray">
          <a:xfrm flipH="1" flipV="1">
            <a:off x="3354281" y="3399892"/>
            <a:ext cx="1104916" cy="134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2">
            <a:extLst>
              <a:ext uri="{FF2B5EF4-FFF2-40B4-BE49-F238E27FC236}">
                <a16:creationId xmlns:a16="http://schemas.microsoft.com/office/drawing/2014/main" id="{466DC36F-07C8-485A-8811-A2D5B29CEC2D}"/>
              </a:ext>
            </a:extLst>
          </p:cNvPr>
          <p:cNvCxnSpPr>
            <a:cxnSpLocks/>
            <a:stCxn id="7" idx="1"/>
            <a:endCxn id="4" idx="3"/>
          </p:cNvCxnSpPr>
          <p:nvPr/>
        </p:nvCxnSpPr>
        <p:spPr bwMode="gray">
          <a:xfrm flipH="1" flipV="1">
            <a:off x="3354281" y="4644703"/>
            <a:ext cx="1104916" cy="24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Connector: Elbow 12">
            <a:extLst>
              <a:ext uri="{FF2B5EF4-FFF2-40B4-BE49-F238E27FC236}">
                <a16:creationId xmlns:a16="http://schemas.microsoft.com/office/drawing/2014/main" id="{DAE6121C-712C-4400-9BEA-7A35DE6014C8}"/>
              </a:ext>
            </a:extLst>
          </p:cNvPr>
          <p:cNvCxnSpPr>
            <a:cxnSpLocks/>
            <a:stCxn id="5" idx="3"/>
            <a:endCxn id="8" idx="1"/>
          </p:cNvCxnSpPr>
          <p:nvPr/>
        </p:nvCxnSpPr>
        <p:spPr bwMode="gray">
          <a:xfrm>
            <a:off x="4987314" y="3401235"/>
            <a:ext cx="976833" cy="629213"/>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E76F7A18-401E-4544-A843-4CE77C1F7929}"/>
              </a:ext>
            </a:extLst>
          </p:cNvPr>
          <p:cNvCxnSpPr>
            <a:cxnSpLocks/>
            <a:stCxn id="7" idx="3"/>
            <a:endCxn id="8" idx="1"/>
          </p:cNvCxnSpPr>
          <p:nvPr/>
        </p:nvCxnSpPr>
        <p:spPr bwMode="gray">
          <a:xfrm flipV="1">
            <a:off x="4987314" y="4030448"/>
            <a:ext cx="976833" cy="616741"/>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5" name="直接连接符 12">
            <a:extLst>
              <a:ext uri="{FF2B5EF4-FFF2-40B4-BE49-F238E27FC236}">
                <a16:creationId xmlns:a16="http://schemas.microsoft.com/office/drawing/2014/main" id="{484A2B5E-2FDF-471C-9003-628153E8FFF4}"/>
              </a:ext>
            </a:extLst>
          </p:cNvPr>
          <p:cNvCxnSpPr>
            <a:cxnSpLocks/>
            <a:stCxn id="9" idx="1"/>
            <a:endCxn id="8" idx="3"/>
          </p:cNvCxnSpPr>
          <p:nvPr/>
        </p:nvCxnSpPr>
        <p:spPr bwMode="gray">
          <a:xfrm flipH="1">
            <a:off x="6492264" y="4030448"/>
            <a:ext cx="743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TextBox 15">
            <a:extLst>
              <a:ext uri="{FF2B5EF4-FFF2-40B4-BE49-F238E27FC236}">
                <a16:creationId xmlns:a16="http://schemas.microsoft.com/office/drawing/2014/main" id="{D948E410-FBB8-45DF-B7F8-9CB0C853895D}"/>
              </a:ext>
            </a:extLst>
          </p:cNvPr>
          <p:cNvSpPr txBox="1"/>
          <p:nvPr/>
        </p:nvSpPr>
        <p:spPr bwMode="gray">
          <a:xfrm>
            <a:off x="494525" y="4423515"/>
            <a:ext cx="891525" cy="461665"/>
          </a:xfrm>
          <a:prstGeom prst="rect">
            <a:avLst/>
          </a:prstGeom>
          <a:noFill/>
        </p:spPr>
        <p:txBody>
          <a:bodyPr wrap="square" rtlCol="0">
            <a:spAutoFit/>
          </a:bodyPr>
          <a:lstStyle/>
          <a:p>
            <a:pPr algn="ctr"/>
            <a:r>
              <a:rPr lang="en-US" sz="1200" dirty="0"/>
              <a:t>Multicast source S1</a:t>
            </a:r>
          </a:p>
        </p:txBody>
      </p:sp>
      <p:cxnSp>
        <p:nvCxnSpPr>
          <p:cNvPr id="17" name="Connector: Elbow 16">
            <a:extLst>
              <a:ext uri="{FF2B5EF4-FFF2-40B4-BE49-F238E27FC236}">
                <a16:creationId xmlns:a16="http://schemas.microsoft.com/office/drawing/2014/main" id="{3F814187-CE9B-4CB5-AE3F-AC01EEB283F3}"/>
              </a:ext>
            </a:extLst>
          </p:cNvPr>
          <p:cNvCxnSpPr>
            <a:cxnSpLocks/>
            <a:stCxn id="22" idx="6"/>
            <a:endCxn id="21" idx="2"/>
          </p:cNvCxnSpPr>
          <p:nvPr/>
        </p:nvCxnSpPr>
        <p:spPr bwMode="gray">
          <a:xfrm flipV="1">
            <a:off x="5066945" y="4030447"/>
            <a:ext cx="813868" cy="616744"/>
          </a:xfrm>
          <a:prstGeom prst="bentConnector3">
            <a:avLst>
              <a:gd name="adj1" fmla="val 50000"/>
            </a:avLst>
          </a:prstGeom>
          <a:ln w="28575">
            <a:solidFill>
              <a:srgbClr val="EC7061"/>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18" name="Picture 2" descr="G:\做的项目\公共\扁平图标切换\更新2015_01_21\oss扁平图标库2015_01_21更新-04.png">
            <a:extLst>
              <a:ext uri="{FF2B5EF4-FFF2-40B4-BE49-F238E27FC236}">
                <a16:creationId xmlns:a16="http://schemas.microsoft.com/office/drawing/2014/main" id="{B68C18EA-FC9B-49A4-B19A-C556AD8D3E06}"/>
              </a:ext>
            </a:extLst>
          </p:cNvPr>
          <p:cNvPicPr>
            <a:picLocks noChangeArrowheads="1"/>
          </p:cNvPicPr>
          <p:nvPr/>
        </p:nvPicPr>
        <p:blipFill>
          <a:blip r:embed="rId3" cstate="print"/>
          <a:stretch>
            <a:fillRect/>
          </a:stretch>
        </p:blipFill>
        <p:spPr bwMode="gray">
          <a:xfrm>
            <a:off x="2826164" y="3200262"/>
            <a:ext cx="528117" cy="399259"/>
          </a:xfrm>
          <a:prstGeom prst="rect">
            <a:avLst/>
          </a:prstGeom>
          <a:noFill/>
        </p:spPr>
      </p:pic>
      <p:cxnSp>
        <p:nvCxnSpPr>
          <p:cNvPr id="19" name="直接连接符 12">
            <a:extLst>
              <a:ext uri="{FF2B5EF4-FFF2-40B4-BE49-F238E27FC236}">
                <a16:creationId xmlns:a16="http://schemas.microsoft.com/office/drawing/2014/main" id="{53DA581B-2B4C-40E4-BA55-828E0CA4876D}"/>
              </a:ext>
            </a:extLst>
          </p:cNvPr>
          <p:cNvCxnSpPr>
            <a:cxnSpLocks/>
            <a:stCxn id="4" idx="0"/>
            <a:endCxn id="18" idx="2"/>
          </p:cNvCxnSpPr>
          <p:nvPr/>
        </p:nvCxnSpPr>
        <p:spPr bwMode="gray">
          <a:xfrm flipV="1">
            <a:off x="3090223" y="3599521"/>
            <a:ext cx="0" cy="8455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Oval 19">
            <a:extLst>
              <a:ext uri="{FF2B5EF4-FFF2-40B4-BE49-F238E27FC236}">
                <a16:creationId xmlns:a16="http://schemas.microsoft.com/office/drawing/2014/main" id="{9FF2EBC0-69BC-4E5E-B3C3-A9A40A9B7825}"/>
              </a:ext>
            </a:extLst>
          </p:cNvPr>
          <p:cNvSpPr>
            <a:spLocks noChangeAspect="1"/>
          </p:cNvSpPr>
          <p:nvPr/>
        </p:nvSpPr>
        <p:spPr bwMode="gray">
          <a:xfrm>
            <a:off x="6412633" y="394986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1" name="Oval 20">
            <a:extLst>
              <a:ext uri="{FF2B5EF4-FFF2-40B4-BE49-F238E27FC236}">
                <a16:creationId xmlns:a16="http://schemas.microsoft.com/office/drawing/2014/main" id="{9022BBE7-4E68-451F-B0EC-8E1DD55CDC64}"/>
              </a:ext>
            </a:extLst>
          </p:cNvPr>
          <p:cNvSpPr>
            <a:spLocks noChangeAspect="1"/>
          </p:cNvSpPr>
          <p:nvPr/>
        </p:nvSpPr>
        <p:spPr bwMode="gray">
          <a:xfrm>
            <a:off x="5880813" y="39508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2" name="Oval 21">
            <a:extLst>
              <a:ext uri="{FF2B5EF4-FFF2-40B4-BE49-F238E27FC236}">
                <a16:creationId xmlns:a16="http://schemas.microsoft.com/office/drawing/2014/main" id="{85417B96-A619-461A-9C60-A8E0ABE17A18}"/>
              </a:ext>
            </a:extLst>
          </p:cNvPr>
          <p:cNvSpPr>
            <a:spLocks noChangeAspect="1"/>
          </p:cNvSpPr>
          <p:nvPr/>
        </p:nvSpPr>
        <p:spPr bwMode="gray">
          <a:xfrm>
            <a:off x="4907684" y="456756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3" name="Oval 22">
            <a:extLst>
              <a:ext uri="{FF2B5EF4-FFF2-40B4-BE49-F238E27FC236}">
                <a16:creationId xmlns:a16="http://schemas.microsoft.com/office/drawing/2014/main" id="{33BF0262-8E2C-4D44-BCFB-7984B5502AC1}"/>
              </a:ext>
            </a:extLst>
          </p:cNvPr>
          <p:cNvSpPr>
            <a:spLocks noChangeAspect="1"/>
          </p:cNvSpPr>
          <p:nvPr/>
        </p:nvSpPr>
        <p:spPr bwMode="gray">
          <a:xfrm>
            <a:off x="4907684" y="33193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4" name="Oval 23">
            <a:extLst>
              <a:ext uri="{FF2B5EF4-FFF2-40B4-BE49-F238E27FC236}">
                <a16:creationId xmlns:a16="http://schemas.microsoft.com/office/drawing/2014/main" id="{58B43DAF-637B-48D5-A50E-200C0E231EB5}"/>
              </a:ext>
            </a:extLst>
          </p:cNvPr>
          <p:cNvSpPr>
            <a:spLocks noChangeAspect="1"/>
          </p:cNvSpPr>
          <p:nvPr/>
        </p:nvSpPr>
        <p:spPr bwMode="gray">
          <a:xfrm>
            <a:off x="4374910" y="33193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5" name="Oval 24">
            <a:extLst>
              <a:ext uri="{FF2B5EF4-FFF2-40B4-BE49-F238E27FC236}">
                <a16:creationId xmlns:a16="http://schemas.microsoft.com/office/drawing/2014/main" id="{F814A290-BF48-42C1-B201-AA4ED89DD240}"/>
              </a:ext>
            </a:extLst>
          </p:cNvPr>
          <p:cNvSpPr>
            <a:spLocks noChangeAspect="1"/>
          </p:cNvSpPr>
          <p:nvPr/>
        </p:nvSpPr>
        <p:spPr bwMode="gray">
          <a:xfrm>
            <a:off x="4388555" y="45650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6" name="Oval 25">
            <a:extLst>
              <a:ext uri="{FF2B5EF4-FFF2-40B4-BE49-F238E27FC236}">
                <a16:creationId xmlns:a16="http://schemas.microsoft.com/office/drawing/2014/main" id="{1FD61F11-F220-4EC8-BA10-7F9208CC227B}"/>
              </a:ext>
            </a:extLst>
          </p:cNvPr>
          <p:cNvSpPr>
            <a:spLocks noChangeAspect="1"/>
          </p:cNvSpPr>
          <p:nvPr/>
        </p:nvSpPr>
        <p:spPr bwMode="gray">
          <a:xfrm>
            <a:off x="3269724" y="456498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7" name="Oval 26">
            <a:extLst>
              <a:ext uri="{FF2B5EF4-FFF2-40B4-BE49-F238E27FC236}">
                <a16:creationId xmlns:a16="http://schemas.microsoft.com/office/drawing/2014/main" id="{2CF5ACCB-4F0C-4876-AD07-8A7ADD53CCE3}"/>
              </a:ext>
            </a:extLst>
          </p:cNvPr>
          <p:cNvSpPr>
            <a:spLocks noChangeAspect="1"/>
          </p:cNvSpPr>
          <p:nvPr/>
        </p:nvSpPr>
        <p:spPr bwMode="gray">
          <a:xfrm>
            <a:off x="3262592" y="332160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8" name="Oval 27">
            <a:extLst>
              <a:ext uri="{FF2B5EF4-FFF2-40B4-BE49-F238E27FC236}">
                <a16:creationId xmlns:a16="http://schemas.microsoft.com/office/drawing/2014/main" id="{953778C7-A57E-4E8B-A2B6-4C986BC44D85}"/>
              </a:ext>
            </a:extLst>
          </p:cNvPr>
          <p:cNvSpPr>
            <a:spLocks noChangeAspect="1"/>
          </p:cNvSpPr>
          <p:nvPr/>
        </p:nvSpPr>
        <p:spPr bwMode="gray">
          <a:xfrm>
            <a:off x="3010591" y="352123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29" name="Oval 28">
            <a:extLst>
              <a:ext uri="{FF2B5EF4-FFF2-40B4-BE49-F238E27FC236}">
                <a16:creationId xmlns:a16="http://schemas.microsoft.com/office/drawing/2014/main" id="{F4340B27-D70A-44C4-9A57-A55FCBCD180C}"/>
              </a:ext>
            </a:extLst>
          </p:cNvPr>
          <p:cNvSpPr>
            <a:spLocks noChangeAspect="1"/>
          </p:cNvSpPr>
          <p:nvPr/>
        </p:nvSpPr>
        <p:spPr bwMode="gray">
          <a:xfrm>
            <a:off x="3016627" y="43654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0" name="Oval 29">
            <a:extLst>
              <a:ext uri="{FF2B5EF4-FFF2-40B4-BE49-F238E27FC236}">
                <a16:creationId xmlns:a16="http://schemas.microsoft.com/office/drawing/2014/main" id="{6C42893F-C47C-4211-9536-7DBD98AB70EE}"/>
              </a:ext>
            </a:extLst>
          </p:cNvPr>
          <p:cNvSpPr>
            <a:spLocks noChangeAspect="1"/>
          </p:cNvSpPr>
          <p:nvPr/>
        </p:nvSpPr>
        <p:spPr bwMode="gray">
          <a:xfrm>
            <a:off x="2749907" y="456499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31" name="TextBox 30">
            <a:extLst>
              <a:ext uri="{FF2B5EF4-FFF2-40B4-BE49-F238E27FC236}">
                <a16:creationId xmlns:a16="http://schemas.microsoft.com/office/drawing/2014/main" id="{B43263B1-13C1-47B6-8139-1CDCE52D41AC}"/>
              </a:ext>
            </a:extLst>
          </p:cNvPr>
          <p:cNvSpPr txBox="1"/>
          <p:nvPr/>
        </p:nvSpPr>
        <p:spPr bwMode="gray">
          <a:xfrm>
            <a:off x="5678749" y="4221999"/>
            <a:ext cx="1106468" cy="461665"/>
          </a:xfrm>
          <a:prstGeom prst="rect">
            <a:avLst/>
          </a:prstGeom>
          <a:noFill/>
        </p:spPr>
        <p:txBody>
          <a:bodyPr wrap="square" rtlCol="0">
            <a:spAutoFit/>
          </a:bodyPr>
          <a:lstStyle/>
          <a:p>
            <a:pPr algn="ctr"/>
            <a:r>
              <a:rPr lang="en-US" sz="1200" dirty="0"/>
              <a:t>RT5 (receiver DR)</a:t>
            </a:r>
          </a:p>
        </p:txBody>
      </p:sp>
      <p:sp>
        <p:nvSpPr>
          <p:cNvPr id="32" name="TextBox 31">
            <a:extLst>
              <a:ext uri="{FF2B5EF4-FFF2-40B4-BE49-F238E27FC236}">
                <a16:creationId xmlns:a16="http://schemas.microsoft.com/office/drawing/2014/main" id="{8942ED99-2310-4C2A-B0EA-84CD12FCAA70}"/>
              </a:ext>
            </a:extLst>
          </p:cNvPr>
          <p:cNvSpPr txBox="1"/>
          <p:nvPr/>
        </p:nvSpPr>
        <p:spPr bwMode="gray">
          <a:xfrm>
            <a:off x="3097403" y="3577600"/>
            <a:ext cx="470983" cy="276999"/>
          </a:xfrm>
          <a:prstGeom prst="rect">
            <a:avLst/>
          </a:prstGeom>
          <a:noFill/>
        </p:spPr>
        <p:txBody>
          <a:bodyPr wrap="square" rtlCol="0">
            <a:spAutoFit/>
          </a:bodyPr>
          <a:lstStyle/>
          <a:p>
            <a:pPr algn="ctr"/>
            <a:r>
              <a:rPr lang="en-US" sz="1200"/>
              <a:t>RT1</a:t>
            </a:r>
          </a:p>
        </p:txBody>
      </p:sp>
      <p:sp>
        <p:nvSpPr>
          <p:cNvPr id="33" name="TextBox 32">
            <a:extLst>
              <a:ext uri="{FF2B5EF4-FFF2-40B4-BE49-F238E27FC236}">
                <a16:creationId xmlns:a16="http://schemas.microsoft.com/office/drawing/2014/main" id="{EC64D178-064E-4A93-A6F7-EBCBFE11A2F7}"/>
              </a:ext>
            </a:extLst>
          </p:cNvPr>
          <p:cNvSpPr txBox="1"/>
          <p:nvPr/>
        </p:nvSpPr>
        <p:spPr bwMode="gray">
          <a:xfrm>
            <a:off x="4480492" y="3570844"/>
            <a:ext cx="470983" cy="276999"/>
          </a:xfrm>
          <a:prstGeom prst="rect">
            <a:avLst/>
          </a:prstGeom>
          <a:noFill/>
        </p:spPr>
        <p:txBody>
          <a:bodyPr wrap="square" rtlCol="0">
            <a:spAutoFit/>
          </a:bodyPr>
          <a:lstStyle/>
          <a:p>
            <a:pPr algn="ctr"/>
            <a:r>
              <a:rPr lang="en-US" sz="1200"/>
              <a:t>RT3</a:t>
            </a:r>
          </a:p>
        </p:txBody>
      </p:sp>
      <p:sp>
        <p:nvSpPr>
          <p:cNvPr id="34" name="TextBox 33">
            <a:extLst>
              <a:ext uri="{FF2B5EF4-FFF2-40B4-BE49-F238E27FC236}">
                <a16:creationId xmlns:a16="http://schemas.microsoft.com/office/drawing/2014/main" id="{27BCAC49-A336-45C6-A332-64CF58266167}"/>
              </a:ext>
            </a:extLst>
          </p:cNvPr>
          <p:cNvSpPr txBox="1"/>
          <p:nvPr/>
        </p:nvSpPr>
        <p:spPr bwMode="gray">
          <a:xfrm>
            <a:off x="4474664" y="4217916"/>
            <a:ext cx="470983" cy="276999"/>
          </a:xfrm>
          <a:prstGeom prst="rect">
            <a:avLst/>
          </a:prstGeom>
          <a:noFill/>
        </p:spPr>
        <p:txBody>
          <a:bodyPr wrap="square" rtlCol="0">
            <a:spAutoFit/>
          </a:bodyPr>
          <a:lstStyle/>
          <a:p>
            <a:pPr algn="ctr"/>
            <a:r>
              <a:rPr lang="en-US" sz="1200"/>
              <a:t>RT4</a:t>
            </a:r>
          </a:p>
        </p:txBody>
      </p:sp>
      <p:cxnSp>
        <p:nvCxnSpPr>
          <p:cNvPr id="35" name="直接连接符 12">
            <a:extLst>
              <a:ext uri="{FF2B5EF4-FFF2-40B4-BE49-F238E27FC236}">
                <a16:creationId xmlns:a16="http://schemas.microsoft.com/office/drawing/2014/main" id="{4AE4974B-17F6-4737-8573-C917A942BEFB}"/>
              </a:ext>
            </a:extLst>
          </p:cNvPr>
          <p:cNvCxnSpPr>
            <a:cxnSpLocks/>
            <a:stCxn id="30" idx="2"/>
            <a:endCxn id="6" idx="3"/>
          </p:cNvCxnSpPr>
          <p:nvPr/>
        </p:nvCxnSpPr>
        <p:spPr bwMode="gray">
          <a:xfrm flipH="1">
            <a:off x="1861499" y="4644621"/>
            <a:ext cx="888408" cy="1"/>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6" name="直接连接符 12">
            <a:extLst>
              <a:ext uri="{FF2B5EF4-FFF2-40B4-BE49-F238E27FC236}">
                <a16:creationId xmlns:a16="http://schemas.microsoft.com/office/drawing/2014/main" id="{6E6A8E9F-8094-4FD7-8166-E52503B3F41E}"/>
              </a:ext>
            </a:extLst>
          </p:cNvPr>
          <p:cNvCxnSpPr>
            <a:cxnSpLocks/>
            <a:stCxn id="25" idx="2"/>
            <a:endCxn id="26" idx="6"/>
          </p:cNvCxnSpPr>
          <p:nvPr/>
        </p:nvCxnSpPr>
        <p:spPr bwMode="gray">
          <a:xfrm flipH="1" flipV="1">
            <a:off x="3428985" y="4644620"/>
            <a:ext cx="959570" cy="83"/>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7" name="直接连接符 12">
            <a:extLst>
              <a:ext uri="{FF2B5EF4-FFF2-40B4-BE49-F238E27FC236}">
                <a16:creationId xmlns:a16="http://schemas.microsoft.com/office/drawing/2014/main" id="{C6C1AE2D-03D3-438C-81F2-65BC10D4DFAD}"/>
              </a:ext>
            </a:extLst>
          </p:cNvPr>
          <p:cNvCxnSpPr>
            <a:cxnSpLocks/>
            <a:stCxn id="9" idx="1"/>
            <a:endCxn id="20" idx="6"/>
          </p:cNvCxnSpPr>
          <p:nvPr/>
        </p:nvCxnSpPr>
        <p:spPr bwMode="gray">
          <a:xfrm flipH="1" flipV="1">
            <a:off x="6571894" y="4029494"/>
            <a:ext cx="663618" cy="954"/>
          </a:xfrm>
          <a:prstGeom prst="line">
            <a:avLst/>
          </a:prstGeom>
          <a:solidFill>
            <a:schemeClr val="accent1"/>
          </a:solidFill>
          <a:ln w="28575" cap="flat" cmpd="sng" algn="ctr">
            <a:solidFill>
              <a:srgbClr val="EC7061"/>
            </a:solidFill>
            <a:prstDash val="solid"/>
            <a:round/>
            <a:headEnd type="triangle" w="med" len="med"/>
            <a:tailEnd type="none" w="med" len="med"/>
          </a:ln>
          <a:effectLst/>
        </p:spPr>
      </p:cxnSp>
      <p:cxnSp>
        <p:nvCxnSpPr>
          <p:cNvPr id="38" name="直接连接符 12">
            <a:extLst>
              <a:ext uri="{FF2B5EF4-FFF2-40B4-BE49-F238E27FC236}">
                <a16:creationId xmlns:a16="http://schemas.microsoft.com/office/drawing/2014/main" id="{4F33D747-0221-4829-8F7E-81C4168638CB}"/>
              </a:ext>
            </a:extLst>
          </p:cNvPr>
          <p:cNvCxnSpPr>
            <a:cxnSpLocks/>
          </p:cNvCxnSpPr>
          <p:nvPr/>
        </p:nvCxnSpPr>
        <p:spPr bwMode="gray">
          <a:xfrm flipH="1">
            <a:off x="1958135" y="4536873"/>
            <a:ext cx="695136"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39" name="TextBox 120">
            <a:extLst>
              <a:ext uri="{FF2B5EF4-FFF2-40B4-BE49-F238E27FC236}">
                <a16:creationId xmlns:a16="http://schemas.microsoft.com/office/drawing/2014/main" id="{C1859A07-239E-4C37-B66B-A5E8ECFB57A7}"/>
              </a:ext>
            </a:extLst>
          </p:cNvPr>
          <p:cNvSpPr txBox="1"/>
          <p:nvPr/>
        </p:nvSpPr>
        <p:spPr bwMode="gray">
          <a:xfrm>
            <a:off x="762836" y="4138966"/>
            <a:ext cx="1131362" cy="25134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data</a:t>
            </a:r>
          </a:p>
        </p:txBody>
      </p:sp>
      <p:cxnSp>
        <p:nvCxnSpPr>
          <p:cNvPr id="40" name="直接连接符 12">
            <a:extLst>
              <a:ext uri="{FF2B5EF4-FFF2-40B4-BE49-F238E27FC236}">
                <a16:creationId xmlns:a16="http://schemas.microsoft.com/office/drawing/2014/main" id="{5A8E813F-A916-4E90-8FE7-10F07FA9DA13}"/>
              </a:ext>
            </a:extLst>
          </p:cNvPr>
          <p:cNvCxnSpPr>
            <a:cxnSpLocks/>
          </p:cNvCxnSpPr>
          <p:nvPr/>
        </p:nvCxnSpPr>
        <p:spPr bwMode="gray">
          <a:xfrm flipH="1">
            <a:off x="3505159" y="4555741"/>
            <a:ext cx="717058"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1" name="直接连接符 12">
            <a:extLst>
              <a:ext uri="{FF2B5EF4-FFF2-40B4-BE49-F238E27FC236}">
                <a16:creationId xmlns:a16="http://schemas.microsoft.com/office/drawing/2014/main" id="{489FFFED-445B-4175-BB0C-8675387C42CA}"/>
              </a:ext>
            </a:extLst>
          </p:cNvPr>
          <p:cNvCxnSpPr>
            <a:cxnSpLocks/>
          </p:cNvCxnSpPr>
          <p:nvPr/>
        </p:nvCxnSpPr>
        <p:spPr bwMode="gray">
          <a:xfrm flipH="1">
            <a:off x="5066945" y="4555741"/>
            <a:ext cx="31415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2" name="直接连接符 12">
            <a:extLst>
              <a:ext uri="{FF2B5EF4-FFF2-40B4-BE49-F238E27FC236}">
                <a16:creationId xmlns:a16="http://schemas.microsoft.com/office/drawing/2014/main" id="{5B521BAA-F5E2-41F0-B5D3-27091FA157E3}"/>
              </a:ext>
            </a:extLst>
          </p:cNvPr>
          <p:cNvCxnSpPr>
            <a:cxnSpLocks/>
          </p:cNvCxnSpPr>
          <p:nvPr/>
        </p:nvCxnSpPr>
        <p:spPr bwMode="gray">
          <a:xfrm>
            <a:off x="5419548" y="4105002"/>
            <a:ext cx="0" cy="431871"/>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3" name="直接连接符 12">
            <a:extLst>
              <a:ext uri="{FF2B5EF4-FFF2-40B4-BE49-F238E27FC236}">
                <a16:creationId xmlns:a16="http://schemas.microsoft.com/office/drawing/2014/main" id="{03C9A8E8-D0AA-4656-AFD4-42AFB1BC1E81}"/>
              </a:ext>
            </a:extLst>
          </p:cNvPr>
          <p:cNvCxnSpPr>
            <a:cxnSpLocks/>
          </p:cNvCxnSpPr>
          <p:nvPr/>
        </p:nvCxnSpPr>
        <p:spPr bwMode="gray">
          <a:xfrm flipH="1">
            <a:off x="5559703" y="3919577"/>
            <a:ext cx="274847"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cxnSp>
        <p:nvCxnSpPr>
          <p:cNvPr id="44" name="直接连接符 12">
            <a:extLst>
              <a:ext uri="{FF2B5EF4-FFF2-40B4-BE49-F238E27FC236}">
                <a16:creationId xmlns:a16="http://schemas.microsoft.com/office/drawing/2014/main" id="{9B0946F9-BB6C-4CC2-A280-011078DBD128}"/>
              </a:ext>
            </a:extLst>
          </p:cNvPr>
          <p:cNvCxnSpPr>
            <a:cxnSpLocks/>
          </p:cNvCxnSpPr>
          <p:nvPr/>
        </p:nvCxnSpPr>
        <p:spPr bwMode="gray">
          <a:xfrm flipH="1">
            <a:off x="6605526" y="3930279"/>
            <a:ext cx="516723" cy="0"/>
          </a:xfrm>
          <a:prstGeom prst="line">
            <a:avLst/>
          </a:prstGeom>
          <a:solidFill>
            <a:schemeClr val="accent1"/>
          </a:solidFill>
          <a:ln w="19050" cap="flat" cmpd="sng" algn="ctr">
            <a:solidFill>
              <a:srgbClr val="00B0F0"/>
            </a:solidFill>
            <a:prstDash val="dash"/>
            <a:round/>
            <a:headEnd type="triangle" w="med" len="med"/>
            <a:tailEnd type="none" w="med" len="med"/>
          </a:ln>
          <a:effectLst/>
        </p:spPr>
      </p:cxnSp>
      <p:sp>
        <p:nvSpPr>
          <p:cNvPr id="45" name="TextBox 44">
            <a:extLst>
              <a:ext uri="{FF2B5EF4-FFF2-40B4-BE49-F238E27FC236}">
                <a16:creationId xmlns:a16="http://schemas.microsoft.com/office/drawing/2014/main" id="{BD463772-3E66-47F4-B6D2-E7C987BC6A92}"/>
              </a:ext>
            </a:extLst>
          </p:cNvPr>
          <p:cNvSpPr txBox="1"/>
          <p:nvPr/>
        </p:nvSpPr>
        <p:spPr bwMode="gray">
          <a:xfrm>
            <a:off x="3083125" y="4127042"/>
            <a:ext cx="1367585" cy="276999"/>
          </a:xfrm>
          <a:prstGeom prst="rect">
            <a:avLst/>
          </a:prstGeom>
          <a:noFill/>
        </p:spPr>
        <p:txBody>
          <a:bodyPr wrap="square" rtlCol="0">
            <a:spAutoFit/>
          </a:bodyPr>
          <a:lstStyle/>
          <a:p>
            <a:r>
              <a:rPr lang="en-US" sz="1200" dirty="0"/>
              <a:t>RT2 (source DR)</a:t>
            </a:r>
          </a:p>
        </p:txBody>
      </p:sp>
      <p:cxnSp>
        <p:nvCxnSpPr>
          <p:cNvPr id="46" name="直接连接符 12">
            <a:extLst>
              <a:ext uri="{FF2B5EF4-FFF2-40B4-BE49-F238E27FC236}">
                <a16:creationId xmlns:a16="http://schemas.microsoft.com/office/drawing/2014/main" id="{D2BE6895-D513-46A1-9D76-E4255A8EF32D}"/>
              </a:ext>
            </a:extLst>
          </p:cNvPr>
          <p:cNvCxnSpPr>
            <a:cxnSpLocks/>
          </p:cNvCxnSpPr>
          <p:nvPr/>
        </p:nvCxnSpPr>
        <p:spPr bwMode="gray">
          <a:xfrm>
            <a:off x="5559703" y="4150928"/>
            <a:ext cx="289914"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47" name="直接连接符 12">
            <a:extLst>
              <a:ext uri="{FF2B5EF4-FFF2-40B4-BE49-F238E27FC236}">
                <a16:creationId xmlns:a16="http://schemas.microsoft.com/office/drawing/2014/main" id="{D6431558-E861-43F9-829B-D42EEDBD673D}"/>
              </a:ext>
            </a:extLst>
          </p:cNvPr>
          <p:cNvCxnSpPr>
            <a:cxnSpLocks/>
          </p:cNvCxnSpPr>
          <p:nvPr/>
        </p:nvCxnSpPr>
        <p:spPr bwMode="gray">
          <a:xfrm flipV="1">
            <a:off x="5559703" y="4291507"/>
            <a:ext cx="0" cy="368711"/>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48" name="直接连接符 12">
            <a:extLst>
              <a:ext uri="{FF2B5EF4-FFF2-40B4-BE49-F238E27FC236}">
                <a16:creationId xmlns:a16="http://schemas.microsoft.com/office/drawing/2014/main" id="{199F6B62-FE0D-4410-9676-079FB7FEB78C}"/>
              </a:ext>
            </a:extLst>
          </p:cNvPr>
          <p:cNvCxnSpPr>
            <a:cxnSpLocks/>
          </p:cNvCxnSpPr>
          <p:nvPr/>
        </p:nvCxnSpPr>
        <p:spPr bwMode="gray">
          <a:xfrm>
            <a:off x="5066945" y="4724251"/>
            <a:ext cx="420033"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cxnSp>
        <p:nvCxnSpPr>
          <p:cNvPr id="49" name="直接连接符 12">
            <a:extLst>
              <a:ext uri="{FF2B5EF4-FFF2-40B4-BE49-F238E27FC236}">
                <a16:creationId xmlns:a16="http://schemas.microsoft.com/office/drawing/2014/main" id="{F97F64F1-7D60-4425-A7BB-2D6B0DCE089E}"/>
              </a:ext>
            </a:extLst>
          </p:cNvPr>
          <p:cNvCxnSpPr>
            <a:cxnSpLocks/>
          </p:cNvCxnSpPr>
          <p:nvPr/>
        </p:nvCxnSpPr>
        <p:spPr bwMode="gray">
          <a:xfrm>
            <a:off x="3439124" y="4724251"/>
            <a:ext cx="886736" cy="0"/>
          </a:xfrm>
          <a:prstGeom prst="line">
            <a:avLst/>
          </a:prstGeom>
          <a:solidFill>
            <a:schemeClr val="accent1"/>
          </a:solidFill>
          <a:ln w="19050" cap="flat" cmpd="sng" algn="ctr">
            <a:solidFill>
              <a:srgbClr val="8BC9A0"/>
            </a:solidFill>
            <a:prstDash val="dashDot"/>
            <a:round/>
            <a:headEnd type="triangle" w="med" len="med"/>
            <a:tailEnd type="none" w="med" len="med"/>
          </a:ln>
          <a:effectLst/>
        </p:spPr>
      </p:cxnSp>
      <p:sp>
        <p:nvSpPr>
          <p:cNvPr id="50" name="TextBox 49">
            <a:extLst>
              <a:ext uri="{FF2B5EF4-FFF2-40B4-BE49-F238E27FC236}">
                <a16:creationId xmlns:a16="http://schemas.microsoft.com/office/drawing/2014/main" id="{79663035-EC8E-4B19-B6D1-7D971A0C99F6}"/>
              </a:ext>
            </a:extLst>
          </p:cNvPr>
          <p:cNvSpPr txBox="1"/>
          <p:nvPr/>
        </p:nvSpPr>
        <p:spPr bwMode="gray">
          <a:xfrm>
            <a:off x="7867928" y="3699131"/>
            <a:ext cx="3104871" cy="646331"/>
          </a:xfrm>
          <a:prstGeom prst="rect">
            <a:avLst/>
          </a:prstGeom>
          <a:noFill/>
        </p:spPr>
        <p:txBody>
          <a:bodyPr wrap="square" rtlCol="0">
            <a:spAutoFit/>
          </a:bodyPr>
          <a:lstStyle/>
          <a:p>
            <a:pPr algn="ctr"/>
            <a:r>
              <a:rPr lang="en-US" sz="1200" dirty="0"/>
              <a:t>The multicast group member joins multicast group G1 and receives multicast data from multicast source S1.</a:t>
            </a:r>
          </a:p>
        </p:txBody>
      </p:sp>
      <p:sp>
        <p:nvSpPr>
          <p:cNvPr id="51" name="TextBox 50">
            <a:extLst>
              <a:ext uri="{FF2B5EF4-FFF2-40B4-BE49-F238E27FC236}">
                <a16:creationId xmlns:a16="http://schemas.microsoft.com/office/drawing/2014/main" id="{09D3FB2D-04BB-4D21-9151-EA40F8CBC1AC}"/>
              </a:ext>
            </a:extLst>
          </p:cNvPr>
          <p:cNvSpPr txBox="1"/>
          <p:nvPr/>
        </p:nvSpPr>
        <p:spPr bwMode="gray">
          <a:xfrm>
            <a:off x="4991424" y="4776973"/>
            <a:ext cx="1028511" cy="251341"/>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algn="ctr" fontAlgn="auto"/>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Join message</a:t>
            </a:r>
          </a:p>
        </p:txBody>
      </p:sp>
      <p:cxnSp>
        <p:nvCxnSpPr>
          <p:cNvPr id="53" name="直接连接符 12">
            <a:extLst>
              <a:ext uri="{FF2B5EF4-FFF2-40B4-BE49-F238E27FC236}">
                <a16:creationId xmlns:a16="http://schemas.microsoft.com/office/drawing/2014/main" id="{2902BB0B-18AC-4CC5-8FC7-C9D6E1251046}"/>
              </a:ext>
            </a:extLst>
          </p:cNvPr>
          <p:cNvCxnSpPr>
            <a:cxnSpLocks/>
          </p:cNvCxnSpPr>
          <p:nvPr/>
        </p:nvCxnSpPr>
        <p:spPr bwMode="gray">
          <a:xfrm>
            <a:off x="6605526" y="4135245"/>
            <a:ext cx="522658" cy="0"/>
          </a:xfrm>
          <a:prstGeom prst="line">
            <a:avLst/>
          </a:prstGeom>
          <a:solidFill>
            <a:schemeClr val="accent1"/>
          </a:solidFill>
          <a:ln w="19050" cap="flat" cmpd="sng" algn="ctr">
            <a:solidFill>
              <a:srgbClr val="FFD17D"/>
            </a:solidFill>
            <a:prstDash val="sysDot"/>
            <a:round/>
            <a:headEnd type="triangle" w="med" len="med"/>
            <a:tailEnd type="none" w="med" len="med"/>
          </a:ln>
          <a:effectLst/>
        </p:spPr>
      </p:cxnSp>
      <p:sp>
        <p:nvSpPr>
          <p:cNvPr id="54" name="TextBox 53">
            <a:extLst>
              <a:ext uri="{FF2B5EF4-FFF2-40B4-BE49-F238E27FC236}">
                <a16:creationId xmlns:a16="http://schemas.microsoft.com/office/drawing/2014/main" id="{113463E9-B5D5-4FE2-B35D-DE7333DA944C}"/>
              </a:ext>
            </a:extLst>
          </p:cNvPr>
          <p:cNvSpPr txBox="1"/>
          <p:nvPr/>
        </p:nvSpPr>
        <p:spPr bwMode="gray">
          <a:xfrm>
            <a:off x="6782253" y="4283175"/>
            <a:ext cx="1115209" cy="251341"/>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algn="ctr" fontAlgn="auto"/>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message</a:t>
            </a:r>
          </a:p>
        </p:txBody>
      </p:sp>
      <p:sp>
        <p:nvSpPr>
          <p:cNvPr id="55" name="Rectangular Callout 75">
            <a:extLst>
              <a:ext uri="{FF2B5EF4-FFF2-40B4-BE49-F238E27FC236}">
                <a16:creationId xmlns:a16="http://schemas.microsoft.com/office/drawing/2014/main" id="{5F3AA0E7-AAC1-4DBC-B870-AE63E7DA7BB9}"/>
              </a:ext>
            </a:extLst>
          </p:cNvPr>
          <p:cNvSpPr/>
          <p:nvPr/>
        </p:nvSpPr>
        <p:spPr bwMode="gray">
          <a:xfrm>
            <a:off x="7018113" y="4654847"/>
            <a:ext cx="1745640" cy="646331"/>
          </a:xfrm>
          <a:prstGeom prst="wedgeRectCallout">
            <a:avLst>
              <a:gd name="adj1" fmla="val -21547"/>
              <a:gd name="adj2" fmla="val -750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Sends an IGMPv3 Report message with </a:t>
            </a:r>
            <a:r>
              <a:rPr lang="en-US" sz="1200" b="1" dirty="0">
                <a:solidFill>
                  <a:srgbClr val="EC7061"/>
                </a:solidFill>
                <a:latin typeface="Huawei Sans" panose="020C0503030203020204" pitchFamily="34" charset="0"/>
                <a:ea typeface="方正兰亭黑简体" panose="02000000000000000000" pitchFamily="2" charset="-122"/>
              </a:rPr>
              <a:t>(S1, G1) </a:t>
            </a:r>
            <a:r>
              <a:rPr lang="en-US" sz="1200" dirty="0">
                <a:solidFill>
                  <a:schemeClr val="tx1"/>
                </a:solidFill>
                <a:latin typeface="Huawei Sans" panose="020C0503030203020204" pitchFamily="34" charset="0"/>
                <a:ea typeface="方正兰亭黑简体" panose="02000000000000000000" pitchFamily="2" charset="-122"/>
              </a:rPr>
              <a:t>information.</a:t>
            </a:r>
          </a:p>
        </p:txBody>
      </p:sp>
      <p:sp>
        <p:nvSpPr>
          <p:cNvPr id="57" name="矩形: 圆角 52">
            <a:extLst>
              <a:ext uri="{FF2B5EF4-FFF2-40B4-BE49-F238E27FC236}">
                <a16:creationId xmlns:a16="http://schemas.microsoft.com/office/drawing/2014/main" id="{D2C80B15-A1B1-4B43-B6B6-7B4B1D0420F0}"/>
              </a:ext>
            </a:extLst>
          </p:cNvPr>
          <p:cNvSpPr/>
          <p:nvPr/>
        </p:nvSpPr>
        <p:spPr bwMode="gray">
          <a:xfrm>
            <a:off x="2611588" y="5174226"/>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PIM multicast routing table</a:t>
            </a:r>
          </a:p>
        </p:txBody>
      </p:sp>
      <p:graphicFrame>
        <p:nvGraphicFramePr>
          <p:cNvPr id="58" name="Table 38">
            <a:extLst>
              <a:ext uri="{FF2B5EF4-FFF2-40B4-BE49-F238E27FC236}">
                <a16:creationId xmlns:a16="http://schemas.microsoft.com/office/drawing/2014/main" id="{30270A4D-4505-41ED-B916-B025C25CDD55}"/>
              </a:ext>
            </a:extLst>
          </p:cNvPr>
          <p:cNvGraphicFramePr>
            <a:graphicFrameLocks noGrp="1"/>
          </p:cNvGraphicFramePr>
          <p:nvPr>
            <p:extLst>
              <p:ext uri="{D42A27DB-BD31-4B8C-83A1-F6EECF244321}">
                <p14:modId xmlns:p14="http://schemas.microsoft.com/office/powerpoint/2010/main" val="3389434588"/>
              </p:ext>
            </p:extLst>
          </p:nvPr>
        </p:nvGraphicFramePr>
        <p:xfrm>
          <a:off x="2659931" y="5474071"/>
          <a:ext cx="2354860" cy="508860"/>
        </p:xfrm>
        <a:graphic>
          <a:graphicData uri="http://schemas.openxmlformats.org/drawingml/2006/table">
            <a:tbl>
              <a:tblPr firstRow="1" bandRow="1">
                <a:tableStyleId>{72833802-FEF1-4C79-8D5D-14CF1EAF98D9}</a:tableStyleId>
              </a:tblPr>
              <a:tblGrid>
                <a:gridCol w="809610">
                  <a:extLst>
                    <a:ext uri="{9D8B030D-6E8A-4147-A177-3AD203B41FA5}">
                      <a16:colId xmlns:a16="http://schemas.microsoft.com/office/drawing/2014/main" val="2036062193"/>
                    </a:ext>
                  </a:extLst>
                </a:gridCol>
                <a:gridCol w="735290">
                  <a:extLst>
                    <a:ext uri="{9D8B030D-6E8A-4147-A177-3AD203B41FA5}">
                      <a16:colId xmlns:a16="http://schemas.microsoft.com/office/drawing/2014/main" val="3317129549"/>
                    </a:ext>
                  </a:extLst>
                </a:gridCol>
                <a:gridCol w="809960">
                  <a:extLst>
                    <a:ext uri="{9D8B030D-6E8A-4147-A177-3AD203B41FA5}">
                      <a16:colId xmlns:a16="http://schemas.microsoft.com/office/drawing/2014/main" val="1892022959"/>
                    </a:ext>
                  </a:extLst>
                </a:gridCol>
              </a:tblGrid>
              <a:tr h="0">
                <a:tc>
                  <a:txBody>
                    <a:bodyPr/>
                    <a:lstStyle/>
                    <a:p>
                      <a:pPr algn="ctr"/>
                      <a:r>
                        <a:rPr lang="en-US" sz="1050" dirty="0"/>
                        <a:t>Multicast Information</a:t>
                      </a:r>
                    </a:p>
                  </a:txBody>
                  <a:tcPr marL="0" marR="0" marT="7200" marB="7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50" dirty="0"/>
                        <a:t>Inbound Interface</a:t>
                      </a:r>
                    </a:p>
                  </a:txBody>
                  <a:tcPr marL="0" marR="0" marT="7200" marB="7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50"/>
                        <a:t>Outbound Interface</a:t>
                      </a:r>
                    </a:p>
                  </a:txBody>
                  <a:tcPr marL="0" marR="0" marT="7200" marB="7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0">
                <a:tc>
                  <a:txBody>
                    <a:bodyPr/>
                    <a:lstStyle/>
                    <a:p>
                      <a:pPr algn="ctr"/>
                      <a:r>
                        <a:rPr lang="en-US" sz="1050"/>
                        <a:t>S1, G1</a:t>
                      </a:r>
                    </a:p>
                  </a:txBody>
                  <a:tcPr marL="0" marR="0" marT="7200" marB="7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50">
                          <a:solidFill>
                            <a:schemeClr val="tx1"/>
                          </a:solidFill>
                        </a:rPr>
                        <a:t>IF1</a:t>
                      </a:r>
                    </a:p>
                  </a:txBody>
                  <a:tcPr marL="0" marR="0" marT="7200" marB="7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50" dirty="0"/>
                        <a:t>IF2</a:t>
                      </a:r>
                    </a:p>
                  </a:txBody>
                  <a:tcPr marL="0" marR="0" marT="7200" marB="72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59" name="Oval 58">
            <a:extLst>
              <a:ext uri="{FF2B5EF4-FFF2-40B4-BE49-F238E27FC236}">
                <a16:creationId xmlns:a16="http://schemas.microsoft.com/office/drawing/2014/main" id="{F069AFB1-0804-4303-9589-AD477160B942}"/>
              </a:ext>
            </a:extLst>
          </p:cNvPr>
          <p:cNvSpPr>
            <a:spLocks noChangeAspect="1"/>
          </p:cNvSpPr>
          <p:nvPr/>
        </p:nvSpPr>
        <p:spPr bwMode="gray">
          <a:xfrm>
            <a:off x="9958467" y="57397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0" name="TextBox 59">
            <a:extLst>
              <a:ext uri="{FF2B5EF4-FFF2-40B4-BE49-F238E27FC236}">
                <a16:creationId xmlns:a16="http://schemas.microsoft.com/office/drawing/2014/main" id="{E5267751-2C7A-44B7-88C3-4F4CEEEE849E}"/>
              </a:ext>
            </a:extLst>
          </p:cNvPr>
          <p:cNvSpPr txBox="1"/>
          <p:nvPr/>
        </p:nvSpPr>
        <p:spPr bwMode="gray">
          <a:xfrm>
            <a:off x="10157878" y="5682767"/>
            <a:ext cx="1944000" cy="276999"/>
          </a:xfrm>
          <a:prstGeom prst="rect">
            <a:avLst/>
          </a:prstGeom>
          <a:noFill/>
        </p:spPr>
        <p:txBody>
          <a:bodyPr wrap="square" rtlCol="0">
            <a:spAutoFit/>
          </a:bodyPr>
          <a:lstStyle/>
          <a:p>
            <a:r>
              <a:rPr lang="en-US" sz="1200"/>
              <a:t>Active PIM interface</a:t>
            </a:r>
          </a:p>
        </p:txBody>
      </p:sp>
      <p:sp>
        <p:nvSpPr>
          <p:cNvPr id="61" name="Oval 60">
            <a:extLst>
              <a:ext uri="{FF2B5EF4-FFF2-40B4-BE49-F238E27FC236}">
                <a16:creationId xmlns:a16="http://schemas.microsoft.com/office/drawing/2014/main" id="{916A388F-6EAD-4683-98C2-D024853341C2}"/>
              </a:ext>
            </a:extLst>
          </p:cNvPr>
          <p:cNvSpPr>
            <a:spLocks noChangeAspect="1"/>
          </p:cNvSpPr>
          <p:nvPr/>
        </p:nvSpPr>
        <p:spPr bwMode="gray">
          <a:xfrm>
            <a:off x="9958466" y="6012452"/>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endParaRPr>
          </a:p>
        </p:txBody>
      </p:sp>
      <p:sp>
        <p:nvSpPr>
          <p:cNvPr id="62" name="TextBox 61">
            <a:extLst>
              <a:ext uri="{FF2B5EF4-FFF2-40B4-BE49-F238E27FC236}">
                <a16:creationId xmlns:a16="http://schemas.microsoft.com/office/drawing/2014/main" id="{770099A7-1081-4AE7-90AC-B86C6FA1C62F}"/>
              </a:ext>
            </a:extLst>
          </p:cNvPr>
          <p:cNvSpPr txBox="1"/>
          <p:nvPr/>
        </p:nvSpPr>
        <p:spPr bwMode="gray">
          <a:xfrm>
            <a:off x="10157877" y="5953582"/>
            <a:ext cx="1944000" cy="276999"/>
          </a:xfrm>
          <a:prstGeom prst="rect">
            <a:avLst/>
          </a:prstGeom>
          <a:noFill/>
        </p:spPr>
        <p:txBody>
          <a:bodyPr wrap="square" rtlCol="0">
            <a:spAutoFit/>
          </a:bodyPr>
          <a:lstStyle/>
          <a:p>
            <a:r>
              <a:rPr lang="en-US" sz="1200"/>
              <a:t>Active IGMP interface</a:t>
            </a:r>
          </a:p>
        </p:txBody>
      </p:sp>
      <p:cxnSp>
        <p:nvCxnSpPr>
          <p:cNvPr id="63" name="Straight Arrow Connector 62">
            <a:extLst>
              <a:ext uri="{FF2B5EF4-FFF2-40B4-BE49-F238E27FC236}">
                <a16:creationId xmlns:a16="http://schemas.microsoft.com/office/drawing/2014/main" id="{3F7DCE6C-B77C-4D4F-A40C-3FD4F814B49B}"/>
              </a:ext>
            </a:extLst>
          </p:cNvPr>
          <p:cNvCxnSpPr>
            <a:cxnSpLocks/>
          </p:cNvCxnSpPr>
          <p:nvPr/>
        </p:nvCxnSpPr>
        <p:spPr bwMode="gray">
          <a:xfrm>
            <a:off x="9559076" y="5289775"/>
            <a:ext cx="562933" cy="0"/>
          </a:xfrm>
          <a:prstGeom prst="straightConnector1">
            <a:avLst/>
          </a:prstGeom>
          <a:ln w="19050">
            <a:solidFill>
              <a:srgbClr val="8BC9A0"/>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DD91335C-404D-4296-BFE0-6F8E92AE7B19}"/>
              </a:ext>
            </a:extLst>
          </p:cNvPr>
          <p:cNvSpPr txBox="1"/>
          <p:nvPr/>
        </p:nvSpPr>
        <p:spPr bwMode="gray">
          <a:xfrm>
            <a:off x="10157877" y="5156479"/>
            <a:ext cx="1944000" cy="276999"/>
          </a:xfrm>
          <a:prstGeom prst="rect">
            <a:avLst/>
          </a:prstGeom>
          <a:noFill/>
        </p:spPr>
        <p:txBody>
          <a:bodyPr wrap="square" rtlCol="0">
            <a:spAutoFit/>
          </a:bodyPr>
          <a:lstStyle/>
          <a:p>
            <a:r>
              <a:rPr lang="en-US" sz="1200"/>
              <a:t>Join message</a:t>
            </a:r>
          </a:p>
        </p:txBody>
      </p:sp>
      <p:cxnSp>
        <p:nvCxnSpPr>
          <p:cNvPr id="65" name="Straight Arrow Connector 64">
            <a:extLst>
              <a:ext uri="{FF2B5EF4-FFF2-40B4-BE49-F238E27FC236}">
                <a16:creationId xmlns:a16="http://schemas.microsoft.com/office/drawing/2014/main" id="{E93084FC-6742-419A-930B-AD1B05EF9E47}"/>
              </a:ext>
            </a:extLst>
          </p:cNvPr>
          <p:cNvCxnSpPr>
            <a:cxnSpLocks/>
          </p:cNvCxnSpPr>
          <p:nvPr/>
        </p:nvCxnSpPr>
        <p:spPr bwMode="gray">
          <a:xfrm>
            <a:off x="9554794" y="4844227"/>
            <a:ext cx="562933"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DF898FF2-498C-4170-83E1-E371FB617696}"/>
              </a:ext>
            </a:extLst>
          </p:cNvPr>
          <p:cNvSpPr txBox="1"/>
          <p:nvPr/>
        </p:nvSpPr>
        <p:spPr bwMode="gray">
          <a:xfrm>
            <a:off x="10157878" y="4710931"/>
            <a:ext cx="1944000" cy="276999"/>
          </a:xfrm>
          <a:prstGeom prst="rect">
            <a:avLst/>
          </a:prstGeom>
          <a:noFill/>
        </p:spPr>
        <p:txBody>
          <a:bodyPr wrap="square" rtlCol="0">
            <a:spAutoFit/>
          </a:bodyPr>
          <a:lstStyle/>
          <a:p>
            <a:r>
              <a:rPr lang="en-US" sz="1200"/>
              <a:t>Multicast packet</a:t>
            </a:r>
          </a:p>
        </p:txBody>
      </p:sp>
      <p:cxnSp>
        <p:nvCxnSpPr>
          <p:cNvPr id="67" name="直接连接符 12">
            <a:extLst>
              <a:ext uri="{FF2B5EF4-FFF2-40B4-BE49-F238E27FC236}">
                <a16:creationId xmlns:a16="http://schemas.microsoft.com/office/drawing/2014/main" id="{146CA1A6-B218-4C31-A6F4-199A3283D54A}"/>
              </a:ext>
            </a:extLst>
          </p:cNvPr>
          <p:cNvCxnSpPr>
            <a:cxnSpLocks/>
          </p:cNvCxnSpPr>
          <p:nvPr/>
        </p:nvCxnSpPr>
        <p:spPr bwMode="gray">
          <a:xfrm>
            <a:off x="9565583" y="5520147"/>
            <a:ext cx="558653" cy="0"/>
          </a:xfrm>
          <a:prstGeom prst="line">
            <a:avLst/>
          </a:prstGeom>
          <a:solidFill>
            <a:schemeClr val="accent1"/>
          </a:solidFill>
          <a:ln w="28575" cap="flat" cmpd="sng" algn="ctr">
            <a:solidFill>
              <a:srgbClr val="EC7061"/>
            </a:solidFill>
            <a:prstDash val="solid"/>
            <a:round/>
            <a:headEnd type="none" w="med" len="med"/>
            <a:tailEnd type="triangle" w="med" len="med"/>
          </a:ln>
          <a:effectLst/>
        </p:spPr>
      </p:cxnSp>
      <p:sp>
        <p:nvSpPr>
          <p:cNvPr id="68" name="TextBox 67">
            <a:extLst>
              <a:ext uri="{FF2B5EF4-FFF2-40B4-BE49-F238E27FC236}">
                <a16:creationId xmlns:a16="http://schemas.microsoft.com/office/drawing/2014/main" id="{9F61D711-DAAE-4C9E-BCB6-3A72FA68A154}"/>
              </a:ext>
            </a:extLst>
          </p:cNvPr>
          <p:cNvSpPr txBox="1"/>
          <p:nvPr/>
        </p:nvSpPr>
        <p:spPr bwMode="gray">
          <a:xfrm>
            <a:off x="10157877" y="5405038"/>
            <a:ext cx="1944000" cy="276999"/>
          </a:xfrm>
          <a:prstGeom prst="rect">
            <a:avLst/>
          </a:prstGeom>
          <a:noFill/>
        </p:spPr>
        <p:txBody>
          <a:bodyPr wrap="square" rtlCol="0">
            <a:spAutoFit/>
          </a:bodyPr>
          <a:lstStyle/>
          <a:p>
            <a:r>
              <a:rPr lang="en-US" sz="1200"/>
              <a:t>SPT</a:t>
            </a:r>
          </a:p>
        </p:txBody>
      </p:sp>
      <p:cxnSp>
        <p:nvCxnSpPr>
          <p:cNvPr id="69" name="Straight Arrow Connector 68">
            <a:extLst>
              <a:ext uri="{FF2B5EF4-FFF2-40B4-BE49-F238E27FC236}">
                <a16:creationId xmlns:a16="http://schemas.microsoft.com/office/drawing/2014/main" id="{C8B2B80A-7F32-4FD9-A297-8940B021944C}"/>
              </a:ext>
            </a:extLst>
          </p:cNvPr>
          <p:cNvCxnSpPr>
            <a:cxnSpLocks/>
          </p:cNvCxnSpPr>
          <p:nvPr/>
        </p:nvCxnSpPr>
        <p:spPr bwMode="gray">
          <a:xfrm>
            <a:off x="9554794" y="5052751"/>
            <a:ext cx="562933" cy="0"/>
          </a:xfrm>
          <a:prstGeom prst="straightConnector1">
            <a:avLst/>
          </a:prstGeom>
          <a:ln w="19050">
            <a:solidFill>
              <a:srgbClr val="FFD17D"/>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1AD81DEE-F777-454B-B271-0DEE9C55C502}"/>
              </a:ext>
            </a:extLst>
          </p:cNvPr>
          <p:cNvSpPr txBox="1"/>
          <p:nvPr/>
        </p:nvSpPr>
        <p:spPr bwMode="gray">
          <a:xfrm>
            <a:off x="10157878" y="4919455"/>
            <a:ext cx="1944000" cy="276999"/>
          </a:xfrm>
          <a:prstGeom prst="rect">
            <a:avLst/>
          </a:prstGeom>
          <a:noFill/>
        </p:spPr>
        <p:txBody>
          <a:bodyPr wrap="square" rtlCol="0">
            <a:spAutoFit/>
          </a:bodyPr>
          <a:lstStyle/>
          <a:p>
            <a:r>
              <a:rPr lang="en-US" sz="1200"/>
              <a:t>IGMPv3 Report message</a:t>
            </a:r>
          </a:p>
        </p:txBody>
      </p:sp>
      <p:sp>
        <p:nvSpPr>
          <p:cNvPr id="71" name="TextBox 70">
            <a:extLst>
              <a:ext uri="{FF2B5EF4-FFF2-40B4-BE49-F238E27FC236}">
                <a16:creationId xmlns:a16="http://schemas.microsoft.com/office/drawing/2014/main" id="{B7EC8940-5417-477E-94AB-E60420B88F3F}"/>
              </a:ext>
            </a:extLst>
          </p:cNvPr>
          <p:cNvSpPr txBox="1"/>
          <p:nvPr/>
        </p:nvSpPr>
        <p:spPr bwMode="gray">
          <a:xfrm>
            <a:off x="4166386" y="4303793"/>
            <a:ext cx="406261" cy="276999"/>
          </a:xfrm>
          <a:prstGeom prst="rect">
            <a:avLst/>
          </a:prstGeom>
          <a:noFill/>
        </p:spPr>
        <p:txBody>
          <a:bodyPr wrap="square" rtlCol="0">
            <a:spAutoFit/>
          </a:bodyPr>
          <a:lstStyle/>
          <a:p>
            <a:pPr algn="ctr"/>
            <a:r>
              <a:rPr lang="en-US" sz="1200"/>
              <a:t>IF1</a:t>
            </a:r>
          </a:p>
        </p:txBody>
      </p:sp>
      <p:sp>
        <p:nvSpPr>
          <p:cNvPr id="72" name="TextBox 71">
            <a:extLst>
              <a:ext uri="{FF2B5EF4-FFF2-40B4-BE49-F238E27FC236}">
                <a16:creationId xmlns:a16="http://schemas.microsoft.com/office/drawing/2014/main" id="{D75D6961-24AD-4C5C-852D-262798311F49}"/>
              </a:ext>
            </a:extLst>
          </p:cNvPr>
          <p:cNvSpPr txBox="1"/>
          <p:nvPr/>
        </p:nvSpPr>
        <p:spPr bwMode="gray">
          <a:xfrm>
            <a:off x="4907684" y="4303793"/>
            <a:ext cx="406261" cy="276999"/>
          </a:xfrm>
          <a:prstGeom prst="rect">
            <a:avLst/>
          </a:prstGeom>
          <a:noFill/>
        </p:spPr>
        <p:txBody>
          <a:bodyPr wrap="square" rtlCol="0">
            <a:spAutoFit/>
          </a:bodyPr>
          <a:lstStyle/>
          <a:p>
            <a:pPr algn="ctr"/>
            <a:r>
              <a:rPr lang="en-US" sz="1200"/>
              <a:t>IF2</a:t>
            </a:r>
          </a:p>
        </p:txBody>
      </p:sp>
      <p:sp>
        <p:nvSpPr>
          <p:cNvPr id="74" name="Rectangular Callout 75">
            <a:extLst>
              <a:ext uri="{FF2B5EF4-FFF2-40B4-BE49-F238E27FC236}">
                <a16:creationId xmlns:a16="http://schemas.microsoft.com/office/drawing/2014/main" id="{648799E5-AE10-4C91-9295-357D98550B07}"/>
              </a:ext>
            </a:extLst>
          </p:cNvPr>
          <p:cNvSpPr/>
          <p:nvPr/>
        </p:nvSpPr>
        <p:spPr bwMode="gray">
          <a:xfrm>
            <a:off x="5561826" y="2959592"/>
            <a:ext cx="2952000" cy="646331"/>
          </a:xfrm>
          <a:prstGeom prst="wedgeRectCallout">
            <a:avLst>
              <a:gd name="adj1" fmla="val -27333"/>
              <a:gd name="adj2" fmla="val 80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The </a:t>
            </a:r>
            <a:r>
              <a:rPr lang="en-US" sz="1200" b="1" dirty="0">
                <a:solidFill>
                  <a:srgbClr val="EC7061"/>
                </a:solidFill>
                <a:latin typeface="Huawei Sans" panose="020C0503030203020204" pitchFamily="34" charset="0"/>
                <a:ea typeface="方正兰亭黑简体" panose="02000000000000000000" pitchFamily="2" charset="-122"/>
              </a:rPr>
              <a:t>receiver DR</a:t>
            </a:r>
            <a:r>
              <a:rPr lang="en-US" sz="1200" dirty="0">
                <a:latin typeface="Huawei Sans" panose="020C0503030203020204" pitchFamily="34" charset="0"/>
                <a:ea typeface="方正兰亭黑简体" panose="02000000000000000000" pitchFamily="2" charset="-122"/>
              </a:rPr>
              <a:t> </a:t>
            </a:r>
            <a:r>
              <a:rPr lang="en-US" sz="1200" b="1" dirty="0">
                <a:solidFill>
                  <a:srgbClr val="EC7061"/>
                </a:solidFill>
                <a:latin typeface="Huawei Sans" panose="020C0503030203020204" pitchFamily="34" charset="0"/>
                <a:ea typeface="方正兰亭黑简体" panose="02000000000000000000" pitchFamily="2" charset="-122"/>
              </a:rPr>
              <a:t>sends a Join message</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according to the </a:t>
            </a:r>
            <a:r>
              <a:rPr lang="en-US" sz="1200" b="1" dirty="0">
                <a:solidFill>
                  <a:srgbClr val="EC7061"/>
                </a:solidFill>
                <a:latin typeface="Huawei Sans" panose="020C0503030203020204" pitchFamily="34" charset="0"/>
                <a:ea typeface="方正兰亭黑简体" panose="02000000000000000000" pitchFamily="2" charset="-122"/>
              </a:rPr>
              <a:t>multicast source</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in the received IGMPv3 Report message.</a:t>
            </a:r>
          </a:p>
        </p:txBody>
      </p:sp>
      <p:sp>
        <p:nvSpPr>
          <p:cNvPr id="75" name="Rectangular Callout 75">
            <a:extLst>
              <a:ext uri="{FF2B5EF4-FFF2-40B4-BE49-F238E27FC236}">
                <a16:creationId xmlns:a16="http://schemas.microsoft.com/office/drawing/2014/main" id="{3BB9DA2C-DD21-4816-9B92-9247CE248386}"/>
              </a:ext>
            </a:extLst>
          </p:cNvPr>
          <p:cNvSpPr/>
          <p:nvPr/>
        </p:nvSpPr>
        <p:spPr bwMode="gray">
          <a:xfrm>
            <a:off x="966422" y="5106916"/>
            <a:ext cx="1550548" cy="1015663"/>
          </a:xfrm>
          <a:prstGeom prst="wedgeRectCallout">
            <a:avLst>
              <a:gd name="adj1" fmla="val 63295"/>
              <a:gd name="adj2" fmla="val -343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fontAlgn="auto"/>
            <a:r>
              <a:rPr lang="en-US" sz="1200" dirty="0">
                <a:solidFill>
                  <a:schemeClr val="tx1"/>
                </a:solidFill>
                <a:latin typeface="Huawei Sans" panose="020C0503030203020204" pitchFamily="34" charset="0"/>
                <a:ea typeface="方正兰亭黑简体" panose="02000000000000000000" pitchFamily="2" charset="-122"/>
              </a:rPr>
              <a:t>Devices along the path generate the multicast routing entry</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and then an </a:t>
            </a:r>
            <a:r>
              <a:rPr lang="en-US" sz="1200" b="1" dirty="0">
                <a:solidFill>
                  <a:srgbClr val="EC7061"/>
                </a:solidFill>
                <a:latin typeface="Huawei Sans" panose="020C0503030203020204" pitchFamily="34" charset="0"/>
                <a:ea typeface="方正兰亭黑简体" panose="02000000000000000000" pitchFamily="2" charset="-122"/>
              </a:rPr>
              <a:t>SPT</a:t>
            </a:r>
            <a:r>
              <a:rPr lang="en-US" sz="1200" dirty="0">
                <a:latin typeface="Huawei Sans" panose="020C0503030203020204" pitchFamily="34" charset="0"/>
                <a:ea typeface="方正兰亭黑简体" panose="02000000000000000000" pitchFamily="2" charset="-122"/>
              </a:rPr>
              <a:t> </a:t>
            </a:r>
            <a:r>
              <a:rPr lang="en-US" sz="1200" dirty="0">
                <a:solidFill>
                  <a:srgbClr val="EC7061"/>
                </a:solidFill>
                <a:latin typeface="Huawei Sans" panose="020C0503030203020204" pitchFamily="34" charset="0"/>
                <a:ea typeface="方正兰亭黑简体" panose="02000000000000000000" pitchFamily="2" charset="-122"/>
              </a:rPr>
              <a:t>is established</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76" name="Rectangular Callout 75">
            <a:extLst>
              <a:ext uri="{FF2B5EF4-FFF2-40B4-BE49-F238E27FC236}">
                <a16:creationId xmlns:a16="http://schemas.microsoft.com/office/drawing/2014/main" id="{FC799EEA-84AF-4E94-B0E1-6B345CFC42C9}"/>
              </a:ext>
            </a:extLst>
          </p:cNvPr>
          <p:cNvSpPr/>
          <p:nvPr/>
        </p:nvSpPr>
        <p:spPr bwMode="gray">
          <a:xfrm>
            <a:off x="5289882" y="5255465"/>
            <a:ext cx="1591220" cy="830997"/>
          </a:xfrm>
          <a:prstGeom prst="wedgeRectCallout">
            <a:avLst>
              <a:gd name="adj1" fmla="val -22234"/>
              <a:gd name="adj2" fmla="val -817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fontAlgn="auto"/>
            <a:r>
              <a:rPr lang="en-US" sz="1200" b="1" dirty="0">
                <a:solidFill>
                  <a:srgbClr val="EC7061"/>
                </a:solidFill>
                <a:latin typeface="Huawei Sans" panose="020C0503030203020204" pitchFamily="34" charset="0"/>
                <a:ea typeface="方正兰亭黑简体" panose="02000000000000000000" pitchFamily="2" charset="-122"/>
              </a:rPr>
              <a:t>Sends Join messages at an interval</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of 60s to </a:t>
            </a:r>
            <a:r>
              <a:rPr lang="en-US" sz="1200" b="1" dirty="0">
                <a:solidFill>
                  <a:srgbClr val="EC7061"/>
                </a:solidFill>
                <a:latin typeface="Huawei Sans" panose="020C0503030203020204" pitchFamily="34" charset="0"/>
                <a:ea typeface="方正兰亭黑简体" panose="02000000000000000000" pitchFamily="2" charset="-122"/>
              </a:rPr>
              <a:t>maintain</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the MDT.</a:t>
            </a:r>
          </a:p>
        </p:txBody>
      </p:sp>
      <p:sp>
        <p:nvSpPr>
          <p:cNvPr id="77" name="椭圆 50">
            <a:extLst>
              <a:ext uri="{FF2B5EF4-FFF2-40B4-BE49-F238E27FC236}">
                <a16:creationId xmlns:a16="http://schemas.microsoft.com/office/drawing/2014/main" id="{CE8B9266-23DF-4A53-B799-F416678E6247}"/>
              </a:ext>
            </a:extLst>
          </p:cNvPr>
          <p:cNvSpPr/>
          <p:nvPr/>
        </p:nvSpPr>
        <p:spPr bwMode="gray">
          <a:xfrm>
            <a:off x="6922414" y="461058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8" name="椭圆 50">
            <a:extLst>
              <a:ext uri="{FF2B5EF4-FFF2-40B4-BE49-F238E27FC236}">
                <a16:creationId xmlns:a16="http://schemas.microsoft.com/office/drawing/2014/main" id="{D1B6E3E9-412F-4EC4-A7AB-6F82CB2C7D02}"/>
              </a:ext>
            </a:extLst>
          </p:cNvPr>
          <p:cNvSpPr/>
          <p:nvPr/>
        </p:nvSpPr>
        <p:spPr bwMode="gray">
          <a:xfrm>
            <a:off x="5442473" y="289625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9" name="椭圆 50">
            <a:extLst>
              <a:ext uri="{FF2B5EF4-FFF2-40B4-BE49-F238E27FC236}">
                <a16:creationId xmlns:a16="http://schemas.microsoft.com/office/drawing/2014/main" id="{D1605A41-57E3-4B1E-BAD4-DC53645F36DD}"/>
              </a:ext>
            </a:extLst>
          </p:cNvPr>
          <p:cNvSpPr/>
          <p:nvPr/>
        </p:nvSpPr>
        <p:spPr bwMode="gray">
          <a:xfrm>
            <a:off x="864699" y="506292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0" name="椭圆 50">
            <a:extLst>
              <a:ext uri="{FF2B5EF4-FFF2-40B4-BE49-F238E27FC236}">
                <a16:creationId xmlns:a16="http://schemas.microsoft.com/office/drawing/2014/main" id="{340F60D7-0B0C-4937-9EF9-A70135282EEA}"/>
              </a:ext>
            </a:extLst>
          </p:cNvPr>
          <p:cNvSpPr/>
          <p:nvPr/>
        </p:nvSpPr>
        <p:spPr bwMode="gray">
          <a:xfrm>
            <a:off x="5201102" y="516623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auto"/>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81" name="Trapezoid 80">
            <a:extLst>
              <a:ext uri="{FF2B5EF4-FFF2-40B4-BE49-F238E27FC236}">
                <a16:creationId xmlns:a16="http://schemas.microsoft.com/office/drawing/2014/main" id="{40200C66-228C-44C5-8157-0561DD4511DA}"/>
              </a:ext>
            </a:extLst>
          </p:cNvPr>
          <p:cNvSpPr/>
          <p:nvPr/>
        </p:nvSpPr>
        <p:spPr bwMode="gray">
          <a:xfrm>
            <a:off x="2650306" y="4841950"/>
            <a:ext cx="2372799" cy="329315"/>
          </a:xfrm>
          <a:custGeom>
            <a:avLst/>
            <a:gdLst>
              <a:gd name="connsiteX0" fmla="*/ 0 w 2372799"/>
              <a:gd name="connsiteY0" fmla="*/ 326934 h 326934"/>
              <a:gd name="connsiteX1" fmla="*/ 81734 w 2372799"/>
              <a:gd name="connsiteY1" fmla="*/ 0 h 326934"/>
              <a:gd name="connsiteX2" fmla="*/ 2291066 w 2372799"/>
              <a:gd name="connsiteY2" fmla="*/ 0 h 326934"/>
              <a:gd name="connsiteX3" fmla="*/ 2372799 w 2372799"/>
              <a:gd name="connsiteY3" fmla="*/ 326934 h 326934"/>
              <a:gd name="connsiteX4" fmla="*/ 0 w 2372799"/>
              <a:gd name="connsiteY4" fmla="*/ 326934 h 326934"/>
              <a:gd name="connsiteX0" fmla="*/ 0 w 2372799"/>
              <a:gd name="connsiteY0" fmla="*/ 326934 h 326934"/>
              <a:gd name="connsiteX1" fmla="*/ 81734 w 2372799"/>
              <a:gd name="connsiteY1" fmla="*/ 0 h 326934"/>
              <a:gd name="connsiteX2" fmla="*/ 2305353 w 2372799"/>
              <a:gd name="connsiteY2" fmla="*/ 0 h 326934"/>
              <a:gd name="connsiteX3" fmla="*/ 2372799 w 2372799"/>
              <a:gd name="connsiteY3" fmla="*/ 326934 h 326934"/>
              <a:gd name="connsiteX4" fmla="*/ 0 w 2372799"/>
              <a:gd name="connsiteY4" fmla="*/ 326934 h 326934"/>
              <a:gd name="connsiteX0" fmla="*/ 0 w 2372799"/>
              <a:gd name="connsiteY0" fmla="*/ 329315 h 329315"/>
              <a:gd name="connsiteX1" fmla="*/ 1851003 w 2372799"/>
              <a:gd name="connsiteY1" fmla="*/ 0 h 329315"/>
              <a:gd name="connsiteX2" fmla="*/ 2305353 w 2372799"/>
              <a:gd name="connsiteY2" fmla="*/ 2381 h 329315"/>
              <a:gd name="connsiteX3" fmla="*/ 2372799 w 2372799"/>
              <a:gd name="connsiteY3" fmla="*/ 329315 h 329315"/>
              <a:gd name="connsiteX4" fmla="*/ 0 w 2372799"/>
              <a:gd name="connsiteY4" fmla="*/ 329315 h 329315"/>
              <a:gd name="connsiteX0" fmla="*/ 0 w 2372799"/>
              <a:gd name="connsiteY0" fmla="*/ 329315 h 329315"/>
              <a:gd name="connsiteX1" fmla="*/ 1851003 w 2372799"/>
              <a:gd name="connsiteY1" fmla="*/ 0 h 329315"/>
              <a:gd name="connsiteX2" fmla="*/ 2305353 w 2372799"/>
              <a:gd name="connsiteY2" fmla="*/ 2381 h 329315"/>
              <a:gd name="connsiteX3" fmla="*/ 2372799 w 2372799"/>
              <a:gd name="connsiteY3" fmla="*/ 329315 h 329315"/>
              <a:gd name="connsiteX4" fmla="*/ 0 w 2372799"/>
              <a:gd name="connsiteY4" fmla="*/ 329315 h 329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99" h="329315">
                <a:moveTo>
                  <a:pt x="0" y="329315"/>
                </a:moveTo>
                <a:lnTo>
                  <a:pt x="1851003" y="0"/>
                </a:lnTo>
                <a:lnTo>
                  <a:pt x="2305353" y="2381"/>
                </a:lnTo>
                <a:lnTo>
                  <a:pt x="2372799" y="329315"/>
                </a:lnTo>
                <a:lnTo>
                  <a:pt x="0" y="329315"/>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4247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BF727-9A28-4E44-8AF7-D1E495E5EB8A}"/>
              </a:ext>
            </a:extLst>
          </p:cNvPr>
          <p:cNvSpPr>
            <a:spLocks noGrp="1"/>
          </p:cNvSpPr>
          <p:nvPr>
            <p:ph type="title"/>
          </p:nvPr>
        </p:nvSpPr>
        <p:spPr bwMode="gray"/>
        <p:txBody>
          <a:bodyPr/>
          <a:lstStyle/>
          <a:p>
            <a:r>
              <a:rPr lang="en-US"/>
              <a:t>PIM Model Comparison</a:t>
            </a:r>
          </a:p>
        </p:txBody>
      </p:sp>
      <p:graphicFrame>
        <p:nvGraphicFramePr>
          <p:cNvPr id="4" name="Table 4">
            <a:extLst>
              <a:ext uri="{FF2B5EF4-FFF2-40B4-BE49-F238E27FC236}">
                <a16:creationId xmlns:a16="http://schemas.microsoft.com/office/drawing/2014/main" id="{A1E6E7A4-D712-46C5-8224-B98375DCD9B3}"/>
              </a:ext>
            </a:extLst>
          </p:cNvPr>
          <p:cNvGraphicFramePr>
            <a:graphicFrameLocks noGrp="1"/>
          </p:cNvGraphicFramePr>
          <p:nvPr>
            <p:extLst>
              <p:ext uri="{D42A27DB-BD31-4B8C-83A1-F6EECF244321}">
                <p14:modId xmlns:p14="http://schemas.microsoft.com/office/powerpoint/2010/main" val="770850293"/>
              </p:ext>
            </p:extLst>
          </p:nvPr>
        </p:nvGraphicFramePr>
        <p:xfrm>
          <a:off x="685510" y="1594339"/>
          <a:ext cx="10820980" cy="4430542"/>
        </p:xfrm>
        <a:graphic>
          <a:graphicData uri="http://schemas.openxmlformats.org/drawingml/2006/table">
            <a:tbl>
              <a:tblPr firstRow="1" bandRow="1">
                <a:tableStyleId>{72833802-FEF1-4C79-8D5D-14CF1EAF98D9}</a:tableStyleId>
              </a:tblPr>
              <a:tblGrid>
                <a:gridCol w="1260521">
                  <a:extLst>
                    <a:ext uri="{9D8B030D-6E8A-4147-A177-3AD203B41FA5}">
                      <a16:colId xmlns:a16="http://schemas.microsoft.com/office/drawing/2014/main" val="4193726138"/>
                    </a:ext>
                  </a:extLst>
                </a:gridCol>
                <a:gridCol w="1359877">
                  <a:extLst>
                    <a:ext uri="{9D8B030D-6E8A-4147-A177-3AD203B41FA5}">
                      <a16:colId xmlns:a16="http://schemas.microsoft.com/office/drawing/2014/main" val="855083156"/>
                    </a:ext>
                  </a:extLst>
                </a:gridCol>
                <a:gridCol w="3915507">
                  <a:extLst>
                    <a:ext uri="{9D8B030D-6E8A-4147-A177-3AD203B41FA5}">
                      <a16:colId xmlns:a16="http://schemas.microsoft.com/office/drawing/2014/main" val="4274576766"/>
                    </a:ext>
                  </a:extLst>
                </a:gridCol>
                <a:gridCol w="4285075">
                  <a:extLst>
                    <a:ext uri="{9D8B030D-6E8A-4147-A177-3AD203B41FA5}">
                      <a16:colId xmlns:a16="http://schemas.microsoft.com/office/drawing/2014/main" val="1069157813"/>
                    </a:ext>
                  </a:extLst>
                </a:gridCol>
              </a:tblGrid>
              <a:tr h="371998">
                <a:tc>
                  <a:txBody>
                    <a:bodyPr/>
                    <a:lstStyle/>
                    <a:p>
                      <a:pPr algn="ctr"/>
                      <a:r>
                        <a:rPr lang="en-US" sz="1600" b="1" dirty="0"/>
                        <a:t>Protocol</a:t>
                      </a:r>
                    </a:p>
                  </a:txBody>
                  <a:tcPr marL="72000" marR="72000"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a:t>Model</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a:t>Usage Scenario</a:t>
                      </a:r>
                    </a:p>
                  </a:txBody>
                  <a:tcPr marL="72000" marR="72000"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a:t>Implementation</a:t>
                      </a:r>
                    </a:p>
                  </a:txBody>
                  <a:tcPr marL="72000" marR="72000" marT="47625" marB="47625">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2560837181"/>
                  </a:ext>
                </a:extLst>
              </a:tr>
              <a:tr h="1174512">
                <a:tc>
                  <a:txBody>
                    <a:bodyPr/>
                    <a:lstStyle/>
                    <a:p>
                      <a:pPr algn="ctr"/>
                      <a:r>
                        <a:rPr lang="en-US" sz="1600"/>
                        <a:t>PIM-DM</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a:r>
                        <a:rPr lang="en-US" sz="1600"/>
                        <a:t>ASM model</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l"/>
                      <a:r>
                        <a:rPr lang="en-US" sz="1600"/>
                        <a:t>Small-scale LANs where multicast group members are distributed densely</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l"/>
                      <a:r>
                        <a:rPr lang="en-US" sz="1600"/>
                        <a:t>Using the flooding-prune mechanism, PIM-DM creates and maintains a unidirectional and loop-free SPT connecting a multicast source and group members.</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extLst>
                  <a:ext uri="{0D108BD9-81ED-4DB2-BD59-A6C34878D82A}">
                    <a16:rowId xmlns:a16="http://schemas.microsoft.com/office/drawing/2014/main" val="4205096151"/>
                  </a:ext>
                </a:extLst>
              </a:tr>
              <a:tr h="1442016">
                <a:tc rowSpan="2">
                  <a:txBody>
                    <a:bodyPr/>
                    <a:lstStyle/>
                    <a:p>
                      <a:pPr algn="ctr"/>
                      <a:r>
                        <a:rPr lang="en-US" sz="1600" dirty="0"/>
                        <a:t>PIM-SM</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a:r>
                        <a:rPr lang="en-US" sz="1600" dirty="0"/>
                        <a:t>ASM model</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l"/>
                      <a:r>
                        <a:rPr lang="en-US" sz="1600" dirty="0"/>
                        <a:t>Large-scale network where multicast group members are distributed sparsely</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l"/>
                      <a:r>
                        <a:rPr lang="en-US" sz="1600"/>
                        <a:t>An MDT is established through proactive notification of receivers' group joining information. PIM-SM requires RP maintenance, RPT establishment, and multicast source registration.</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extLst>
                  <a:ext uri="{0D108BD9-81ED-4DB2-BD59-A6C34878D82A}">
                    <a16:rowId xmlns:a16="http://schemas.microsoft.com/office/drawing/2014/main" val="666945092"/>
                  </a:ext>
                </a:extLst>
              </a:tr>
              <a:tr h="1442016">
                <a:tc vMerge="1">
                  <a:txBody>
                    <a:bodyPr/>
                    <a:lstStyle/>
                    <a:p>
                      <a:endParaRPr lang="en-US"/>
                    </a:p>
                  </a:txBody>
                  <a:tcPr/>
                </a:tc>
                <a:tc>
                  <a:txBody>
                    <a:bodyPr/>
                    <a:lstStyle/>
                    <a:p>
                      <a:pPr algn="ctr"/>
                      <a:r>
                        <a:rPr lang="en-US" sz="1600"/>
                        <a:t>SSM model</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l"/>
                      <a:r>
                        <a:rPr lang="en-US" sz="1600"/>
                        <a:t>Scenarios where user hosts know the exact locations of multicast sources in advance and can specify the sources from which they want to receive data before they join multicast groups</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l"/>
                      <a:r>
                        <a:rPr lang="en-US" sz="1600" dirty="0"/>
                        <a:t>In PIM-SSM, an SPT is directly established between the multicast source and group members. PIM-SSM does not require RP maintenance, RPT establishment, or multicast source registration.</a:t>
                      </a:r>
                    </a:p>
                  </a:txBody>
                  <a:tcPr marL="72000" marR="72000"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extLst>
                  <a:ext uri="{0D108BD9-81ED-4DB2-BD59-A6C34878D82A}">
                    <a16:rowId xmlns:a16="http://schemas.microsoft.com/office/drawing/2014/main" val="1219809289"/>
                  </a:ext>
                </a:extLst>
              </a:tr>
            </a:tbl>
          </a:graphicData>
        </a:graphic>
      </p:graphicFrame>
    </p:spTree>
    <p:extLst>
      <p:ext uri="{BB962C8B-B14F-4D97-AF65-F5344CB8AC3E}">
        <p14:creationId xmlns:p14="http://schemas.microsoft.com/office/powerpoint/2010/main" val="36677636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rPr>
              <a:t>Introduction to PIM</a:t>
            </a:r>
          </a:p>
          <a:p>
            <a:r>
              <a:rPr lang="en-US" dirty="0">
                <a:solidFill>
                  <a:schemeClr val="bg1">
                    <a:lumMod val="50000"/>
                  </a:schemeClr>
                </a:solidFill>
              </a:rPr>
              <a:t>Introduction to PIM-DM</a:t>
            </a:r>
          </a:p>
          <a:p>
            <a:r>
              <a:rPr lang="en-US" b="1" dirty="0"/>
              <a:t>Introduction to PM-SM</a:t>
            </a:r>
          </a:p>
          <a:p>
            <a:pPr lvl="1"/>
            <a:r>
              <a:rPr lang="en-US" dirty="0">
                <a:solidFill>
                  <a:schemeClr val="bg1">
                    <a:lumMod val="50000"/>
                  </a:schemeClr>
                </a:solidFill>
              </a:rPr>
              <a:t>Implementation of PIM-SM (ASM)</a:t>
            </a:r>
          </a:p>
          <a:p>
            <a:pPr lvl="1"/>
            <a:r>
              <a:rPr lang="en-US" dirty="0">
                <a:solidFill>
                  <a:schemeClr val="bg1">
                    <a:lumMod val="50000"/>
                  </a:schemeClr>
                </a:solidFill>
              </a:rPr>
              <a:t>Implementation of PIM-SM (SSM)</a:t>
            </a:r>
          </a:p>
          <a:p>
            <a:pPr lvl="1">
              <a:buFont typeface="Wingdings" panose="05000000000000000000" pitchFamily="2" charset="2"/>
              <a:buChar char="§"/>
            </a:pPr>
            <a:r>
              <a:rPr lang="en-US" dirty="0"/>
              <a:t>Basic PIM-SM Configurations</a:t>
            </a:r>
          </a:p>
        </p:txBody>
      </p:sp>
    </p:spTree>
    <p:extLst>
      <p:ext uri="{BB962C8B-B14F-4D97-AF65-F5344CB8AC3E}">
        <p14:creationId xmlns:p14="http://schemas.microsoft.com/office/powerpoint/2010/main" val="29177587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Basic PIM-SM Configurations</a:t>
            </a:r>
          </a:p>
        </p:txBody>
      </p:sp>
      <p:sp>
        <p:nvSpPr>
          <p:cNvPr id="4" name="矩形 3"/>
          <p:cNvSpPr/>
          <p:nvPr/>
        </p:nvSpPr>
        <p:spPr bwMode="gray">
          <a:xfrm>
            <a:off x="983682" y="1855854"/>
            <a:ext cx="10608699" cy="338554"/>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[Huawei] </a:t>
            </a:r>
            <a:r>
              <a:rPr lang="en-US" sz="1600" b="1">
                <a:cs typeface="Courier New" panose="02070309020205020404" pitchFamily="49" charset="0"/>
              </a:rPr>
              <a:t>multicast routing-enable  </a:t>
            </a:r>
          </a:p>
        </p:txBody>
      </p:sp>
      <p:sp>
        <p:nvSpPr>
          <p:cNvPr id="5" name="矩形 4"/>
          <p:cNvSpPr/>
          <p:nvPr/>
        </p:nvSpPr>
        <p:spPr bwMode="gray">
          <a:xfrm>
            <a:off x="551384" y="1365312"/>
            <a:ext cx="11089232" cy="338554"/>
          </a:xfrm>
          <a:prstGeom prst="rect">
            <a:avLst/>
          </a:prstGeom>
        </p:spPr>
        <p:txBody>
          <a:bodyPr wrap="square">
            <a:spAutoFit/>
          </a:bodyPr>
          <a:lstStyle/>
          <a:p>
            <a:pPr marL="342900" indent="-342900" fontAlgn="auto">
              <a:buFont typeface="+mj-lt"/>
              <a:buAutoNum type="arabicPeriod"/>
            </a:pPr>
            <a:r>
              <a:rPr lang="en-US" sz="1600" dirty="0">
                <a:latin typeface="+mj-lt"/>
                <a:ea typeface="+mn-ea"/>
                <a:cs typeface="Courier New" panose="02070309020205020404" pitchFamily="49" charset="0"/>
              </a:rPr>
              <a:t>Enable multicast routing on a router.</a:t>
            </a:r>
          </a:p>
        </p:txBody>
      </p:sp>
      <p:sp>
        <p:nvSpPr>
          <p:cNvPr id="6" name="矩形 5"/>
          <p:cNvSpPr/>
          <p:nvPr/>
        </p:nvSpPr>
        <p:spPr bwMode="gray">
          <a:xfrm>
            <a:off x="983682" y="2836938"/>
            <a:ext cx="10608699" cy="338554"/>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[Huawei - GigabitEthernet1/0/0] </a:t>
            </a:r>
            <a:r>
              <a:rPr lang="en-US" sz="1600" b="1">
                <a:cs typeface="Courier New" panose="02070309020205020404" pitchFamily="49" charset="0"/>
              </a:rPr>
              <a:t>pim sm                                        </a:t>
            </a:r>
          </a:p>
        </p:txBody>
      </p:sp>
      <p:sp>
        <p:nvSpPr>
          <p:cNvPr id="7" name="矩形 6"/>
          <p:cNvSpPr/>
          <p:nvPr/>
        </p:nvSpPr>
        <p:spPr bwMode="gray">
          <a:xfrm>
            <a:off x="514872" y="2346396"/>
            <a:ext cx="11089232" cy="338554"/>
          </a:xfrm>
          <a:prstGeom prst="rect">
            <a:avLst/>
          </a:prstGeom>
        </p:spPr>
        <p:txBody>
          <a:bodyPr wrap="square">
            <a:spAutoFit/>
          </a:bodyPr>
          <a:lstStyle/>
          <a:p>
            <a:pPr marL="342900" indent="-342900" fontAlgn="auto">
              <a:buFont typeface="+mj-lt"/>
              <a:buAutoNum type="arabicPeriod" startAt="2"/>
            </a:pPr>
            <a:r>
              <a:rPr lang="en-US" sz="1600">
                <a:latin typeface="+mj-lt"/>
                <a:cs typeface="Courier New" panose="02070309020205020404" pitchFamily="49" charset="0"/>
              </a:rPr>
              <a:t>Enable PIM-SM on an interface.</a:t>
            </a:r>
          </a:p>
        </p:txBody>
      </p:sp>
      <p:sp>
        <p:nvSpPr>
          <p:cNvPr id="8" name="矩形 7"/>
          <p:cNvSpPr/>
          <p:nvPr/>
        </p:nvSpPr>
        <p:spPr bwMode="gray">
          <a:xfrm>
            <a:off x="983682" y="3818022"/>
            <a:ext cx="10608699" cy="338554"/>
          </a:xfrm>
          <a:prstGeom prst="rect">
            <a:avLst/>
          </a:prstGeom>
          <a:solidFill>
            <a:srgbClr val="F4FBFE"/>
          </a:solidFill>
          <a:ln>
            <a:solidFill>
              <a:srgbClr val="99DFF9"/>
            </a:solidFill>
          </a:ln>
        </p:spPr>
        <p:txBody>
          <a:bodyPr wrap="square">
            <a:spAutoFit/>
          </a:bodyPr>
          <a:lstStyle/>
          <a:p>
            <a:pPr fontAlgn="base"/>
            <a:r>
              <a:rPr lang="en-US" sz="1600" dirty="0">
                <a:cs typeface="Courier New" panose="02070309020205020404" pitchFamily="49" charset="0"/>
              </a:rPr>
              <a:t>[Huawei -</a:t>
            </a:r>
            <a:r>
              <a:rPr lang="en-US" sz="1600" dirty="0" err="1">
                <a:cs typeface="Courier New" panose="02070309020205020404" pitchFamily="49" charset="0"/>
              </a:rPr>
              <a:t>pim</a:t>
            </a:r>
            <a:r>
              <a:rPr lang="en-US" sz="1600" dirty="0">
                <a:cs typeface="Courier New" panose="02070309020205020404" pitchFamily="49" charset="0"/>
              </a:rPr>
              <a:t>] </a:t>
            </a:r>
            <a:r>
              <a:rPr lang="en-US" sz="1600" b="1" dirty="0">
                <a:cs typeface="Courier New" panose="02070309020205020404" pitchFamily="49" charset="0"/>
              </a:rPr>
              <a:t>static-</a:t>
            </a:r>
            <a:r>
              <a:rPr lang="en-US" sz="1600" b="1" dirty="0" err="1">
                <a:cs typeface="Courier New" panose="02070309020205020404" pitchFamily="49" charset="0"/>
              </a:rPr>
              <a:t>rp</a:t>
            </a:r>
            <a:r>
              <a:rPr lang="en-US" sz="1600" dirty="0">
                <a:cs typeface="Courier New" panose="02070309020205020404" pitchFamily="49" charset="0"/>
              </a:rPr>
              <a:t>  </a:t>
            </a:r>
            <a:r>
              <a:rPr lang="en-US" sz="1600" i="1" dirty="0" err="1">
                <a:cs typeface="Courier New" panose="02070309020205020404" pitchFamily="49" charset="0"/>
              </a:rPr>
              <a:t>rp</a:t>
            </a:r>
            <a:r>
              <a:rPr lang="en-US" sz="1600" i="1" dirty="0">
                <a:cs typeface="Courier New" panose="02070309020205020404" pitchFamily="49" charset="0"/>
              </a:rPr>
              <a:t>-address </a:t>
            </a:r>
          </a:p>
        </p:txBody>
      </p:sp>
      <p:sp>
        <p:nvSpPr>
          <p:cNvPr id="9" name="矩形 8"/>
          <p:cNvSpPr/>
          <p:nvPr/>
        </p:nvSpPr>
        <p:spPr bwMode="gray">
          <a:xfrm>
            <a:off x="514872" y="3327480"/>
            <a:ext cx="11089232" cy="338554"/>
          </a:xfrm>
          <a:prstGeom prst="rect">
            <a:avLst/>
          </a:prstGeom>
        </p:spPr>
        <p:txBody>
          <a:bodyPr wrap="square">
            <a:spAutoFit/>
          </a:bodyPr>
          <a:lstStyle/>
          <a:p>
            <a:pPr marL="342900" indent="-342900" fontAlgn="auto">
              <a:buFont typeface="+mj-lt"/>
              <a:buAutoNum type="arabicPeriod" startAt="3"/>
            </a:pPr>
            <a:r>
              <a:rPr lang="en-US" sz="1600">
                <a:latin typeface="+mj-lt"/>
                <a:cs typeface="Courier New" panose="02070309020205020404" pitchFamily="49" charset="0"/>
              </a:rPr>
              <a:t>Configure a static RP.</a:t>
            </a:r>
          </a:p>
        </p:txBody>
      </p:sp>
    </p:spTree>
    <p:extLst>
      <p:ext uri="{BB962C8B-B14F-4D97-AF65-F5344CB8AC3E}">
        <p14:creationId xmlns:p14="http://schemas.microsoft.com/office/powerpoint/2010/main" val="37870630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2"/>
          <p:cNvSpPr>
            <a:spLocks noGrp="1"/>
          </p:cNvSpPr>
          <p:nvPr>
            <p:ph type="body" sz="quarter" idx="10"/>
          </p:nvPr>
        </p:nvSpPr>
        <p:spPr bwMode="gray"/>
        <p:txBody>
          <a:bodyPr>
            <a:spAutoFit/>
          </a:bodyPr>
          <a:lstStyle/>
          <a:p>
            <a:r>
              <a:rPr lang="en-US" sz="2000" dirty="0"/>
              <a:t>Experiment requirements:</a:t>
            </a:r>
          </a:p>
          <a:p>
            <a:r>
              <a:rPr lang="en-US" sz="2000" dirty="0"/>
              <a:t>Configure PIM-SM to allow PC1 and PC2 to receive data packets from the multicast source.</a:t>
            </a:r>
          </a:p>
        </p:txBody>
      </p:sp>
      <p:sp>
        <p:nvSpPr>
          <p:cNvPr id="2" name="标题 1"/>
          <p:cNvSpPr>
            <a:spLocks noGrp="1"/>
          </p:cNvSpPr>
          <p:nvPr>
            <p:ph type="title"/>
          </p:nvPr>
        </p:nvSpPr>
        <p:spPr bwMode="gray"/>
        <p:txBody>
          <a:bodyPr/>
          <a:lstStyle/>
          <a:p>
            <a:r>
              <a:rPr lang="en-US"/>
              <a:t>PIM-SM Basics Experiment</a:t>
            </a:r>
          </a:p>
        </p:txBody>
      </p:sp>
      <p:grpSp>
        <p:nvGrpSpPr>
          <p:cNvPr id="52" name="Group 51">
            <a:extLst>
              <a:ext uri="{FF2B5EF4-FFF2-40B4-BE49-F238E27FC236}">
                <a16:creationId xmlns:a16="http://schemas.microsoft.com/office/drawing/2014/main" id="{DA1D8122-0354-4829-B173-FEFAF8B4465A}"/>
              </a:ext>
            </a:extLst>
          </p:cNvPr>
          <p:cNvGrpSpPr/>
          <p:nvPr/>
        </p:nvGrpSpPr>
        <p:grpSpPr bwMode="gray">
          <a:xfrm>
            <a:off x="3567287" y="2437972"/>
            <a:ext cx="5819353" cy="3874142"/>
            <a:chOff x="3872087" y="1411925"/>
            <a:chExt cx="5819353" cy="3874142"/>
          </a:xfrm>
        </p:grpSpPr>
        <p:sp>
          <p:nvSpPr>
            <p:cNvPr id="18" name="Text Box 36"/>
            <p:cNvSpPr txBox="1">
              <a:spLocks noChangeArrowheads="1"/>
            </p:cNvSpPr>
            <p:nvPr/>
          </p:nvSpPr>
          <p:spPr bwMode="gray">
            <a:xfrm>
              <a:off x="3872087" y="4435895"/>
              <a:ext cx="2308645" cy="738664"/>
            </a:xfrm>
            <a:prstGeom prst="rect">
              <a:avLst/>
            </a:prstGeom>
            <a:noFill/>
            <a:ln w="9525">
              <a:noFill/>
              <a:miter lim="800000"/>
              <a:headEnd/>
              <a:tailEnd/>
            </a:ln>
          </p:spPr>
          <p:txBody>
            <a:bodyPr wrap="none">
              <a:spAutoFit/>
            </a:bodyPr>
            <a:lstStyle/>
            <a:p>
              <a:pPr defTabSz="914163"/>
              <a:r>
                <a:rPr lang="en-US" sz="1400" dirty="0"/>
                <a:t>PC1 </a:t>
              </a:r>
            </a:p>
            <a:p>
              <a:pPr defTabSz="914163"/>
              <a:r>
                <a:rPr lang="en-US" sz="1400" dirty="0">
                  <a:solidFill>
                    <a:srgbClr val="EC7061"/>
                  </a:solidFill>
                </a:rPr>
                <a:t>Receiver</a:t>
              </a:r>
            </a:p>
            <a:p>
              <a:pPr defTabSz="914163"/>
              <a:r>
                <a:rPr lang="en-US" sz="1400" dirty="0">
                  <a:solidFill>
                    <a:srgbClr val="EC7061"/>
                  </a:solidFill>
                </a:rPr>
                <a:t>Multicast group: 224.1.1.1</a:t>
              </a:r>
            </a:p>
          </p:txBody>
        </p:sp>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41597" y="2437972"/>
              <a:ext cx="638087" cy="485364"/>
            </a:xfrm>
            <a:prstGeom prst="rect">
              <a:avLst/>
            </a:prstGeom>
            <a:noFill/>
          </p:spPr>
        </p:pic>
        <p:pic>
          <p:nvPicPr>
            <p:cNvPr id="25" name="图片 24" descr="PC.png"/>
            <p:cNvPicPr>
              <a:picLocks noChangeAspect="1"/>
            </p:cNvPicPr>
            <p:nvPr/>
          </p:nvPicPr>
          <p:blipFill>
            <a:blip r:embed="rId4" cstate="print"/>
            <a:stretch>
              <a:fillRect/>
            </a:stretch>
          </p:blipFill>
          <p:spPr bwMode="gray">
            <a:xfrm>
              <a:off x="5289689" y="4486973"/>
              <a:ext cx="541903" cy="390669"/>
            </a:xfrm>
            <a:prstGeom prst="rect">
              <a:avLst/>
            </a:prstGeom>
          </p:spPr>
        </p:pic>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41597" y="3438598"/>
              <a:ext cx="638087" cy="485364"/>
            </a:xfrm>
            <a:prstGeom prst="rect">
              <a:avLst/>
            </a:prstGeom>
            <a:noFill/>
          </p:spPr>
        </p:pic>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382795" y="2442659"/>
              <a:ext cx="638087" cy="485364"/>
            </a:xfrm>
            <a:prstGeom prst="rect">
              <a:avLst/>
            </a:prstGeom>
            <a:noFill/>
          </p:spPr>
        </p:pic>
        <p:sp>
          <p:nvSpPr>
            <p:cNvPr id="28" name="Text Box 36"/>
            <p:cNvSpPr txBox="1">
              <a:spLocks noChangeArrowheads="1"/>
            </p:cNvSpPr>
            <p:nvPr/>
          </p:nvSpPr>
          <p:spPr bwMode="gray">
            <a:xfrm>
              <a:off x="3872087" y="1411925"/>
              <a:ext cx="1388522" cy="523220"/>
            </a:xfrm>
            <a:prstGeom prst="rect">
              <a:avLst/>
            </a:prstGeom>
            <a:noFill/>
            <a:ln w="9525">
              <a:noFill/>
              <a:miter lim="800000"/>
              <a:headEnd/>
              <a:tailEnd/>
            </a:ln>
          </p:spPr>
          <p:txBody>
            <a:bodyPr wrap="none">
              <a:spAutoFit/>
            </a:bodyPr>
            <a:lstStyle/>
            <a:p>
              <a:pPr defTabSz="914163"/>
              <a:r>
                <a:rPr lang="en-US" sz="1400">
                  <a:solidFill>
                    <a:srgbClr val="EC7061"/>
                  </a:solidFill>
                </a:rPr>
                <a:t>Source 1</a:t>
              </a:r>
            </a:p>
            <a:p>
              <a:pPr defTabSz="914163"/>
              <a:r>
                <a:rPr lang="en-US" sz="1400">
                  <a:solidFill>
                    <a:srgbClr val="EC7061"/>
                  </a:solidFill>
                </a:rPr>
                <a:t>10.10.10.10/24</a:t>
              </a:r>
            </a:p>
          </p:txBody>
        </p:sp>
        <p:sp>
          <p:nvSpPr>
            <p:cNvPr id="29" name="Text Box 36"/>
            <p:cNvSpPr txBox="1">
              <a:spLocks noChangeArrowheads="1"/>
            </p:cNvSpPr>
            <p:nvPr/>
          </p:nvSpPr>
          <p:spPr bwMode="gray">
            <a:xfrm>
              <a:off x="4659175" y="3152209"/>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30" name="Text Box 36"/>
            <p:cNvSpPr txBox="1">
              <a:spLocks noChangeArrowheads="1"/>
            </p:cNvSpPr>
            <p:nvPr/>
          </p:nvSpPr>
          <p:spPr bwMode="gray">
            <a:xfrm>
              <a:off x="5551300" y="394658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31" name="Text Box 36"/>
            <p:cNvSpPr txBox="1">
              <a:spLocks noChangeArrowheads="1"/>
            </p:cNvSpPr>
            <p:nvPr/>
          </p:nvSpPr>
          <p:spPr bwMode="gray">
            <a:xfrm>
              <a:off x="4844691" y="2442658"/>
              <a:ext cx="394660" cy="307777"/>
            </a:xfrm>
            <a:prstGeom prst="rect">
              <a:avLst/>
            </a:prstGeom>
            <a:noFill/>
            <a:ln w="9525">
              <a:noFill/>
              <a:miter lim="800000"/>
              <a:headEnd/>
              <a:tailEnd/>
            </a:ln>
          </p:spPr>
          <p:txBody>
            <a:bodyPr wrap="none">
              <a:spAutoFit/>
            </a:bodyPr>
            <a:lstStyle/>
            <a:p>
              <a:pPr defTabSz="914163"/>
              <a:r>
                <a:rPr lang="en-US" sz="1400"/>
                <a:t>R1</a:t>
              </a:r>
            </a:p>
          </p:txBody>
        </p:sp>
        <p:sp>
          <p:nvSpPr>
            <p:cNvPr id="16" name="Text Box 36"/>
            <p:cNvSpPr txBox="1">
              <a:spLocks noChangeArrowheads="1"/>
            </p:cNvSpPr>
            <p:nvPr/>
          </p:nvSpPr>
          <p:spPr bwMode="gray">
            <a:xfrm>
              <a:off x="8038781" y="2442659"/>
              <a:ext cx="394660" cy="307777"/>
            </a:xfrm>
            <a:prstGeom prst="rect">
              <a:avLst/>
            </a:prstGeom>
            <a:noFill/>
            <a:ln w="9525">
              <a:noFill/>
              <a:miter lim="800000"/>
              <a:headEnd/>
              <a:tailEnd/>
            </a:ln>
          </p:spPr>
          <p:txBody>
            <a:bodyPr wrap="none">
              <a:spAutoFit/>
            </a:bodyPr>
            <a:lstStyle/>
            <a:p>
              <a:pPr defTabSz="914163"/>
              <a:r>
                <a:rPr lang="en-US" sz="1400"/>
                <a:t>R2</a:t>
              </a:r>
            </a:p>
          </p:txBody>
        </p:sp>
        <p:sp>
          <p:nvSpPr>
            <p:cNvPr id="17" name="Text Box 36"/>
            <p:cNvSpPr txBox="1">
              <a:spLocks noChangeArrowheads="1"/>
            </p:cNvSpPr>
            <p:nvPr/>
          </p:nvSpPr>
          <p:spPr bwMode="gray">
            <a:xfrm>
              <a:off x="4825005" y="3523121"/>
              <a:ext cx="394660" cy="307777"/>
            </a:xfrm>
            <a:prstGeom prst="rect">
              <a:avLst/>
            </a:prstGeom>
            <a:noFill/>
            <a:ln w="9525">
              <a:noFill/>
              <a:miter lim="800000"/>
              <a:headEnd/>
              <a:tailEnd/>
            </a:ln>
          </p:spPr>
          <p:txBody>
            <a:bodyPr wrap="none">
              <a:spAutoFit/>
            </a:bodyPr>
            <a:lstStyle/>
            <a:p>
              <a:pPr defTabSz="914163"/>
              <a:r>
                <a:rPr lang="en-US" sz="1400"/>
                <a:t>R3</a:t>
              </a:r>
            </a:p>
          </p:txBody>
        </p:sp>
        <p:pic>
          <p:nvPicPr>
            <p:cNvPr id="14" name="图片 13" descr="PC.png"/>
            <p:cNvPicPr>
              <a:picLocks noChangeAspect="1"/>
            </p:cNvPicPr>
            <p:nvPr/>
          </p:nvPicPr>
          <p:blipFill>
            <a:blip r:embed="rId4" cstate="print"/>
            <a:stretch>
              <a:fillRect/>
            </a:stretch>
          </p:blipFill>
          <p:spPr bwMode="gray">
            <a:xfrm>
              <a:off x="7430886" y="4149110"/>
              <a:ext cx="541903" cy="390669"/>
            </a:xfrm>
            <a:prstGeom prst="rect">
              <a:avLst/>
            </a:prstGeom>
          </p:spPr>
        </p:pic>
        <p:sp>
          <p:nvSpPr>
            <p:cNvPr id="8" name="Text Box 36"/>
            <p:cNvSpPr txBox="1">
              <a:spLocks noChangeArrowheads="1"/>
            </p:cNvSpPr>
            <p:nvPr/>
          </p:nvSpPr>
          <p:spPr bwMode="gray">
            <a:xfrm>
              <a:off x="7382795" y="4547403"/>
              <a:ext cx="2308645" cy="738664"/>
            </a:xfrm>
            <a:prstGeom prst="rect">
              <a:avLst/>
            </a:prstGeom>
            <a:noFill/>
            <a:ln w="9525">
              <a:noFill/>
              <a:miter lim="800000"/>
              <a:headEnd/>
              <a:tailEnd/>
            </a:ln>
          </p:spPr>
          <p:txBody>
            <a:bodyPr wrap="none">
              <a:spAutoFit/>
            </a:bodyPr>
            <a:lstStyle/>
            <a:p>
              <a:pPr defTabSz="914163"/>
              <a:r>
                <a:rPr lang="en-US" sz="1400" dirty="0"/>
                <a:t>PC1 </a:t>
              </a:r>
            </a:p>
            <a:p>
              <a:pPr defTabSz="914163"/>
              <a:r>
                <a:rPr lang="en-US" sz="1400" dirty="0">
                  <a:solidFill>
                    <a:srgbClr val="EC7061"/>
                  </a:solidFill>
                </a:rPr>
                <a:t>Receiver</a:t>
              </a:r>
            </a:p>
            <a:p>
              <a:pPr defTabSz="914163"/>
              <a:r>
                <a:rPr lang="en-US" sz="1400" dirty="0">
                  <a:solidFill>
                    <a:srgbClr val="EC7061"/>
                  </a:solidFill>
                </a:rPr>
                <a:t>Multicast group: 224.1.1.1</a:t>
              </a:r>
            </a:p>
          </p:txBody>
        </p:sp>
        <p:sp>
          <p:nvSpPr>
            <p:cNvPr id="9" name="Text Box 36"/>
            <p:cNvSpPr txBox="1">
              <a:spLocks noChangeArrowheads="1"/>
            </p:cNvSpPr>
            <p:nvPr/>
          </p:nvSpPr>
          <p:spPr bwMode="gray">
            <a:xfrm>
              <a:off x="6558105" y="2390222"/>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10" name="Text Box 36"/>
            <p:cNvSpPr txBox="1">
              <a:spLocks noChangeArrowheads="1"/>
            </p:cNvSpPr>
            <p:nvPr/>
          </p:nvSpPr>
          <p:spPr bwMode="gray">
            <a:xfrm>
              <a:off x="5810428" y="2389811"/>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11" name="Text Box 36"/>
            <p:cNvSpPr txBox="1">
              <a:spLocks noChangeArrowheads="1"/>
            </p:cNvSpPr>
            <p:nvPr/>
          </p:nvSpPr>
          <p:spPr bwMode="gray">
            <a:xfrm>
              <a:off x="7742553" y="2915017"/>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1</a:t>
              </a:r>
            </a:p>
          </p:txBody>
        </p:sp>
        <p:sp>
          <p:nvSpPr>
            <p:cNvPr id="12" name="Text Box 36"/>
            <p:cNvSpPr txBox="1">
              <a:spLocks noChangeArrowheads="1"/>
            </p:cNvSpPr>
            <p:nvPr/>
          </p:nvSpPr>
          <p:spPr bwMode="gray">
            <a:xfrm>
              <a:off x="5528332" y="2915017"/>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32" name="Text Box 36"/>
            <p:cNvSpPr txBox="1">
              <a:spLocks noChangeArrowheads="1"/>
            </p:cNvSpPr>
            <p:nvPr/>
          </p:nvSpPr>
          <p:spPr bwMode="gray">
            <a:xfrm>
              <a:off x="3872087" y="2367098"/>
              <a:ext cx="1058303" cy="523220"/>
            </a:xfrm>
            <a:prstGeom prst="rect">
              <a:avLst/>
            </a:prstGeom>
            <a:noFill/>
            <a:ln w="9525">
              <a:noFill/>
              <a:miter lim="800000"/>
              <a:headEnd/>
              <a:tailEnd/>
            </a:ln>
          </p:spPr>
          <p:txBody>
            <a:bodyPr wrap="none">
              <a:spAutoFit/>
            </a:bodyPr>
            <a:lstStyle/>
            <a:p>
              <a:pPr defTabSz="914163"/>
              <a:r>
                <a:rPr lang="en-US" sz="1400">
                  <a:solidFill>
                    <a:srgbClr val="EC7061"/>
                  </a:solidFill>
                </a:rPr>
                <a:t>Lookback0</a:t>
              </a:r>
            </a:p>
            <a:p>
              <a:pPr defTabSz="914163"/>
              <a:r>
                <a:rPr lang="en-US" sz="1400">
                  <a:solidFill>
                    <a:srgbClr val="EC7061"/>
                  </a:solidFill>
                </a:rPr>
                <a:t>1.1.1.1/32</a:t>
              </a:r>
            </a:p>
          </p:txBody>
        </p:sp>
        <p:cxnSp>
          <p:nvCxnSpPr>
            <p:cNvPr id="33" name="直接连接符 12">
              <a:extLst>
                <a:ext uri="{FF2B5EF4-FFF2-40B4-BE49-F238E27FC236}">
                  <a16:creationId xmlns:a16="http://schemas.microsoft.com/office/drawing/2014/main" id="{E4F4FC08-2FDE-4B8E-92FD-F3CB87EA0E13}"/>
                </a:ext>
              </a:extLst>
            </p:cNvPr>
            <p:cNvCxnSpPr>
              <a:cxnSpLocks/>
              <a:stCxn id="14" idx="0"/>
              <a:endCxn id="27" idx="2"/>
            </p:cNvCxnSpPr>
            <p:nvPr/>
          </p:nvCxnSpPr>
          <p:spPr bwMode="gray">
            <a:xfrm flipV="1">
              <a:off x="7701838" y="2928023"/>
              <a:ext cx="1" cy="1221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12">
              <a:extLst>
                <a:ext uri="{FF2B5EF4-FFF2-40B4-BE49-F238E27FC236}">
                  <a16:creationId xmlns:a16="http://schemas.microsoft.com/office/drawing/2014/main" id="{437011CE-F2AB-4719-BA73-3C49E6394B49}"/>
                </a:ext>
              </a:extLst>
            </p:cNvPr>
            <p:cNvCxnSpPr>
              <a:cxnSpLocks/>
              <a:stCxn id="23" idx="3"/>
              <a:endCxn id="27" idx="1"/>
            </p:cNvCxnSpPr>
            <p:nvPr/>
          </p:nvCxnSpPr>
          <p:spPr bwMode="gray">
            <a:xfrm>
              <a:off x="5879684" y="2680654"/>
              <a:ext cx="1503111" cy="4687"/>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0" name="图片 37" descr="交换机.png">
              <a:extLst>
                <a:ext uri="{FF2B5EF4-FFF2-40B4-BE49-F238E27FC236}">
                  <a16:creationId xmlns:a16="http://schemas.microsoft.com/office/drawing/2014/main" id="{5E02B2F3-08D3-42DA-B0B5-CFF8D4A31AA2}"/>
                </a:ext>
              </a:extLst>
            </p:cNvPr>
            <p:cNvPicPr preferRelativeResize="0">
              <a:picLocks/>
            </p:cNvPicPr>
            <p:nvPr/>
          </p:nvPicPr>
          <p:blipFill>
            <a:blip r:embed="rId5" cstate="print"/>
            <a:stretch>
              <a:fillRect/>
            </a:stretch>
          </p:blipFill>
          <p:spPr bwMode="gray">
            <a:xfrm>
              <a:off x="5239351" y="1439334"/>
              <a:ext cx="638087" cy="482592"/>
            </a:xfrm>
            <a:prstGeom prst="rect">
              <a:avLst/>
            </a:prstGeom>
          </p:spPr>
        </p:pic>
        <p:cxnSp>
          <p:nvCxnSpPr>
            <p:cNvPr id="41" name="直接连接符 12">
              <a:extLst>
                <a:ext uri="{FF2B5EF4-FFF2-40B4-BE49-F238E27FC236}">
                  <a16:creationId xmlns:a16="http://schemas.microsoft.com/office/drawing/2014/main" id="{A6ADB1BE-5AD3-42A7-A1A1-E5F11ED660D8}"/>
                </a:ext>
              </a:extLst>
            </p:cNvPr>
            <p:cNvCxnSpPr>
              <a:cxnSpLocks/>
              <a:stCxn id="23" idx="0"/>
              <a:endCxn id="40" idx="2"/>
            </p:cNvCxnSpPr>
            <p:nvPr/>
          </p:nvCxnSpPr>
          <p:spPr bwMode="gray">
            <a:xfrm flipH="1" flipV="1">
              <a:off x="5558395" y="1921926"/>
              <a:ext cx="2246" cy="5160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直接连接符 12">
              <a:extLst>
                <a:ext uri="{FF2B5EF4-FFF2-40B4-BE49-F238E27FC236}">
                  <a16:creationId xmlns:a16="http://schemas.microsoft.com/office/drawing/2014/main" id="{5C62D337-2C24-4AB9-88D9-2243DC28C231}"/>
                </a:ext>
              </a:extLst>
            </p:cNvPr>
            <p:cNvCxnSpPr>
              <a:cxnSpLocks/>
              <a:stCxn id="26" idx="0"/>
              <a:endCxn id="23" idx="2"/>
            </p:cNvCxnSpPr>
            <p:nvPr/>
          </p:nvCxnSpPr>
          <p:spPr bwMode="gray">
            <a:xfrm flipV="1">
              <a:off x="5560641" y="2923336"/>
              <a:ext cx="0" cy="5152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7" name="直接连接符 12">
              <a:extLst>
                <a:ext uri="{FF2B5EF4-FFF2-40B4-BE49-F238E27FC236}">
                  <a16:creationId xmlns:a16="http://schemas.microsoft.com/office/drawing/2014/main" id="{EBEEC108-7D48-442F-9754-28EF1E19A35F}"/>
                </a:ext>
              </a:extLst>
            </p:cNvPr>
            <p:cNvCxnSpPr>
              <a:cxnSpLocks/>
              <a:stCxn id="25" idx="0"/>
              <a:endCxn id="26" idx="2"/>
            </p:cNvCxnSpPr>
            <p:nvPr/>
          </p:nvCxnSpPr>
          <p:spPr bwMode="gray">
            <a:xfrm flipV="1">
              <a:off x="5560641" y="3923962"/>
              <a:ext cx="0" cy="563011"/>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24002741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PIM-SM Configurations (1)</a:t>
            </a:r>
          </a:p>
        </p:txBody>
      </p:sp>
      <p:sp>
        <p:nvSpPr>
          <p:cNvPr id="31" name="文本框 30"/>
          <p:cNvSpPr txBox="1"/>
          <p:nvPr/>
        </p:nvSpPr>
        <p:spPr bwMode="gray">
          <a:xfrm>
            <a:off x="6524077" y="1731227"/>
            <a:ext cx="4076062" cy="2862322"/>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a:solidFill>
                  <a:prstClr val="black"/>
                </a:solidFill>
                <a:cs typeface="Courier New" panose="02070309020205020404" pitchFamily="49" charset="0"/>
              </a:rPr>
              <a:t>[R1]</a:t>
            </a:r>
            <a:r>
              <a:rPr lang="en-US" sz="1400" b="1">
                <a:solidFill>
                  <a:prstClr val="black"/>
                </a:solidFill>
                <a:cs typeface="Courier New" panose="02070309020205020404" pitchFamily="49" charset="0"/>
              </a:rPr>
              <a:t>multicast routing-enable </a:t>
            </a:r>
          </a:p>
          <a:p>
            <a:pPr fontAlgn="auto">
              <a:lnSpc>
                <a:spcPts val="2400"/>
              </a:lnSpc>
              <a:spcBef>
                <a:spcPts val="0"/>
              </a:spcBef>
              <a:spcAft>
                <a:spcPts val="0"/>
              </a:spcAft>
            </a:pPr>
            <a:r>
              <a:rPr lang="en-US" sz="1400">
                <a:solidFill>
                  <a:prstClr val="black"/>
                </a:solidFill>
                <a:cs typeface="Courier New" panose="02070309020205020404" pitchFamily="49" charset="0"/>
              </a:rPr>
              <a:t>[R1]</a:t>
            </a:r>
            <a:r>
              <a:rPr lang="en-US" sz="1400" b="1">
                <a:solidFill>
                  <a:prstClr val="black"/>
                </a:solidFill>
                <a:cs typeface="Courier New" panose="02070309020205020404" pitchFamily="49" charset="0"/>
              </a:rPr>
              <a:t>interface g0/0/2</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[R1-GigabitEthernet0/0/2]</a:t>
            </a:r>
            <a:r>
              <a:rPr lang="en-US" sz="1400" b="1">
                <a:solidFill>
                  <a:prstClr val="black"/>
                </a:solidFill>
                <a:cs typeface="Courier New" panose="02070309020205020404" pitchFamily="49" charset="0"/>
              </a:rPr>
              <a:t>pim sm	</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[R1-GigabitEthernet0/0/2]</a:t>
            </a:r>
            <a:r>
              <a:rPr lang="en-US" sz="1400" b="1">
                <a:solidFill>
                  <a:prstClr val="black"/>
                </a:solidFill>
                <a:cs typeface="Courier New" panose="02070309020205020404" pitchFamily="49" charset="0"/>
              </a:rPr>
              <a:t>interface g0/0/0</a:t>
            </a:r>
            <a:r>
              <a:rPr lang="en-US" sz="1400">
                <a:solidFill>
                  <a:prstClr val="black"/>
                </a:solidFill>
                <a:cs typeface="Courier New" panose="02070309020205020404" pitchFamily="49" charset="0"/>
              </a:rPr>
              <a:t>	</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[R1-GigabitEthernet0/0/0]</a:t>
            </a:r>
            <a:r>
              <a:rPr lang="en-US" sz="1400" b="1">
                <a:solidFill>
                  <a:prstClr val="black"/>
                </a:solidFill>
                <a:cs typeface="Courier New" panose="02070309020205020404" pitchFamily="49" charset="0"/>
              </a:rPr>
              <a:t>pim sm </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[R1-GigabitEthernet0/0/0]</a:t>
            </a:r>
            <a:r>
              <a:rPr lang="en-US" sz="1400" b="1">
                <a:solidFill>
                  <a:prstClr val="black"/>
                </a:solidFill>
                <a:cs typeface="Courier New" panose="02070309020205020404" pitchFamily="49" charset="0"/>
              </a:rPr>
              <a:t>interface g0/0/1</a:t>
            </a:r>
          </a:p>
          <a:p>
            <a:pPr fontAlgn="auto">
              <a:lnSpc>
                <a:spcPts val="2400"/>
              </a:lnSpc>
              <a:spcBef>
                <a:spcPts val="0"/>
              </a:spcBef>
              <a:spcAft>
                <a:spcPts val="0"/>
              </a:spcAft>
            </a:pPr>
            <a:r>
              <a:rPr lang="en-US" sz="1400">
                <a:solidFill>
                  <a:prstClr val="black"/>
                </a:solidFill>
                <a:cs typeface="Courier New" panose="02070309020205020404" pitchFamily="49" charset="0"/>
              </a:rPr>
              <a:t>[R1-GigabitEthernet0/0/1]</a:t>
            </a:r>
            <a:r>
              <a:rPr lang="en-US" sz="1400" b="1">
                <a:solidFill>
                  <a:prstClr val="black"/>
                </a:solidFill>
                <a:cs typeface="Courier New" panose="02070309020205020404" pitchFamily="49" charset="0"/>
              </a:rPr>
              <a:t>pim sm </a:t>
            </a:r>
          </a:p>
          <a:p>
            <a:pPr fontAlgn="auto">
              <a:lnSpc>
                <a:spcPts val="2400"/>
              </a:lnSpc>
              <a:spcBef>
                <a:spcPts val="0"/>
              </a:spcBef>
              <a:spcAft>
                <a:spcPts val="0"/>
              </a:spcAft>
            </a:pPr>
            <a:r>
              <a:rPr lang="en-US" sz="1400">
                <a:solidFill>
                  <a:prstClr val="black"/>
                </a:solidFill>
                <a:cs typeface="Courier New" panose="02070309020205020404" pitchFamily="49" charset="0"/>
              </a:rPr>
              <a:t>[R1] </a:t>
            </a:r>
            <a:r>
              <a:rPr lang="en-US" sz="1400" b="1">
                <a:solidFill>
                  <a:prstClr val="black"/>
                </a:solidFill>
                <a:cs typeface="Courier New" panose="02070309020205020404" pitchFamily="49" charset="0"/>
              </a:rPr>
              <a:t>pim </a:t>
            </a:r>
          </a:p>
          <a:p>
            <a:pPr fontAlgn="auto">
              <a:lnSpc>
                <a:spcPts val="2400"/>
              </a:lnSpc>
              <a:spcBef>
                <a:spcPts val="0"/>
              </a:spcBef>
              <a:spcAft>
                <a:spcPts val="0"/>
              </a:spcAft>
            </a:pPr>
            <a:r>
              <a:rPr lang="en-US" sz="1400">
                <a:solidFill>
                  <a:prstClr val="black"/>
                </a:solidFill>
                <a:cs typeface="Courier New" panose="02070309020205020404" pitchFamily="49" charset="0"/>
              </a:rPr>
              <a:t>[R1-pim] </a:t>
            </a:r>
            <a:r>
              <a:rPr lang="en-US" sz="1400" b="1">
                <a:solidFill>
                  <a:prstClr val="black"/>
                </a:solidFill>
                <a:cs typeface="Courier New" panose="02070309020205020404" pitchFamily="49" charset="0"/>
              </a:rPr>
              <a:t>static-rp 1.1.1.1</a:t>
            </a:r>
          </a:p>
        </p:txBody>
      </p:sp>
      <p:sp>
        <p:nvSpPr>
          <p:cNvPr id="32" name="文本框 31"/>
          <p:cNvSpPr txBox="1"/>
          <p:nvPr/>
        </p:nvSpPr>
        <p:spPr bwMode="gray">
          <a:xfrm>
            <a:off x="6523524" y="1301566"/>
            <a:ext cx="1677062" cy="338554"/>
          </a:xfrm>
          <a:prstGeom prst="rect">
            <a:avLst/>
          </a:prstGeom>
          <a:noFill/>
        </p:spPr>
        <p:txBody>
          <a:bodyPr wrap="none" rtlCol="0">
            <a:spAutoFit/>
          </a:bodyPr>
          <a:lstStyle/>
          <a:p>
            <a:pPr fontAlgn="auto">
              <a:spcBef>
                <a:spcPts val="0"/>
              </a:spcBef>
              <a:spcAft>
                <a:spcPts val="0"/>
              </a:spcAft>
            </a:pPr>
            <a:r>
              <a:rPr lang="en-US" sz="1600" b="1">
                <a:solidFill>
                  <a:prstClr val="black"/>
                </a:solidFill>
              </a:rPr>
              <a:t>Configurations on R1:</a:t>
            </a:r>
          </a:p>
        </p:txBody>
      </p:sp>
      <p:sp>
        <p:nvSpPr>
          <p:cNvPr id="34" name="矩形 33"/>
          <p:cNvSpPr/>
          <p:nvPr/>
        </p:nvSpPr>
        <p:spPr bwMode="gray">
          <a:xfrm>
            <a:off x="942106" y="5771389"/>
            <a:ext cx="4588693" cy="646331"/>
          </a:xfrm>
          <a:prstGeom prst="rect">
            <a:avLst/>
          </a:prstGeom>
        </p:spPr>
        <p:txBody>
          <a:bodyPr wrap="square">
            <a:spAutoFit/>
          </a:bodyPr>
          <a:lstStyle/>
          <a:p>
            <a:pPr algn="ctr"/>
            <a:r>
              <a:rPr lang="en-US" dirty="0"/>
              <a:t>(Configurations of interface IP addresses and OSPF are not provided here.) </a:t>
            </a:r>
          </a:p>
        </p:txBody>
      </p:sp>
      <p:grpSp>
        <p:nvGrpSpPr>
          <p:cNvPr id="35" name="Group 34">
            <a:extLst>
              <a:ext uri="{FF2B5EF4-FFF2-40B4-BE49-F238E27FC236}">
                <a16:creationId xmlns:a16="http://schemas.microsoft.com/office/drawing/2014/main" id="{EA04277A-3FDF-4E81-AF0A-095D5A711B2E}"/>
              </a:ext>
            </a:extLst>
          </p:cNvPr>
          <p:cNvGrpSpPr/>
          <p:nvPr/>
        </p:nvGrpSpPr>
        <p:grpSpPr bwMode="gray">
          <a:xfrm>
            <a:off x="685542" y="1640120"/>
            <a:ext cx="5784102" cy="3934925"/>
            <a:chOff x="3895533" y="1411925"/>
            <a:chExt cx="5784102" cy="3934925"/>
          </a:xfrm>
        </p:grpSpPr>
        <p:sp>
          <p:nvSpPr>
            <p:cNvPr id="37" name="Text Box 36">
              <a:extLst>
                <a:ext uri="{FF2B5EF4-FFF2-40B4-BE49-F238E27FC236}">
                  <a16:creationId xmlns:a16="http://schemas.microsoft.com/office/drawing/2014/main" id="{D7F4E452-5C00-4E6A-B32C-4ADD6483F4C3}"/>
                </a:ext>
              </a:extLst>
            </p:cNvPr>
            <p:cNvSpPr txBox="1">
              <a:spLocks noChangeArrowheads="1"/>
            </p:cNvSpPr>
            <p:nvPr/>
          </p:nvSpPr>
          <p:spPr bwMode="gray">
            <a:xfrm>
              <a:off x="4034619" y="4435895"/>
              <a:ext cx="2308645" cy="738664"/>
            </a:xfrm>
            <a:prstGeom prst="rect">
              <a:avLst/>
            </a:prstGeom>
            <a:noFill/>
            <a:ln w="9525">
              <a:noFill/>
              <a:miter lim="800000"/>
              <a:headEnd/>
              <a:tailEnd/>
            </a:ln>
          </p:spPr>
          <p:txBody>
            <a:bodyPr wrap="none">
              <a:spAutoFit/>
            </a:bodyPr>
            <a:lstStyle/>
            <a:p>
              <a:pPr defTabSz="914163"/>
              <a:r>
                <a:rPr lang="en-US" sz="1400"/>
                <a:t>PC1 </a:t>
              </a:r>
            </a:p>
            <a:p>
              <a:pPr defTabSz="914163"/>
              <a:r>
                <a:rPr lang="en-US" sz="1400">
                  <a:solidFill>
                    <a:srgbClr val="EC7061"/>
                  </a:solidFill>
                </a:rPr>
                <a:t>Receiver</a:t>
              </a:r>
            </a:p>
            <a:p>
              <a:pPr defTabSz="914163"/>
              <a:r>
                <a:rPr lang="en-US" sz="1400">
                  <a:solidFill>
                    <a:srgbClr val="EC7061"/>
                  </a:solidFill>
                </a:rPr>
                <a:t>Multicast group: 224.1.1.1</a:t>
              </a:r>
            </a:p>
          </p:txBody>
        </p:sp>
        <p:pic>
          <p:nvPicPr>
            <p:cNvPr id="38" name="Picture 2" descr="G:\做的项目\公共\扁平图标切换\更新2015_01_21\oss扁平图标库2015_01_21更新-04.png">
              <a:extLst>
                <a:ext uri="{FF2B5EF4-FFF2-40B4-BE49-F238E27FC236}">
                  <a16:creationId xmlns:a16="http://schemas.microsoft.com/office/drawing/2014/main" id="{4BE6CE36-E826-48F5-BEBA-3D9514EAFF03}"/>
                </a:ext>
              </a:extLst>
            </p:cNvPr>
            <p:cNvPicPr>
              <a:picLocks noChangeAspect="1" noChangeArrowheads="1"/>
            </p:cNvPicPr>
            <p:nvPr/>
          </p:nvPicPr>
          <p:blipFill>
            <a:blip r:embed="rId3" cstate="print"/>
            <a:stretch>
              <a:fillRect/>
            </a:stretch>
          </p:blipFill>
          <p:spPr bwMode="gray">
            <a:xfrm>
              <a:off x="5241597" y="2437972"/>
              <a:ext cx="638087" cy="485364"/>
            </a:xfrm>
            <a:prstGeom prst="rect">
              <a:avLst/>
            </a:prstGeom>
            <a:noFill/>
          </p:spPr>
        </p:pic>
        <p:pic>
          <p:nvPicPr>
            <p:cNvPr id="39" name="图片 24" descr="PC.png">
              <a:extLst>
                <a:ext uri="{FF2B5EF4-FFF2-40B4-BE49-F238E27FC236}">
                  <a16:creationId xmlns:a16="http://schemas.microsoft.com/office/drawing/2014/main" id="{8FE2B8EC-2D91-4E72-A31C-2BA51D2F1A57}"/>
                </a:ext>
              </a:extLst>
            </p:cNvPr>
            <p:cNvPicPr>
              <a:picLocks noChangeAspect="1"/>
            </p:cNvPicPr>
            <p:nvPr/>
          </p:nvPicPr>
          <p:blipFill>
            <a:blip r:embed="rId4" cstate="print"/>
            <a:stretch>
              <a:fillRect/>
            </a:stretch>
          </p:blipFill>
          <p:spPr bwMode="gray">
            <a:xfrm>
              <a:off x="5289689" y="4486973"/>
              <a:ext cx="541903" cy="390669"/>
            </a:xfrm>
            <a:prstGeom prst="rect">
              <a:avLst/>
            </a:prstGeom>
          </p:spPr>
        </p:pic>
        <p:pic>
          <p:nvPicPr>
            <p:cNvPr id="40" name="Picture 2" descr="G:\做的项目\公共\扁平图标切换\更新2015_01_21\oss扁平图标库2015_01_21更新-04.png">
              <a:extLst>
                <a:ext uri="{FF2B5EF4-FFF2-40B4-BE49-F238E27FC236}">
                  <a16:creationId xmlns:a16="http://schemas.microsoft.com/office/drawing/2014/main" id="{A8A8F6A6-90F5-458B-9819-9ABA8EB2D719}"/>
                </a:ext>
              </a:extLst>
            </p:cNvPr>
            <p:cNvPicPr>
              <a:picLocks noChangeAspect="1" noChangeArrowheads="1"/>
            </p:cNvPicPr>
            <p:nvPr/>
          </p:nvPicPr>
          <p:blipFill>
            <a:blip r:embed="rId3" cstate="print"/>
            <a:stretch>
              <a:fillRect/>
            </a:stretch>
          </p:blipFill>
          <p:spPr bwMode="gray">
            <a:xfrm>
              <a:off x="5241597" y="3438598"/>
              <a:ext cx="638087" cy="485364"/>
            </a:xfrm>
            <a:prstGeom prst="rect">
              <a:avLst/>
            </a:prstGeom>
            <a:noFill/>
          </p:spPr>
        </p:pic>
        <p:pic>
          <p:nvPicPr>
            <p:cNvPr id="41" name="Picture 2" descr="G:\做的项目\公共\扁平图标切换\更新2015_01_21\oss扁平图标库2015_01_21更新-04.png">
              <a:extLst>
                <a:ext uri="{FF2B5EF4-FFF2-40B4-BE49-F238E27FC236}">
                  <a16:creationId xmlns:a16="http://schemas.microsoft.com/office/drawing/2014/main" id="{27E125AA-E116-4F5F-B408-D91E2E906D19}"/>
                </a:ext>
              </a:extLst>
            </p:cNvPr>
            <p:cNvPicPr>
              <a:picLocks noChangeAspect="1" noChangeArrowheads="1"/>
            </p:cNvPicPr>
            <p:nvPr/>
          </p:nvPicPr>
          <p:blipFill>
            <a:blip r:embed="rId3" cstate="print"/>
            <a:stretch>
              <a:fillRect/>
            </a:stretch>
          </p:blipFill>
          <p:spPr bwMode="gray">
            <a:xfrm>
              <a:off x="7382795" y="2442659"/>
              <a:ext cx="638087" cy="485364"/>
            </a:xfrm>
            <a:prstGeom prst="rect">
              <a:avLst/>
            </a:prstGeom>
            <a:noFill/>
          </p:spPr>
        </p:pic>
        <p:sp>
          <p:nvSpPr>
            <p:cNvPr id="42" name="Text Box 36">
              <a:extLst>
                <a:ext uri="{FF2B5EF4-FFF2-40B4-BE49-F238E27FC236}">
                  <a16:creationId xmlns:a16="http://schemas.microsoft.com/office/drawing/2014/main" id="{18D74120-B48F-4E61-A745-D4D764CFD029}"/>
                </a:ext>
              </a:extLst>
            </p:cNvPr>
            <p:cNvSpPr txBox="1">
              <a:spLocks noChangeArrowheads="1"/>
            </p:cNvSpPr>
            <p:nvPr/>
          </p:nvSpPr>
          <p:spPr bwMode="gray">
            <a:xfrm>
              <a:off x="3895533" y="1411925"/>
              <a:ext cx="1388522" cy="523220"/>
            </a:xfrm>
            <a:prstGeom prst="rect">
              <a:avLst/>
            </a:prstGeom>
            <a:noFill/>
            <a:ln w="9525">
              <a:noFill/>
              <a:miter lim="800000"/>
              <a:headEnd/>
              <a:tailEnd/>
            </a:ln>
          </p:spPr>
          <p:txBody>
            <a:bodyPr wrap="none">
              <a:spAutoFit/>
            </a:bodyPr>
            <a:lstStyle/>
            <a:p>
              <a:pPr defTabSz="914163"/>
              <a:r>
                <a:rPr lang="en-US" sz="1400">
                  <a:solidFill>
                    <a:srgbClr val="EC7061"/>
                  </a:solidFill>
                </a:rPr>
                <a:t>Source 1</a:t>
              </a:r>
            </a:p>
            <a:p>
              <a:pPr defTabSz="914163"/>
              <a:r>
                <a:rPr lang="en-US" sz="1400">
                  <a:solidFill>
                    <a:srgbClr val="EC7061"/>
                  </a:solidFill>
                </a:rPr>
                <a:t>10.10.10.10/24</a:t>
              </a:r>
            </a:p>
          </p:txBody>
        </p:sp>
        <p:sp>
          <p:nvSpPr>
            <p:cNvPr id="43" name="Text Box 36">
              <a:extLst>
                <a:ext uri="{FF2B5EF4-FFF2-40B4-BE49-F238E27FC236}">
                  <a16:creationId xmlns:a16="http://schemas.microsoft.com/office/drawing/2014/main" id="{9E96D975-DE68-4FAE-91FA-BE0D364F3AE7}"/>
                </a:ext>
              </a:extLst>
            </p:cNvPr>
            <p:cNvSpPr txBox="1">
              <a:spLocks noChangeArrowheads="1"/>
            </p:cNvSpPr>
            <p:nvPr/>
          </p:nvSpPr>
          <p:spPr bwMode="gray">
            <a:xfrm>
              <a:off x="4717790" y="3163932"/>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44" name="Text Box 36">
              <a:extLst>
                <a:ext uri="{FF2B5EF4-FFF2-40B4-BE49-F238E27FC236}">
                  <a16:creationId xmlns:a16="http://schemas.microsoft.com/office/drawing/2014/main" id="{DA206D73-8C0F-47B9-A94F-FBAC4C51304D}"/>
                </a:ext>
              </a:extLst>
            </p:cNvPr>
            <p:cNvSpPr txBox="1">
              <a:spLocks noChangeArrowheads="1"/>
            </p:cNvSpPr>
            <p:nvPr/>
          </p:nvSpPr>
          <p:spPr bwMode="gray">
            <a:xfrm>
              <a:off x="5551300" y="394658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45" name="Text Box 36">
              <a:extLst>
                <a:ext uri="{FF2B5EF4-FFF2-40B4-BE49-F238E27FC236}">
                  <a16:creationId xmlns:a16="http://schemas.microsoft.com/office/drawing/2014/main" id="{87F247F7-95BB-41D3-9BDB-06E89D760F42}"/>
                </a:ext>
              </a:extLst>
            </p:cNvPr>
            <p:cNvSpPr txBox="1">
              <a:spLocks noChangeArrowheads="1"/>
            </p:cNvSpPr>
            <p:nvPr/>
          </p:nvSpPr>
          <p:spPr bwMode="gray">
            <a:xfrm>
              <a:off x="4844691" y="2442658"/>
              <a:ext cx="394660" cy="307777"/>
            </a:xfrm>
            <a:prstGeom prst="rect">
              <a:avLst/>
            </a:prstGeom>
            <a:noFill/>
            <a:ln w="9525">
              <a:noFill/>
              <a:miter lim="800000"/>
              <a:headEnd/>
              <a:tailEnd/>
            </a:ln>
          </p:spPr>
          <p:txBody>
            <a:bodyPr wrap="none">
              <a:spAutoFit/>
            </a:bodyPr>
            <a:lstStyle/>
            <a:p>
              <a:pPr defTabSz="914163"/>
              <a:r>
                <a:rPr lang="en-US" sz="1400"/>
                <a:t>R1</a:t>
              </a:r>
            </a:p>
          </p:txBody>
        </p:sp>
        <p:sp>
          <p:nvSpPr>
            <p:cNvPr id="46" name="Text Box 36">
              <a:extLst>
                <a:ext uri="{FF2B5EF4-FFF2-40B4-BE49-F238E27FC236}">
                  <a16:creationId xmlns:a16="http://schemas.microsoft.com/office/drawing/2014/main" id="{9187F23A-AFCD-4F5D-8D22-FAF028179AF4}"/>
                </a:ext>
              </a:extLst>
            </p:cNvPr>
            <p:cNvSpPr txBox="1">
              <a:spLocks noChangeArrowheads="1"/>
            </p:cNvSpPr>
            <p:nvPr/>
          </p:nvSpPr>
          <p:spPr bwMode="gray">
            <a:xfrm>
              <a:off x="8038781" y="2442659"/>
              <a:ext cx="394660" cy="307777"/>
            </a:xfrm>
            <a:prstGeom prst="rect">
              <a:avLst/>
            </a:prstGeom>
            <a:noFill/>
            <a:ln w="9525">
              <a:noFill/>
              <a:miter lim="800000"/>
              <a:headEnd/>
              <a:tailEnd/>
            </a:ln>
          </p:spPr>
          <p:txBody>
            <a:bodyPr wrap="none">
              <a:spAutoFit/>
            </a:bodyPr>
            <a:lstStyle/>
            <a:p>
              <a:pPr defTabSz="914163"/>
              <a:r>
                <a:rPr lang="en-US" sz="1400"/>
                <a:t>R2</a:t>
              </a:r>
            </a:p>
          </p:txBody>
        </p:sp>
        <p:sp>
          <p:nvSpPr>
            <p:cNvPr id="47" name="Text Box 36">
              <a:extLst>
                <a:ext uri="{FF2B5EF4-FFF2-40B4-BE49-F238E27FC236}">
                  <a16:creationId xmlns:a16="http://schemas.microsoft.com/office/drawing/2014/main" id="{F05EFE1C-7F25-4C7F-931B-87D820711991}"/>
                </a:ext>
              </a:extLst>
            </p:cNvPr>
            <p:cNvSpPr txBox="1">
              <a:spLocks noChangeArrowheads="1"/>
            </p:cNvSpPr>
            <p:nvPr/>
          </p:nvSpPr>
          <p:spPr bwMode="gray">
            <a:xfrm>
              <a:off x="4825005" y="3523121"/>
              <a:ext cx="394660" cy="307777"/>
            </a:xfrm>
            <a:prstGeom prst="rect">
              <a:avLst/>
            </a:prstGeom>
            <a:noFill/>
            <a:ln w="9525">
              <a:noFill/>
              <a:miter lim="800000"/>
              <a:headEnd/>
              <a:tailEnd/>
            </a:ln>
          </p:spPr>
          <p:txBody>
            <a:bodyPr wrap="none">
              <a:spAutoFit/>
            </a:bodyPr>
            <a:lstStyle/>
            <a:p>
              <a:pPr defTabSz="914163"/>
              <a:r>
                <a:rPr lang="en-US" sz="1400"/>
                <a:t>R3</a:t>
              </a:r>
            </a:p>
          </p:txBody>
        </p:sp>
        <p:pic>
          <p:nvPicPr>
            <p:cNvPr id="48" name="图片 13" descr="PC.png">
              <a:extLst>
                <a:ext uri="{FF2B5EF4-FFF2-40B4-BE49-F238E27FC236}">
                  <a16:creationId xmlns:a16="http://schemas.microsoft.com/office/drawing/2014/main" id="{DA834115-99E9-4C88-AD5D-B8DC01241310}"/>
                </a:ext>
              </a:extLst>
            </p:cNvPr>
            <p:cNvPicPr>
              <a:picLocks noChangeAspect="1"/>
            </p:cNvPicPr>
            <p:nvPr/>
          </p:nvPicPr>
          <p:blipFill>
            <a:blip r:embed="rId4" cstate="print"/>
            <a:stretch>
              <a:fillRect/>
            </a:stretch>
          </p:blipFill>
          <p:spPr bwMode="gray">
            <a:xfrm>
              <a:off x="7430886" y="4149110"/>
              <a:ext cx="541903" cy="390669"/>
            </a:xfrm>
            <a:prstGeom prst="rect">
              <a:avLst/>
            </a:prstGeom>
          </p:spPr>
        </p:pic>
        <p:sp>
          <p:nvSpPr>
            <p:cNvPr id="49" name="Text Box 36">
              <a:extLst>
                <a:ext uri="{FF2B5EF4-FFF2-40B4-BE49-F238E27FC236}">
                  <a16:creationId xmlns:a16="http://schemas.microsoft.com/office/drawing/2014/main" id="{9DFC9893-FF6B-487B-B2A5-0487624A8349}"/>
                </a:ext>
              </a:extLst>
            </p:cNvPr>
            <p:cNvSpPr txBox="1">
              <a:spLocks noChangeArrowheads="1"/>
            </p:cNvSpPr>
            <p:nvPr/>
          </p:nvSpPr>
          <p:spPr bwMode="gray">
            <a:xfrm>
              <a:off x="7370990" y="4608186"/>
              <a:ext cx="2308645" cy="738664"/>
            </a:xfrm>
            <a:prstGeom prst="rect">
              <a:avLst/>
            </a:prstGeom>
            <a:noFill/>
            <a:ln w="9525">
              <a:noFill/>
              <a:miter lim="800000"/>
              <a:headEnd/>
              <a:tailEnd/>
            </a:ln>
          </p:spPr>
          <p:txBody>
            <a:bodyPr wrap="none">
              <a:spAutoFit/>
            </a:bodyPr>
            <a:lstStyle/>
            <a:p>
              <a:pPr defTabSz="914163"/>
              <a:r>
                <a:rPr lang="en-US" sz="1400" dirty="0"/>
                <a:t>PC1 </a:t>
              </a:r>
            </a:p>
            <a:p>
              <a:pPr defTabSz="914163"/>
              <a:r>
                <a:rPr lang="en-US" sz="1400" dirty="0">
                  <a:solidFill>
                    <a:srgbClr val="EC7061"/>
                  </a:solidFill>
                </a:rPr>
                <a:t>Receiver</a:t>
              </a:r>
            </a:p>
            <a:p>
              <a:pPr defTabSz="914163"/>
              <a:r>
                <a:rPr lang="en-US" sz="1400" dirty="0">
                  <a:solidFill>
                    <a:srgbClr val="EC7061"/>
                  </a:solidFill>
                </a:rPr>
                <a:t>Multicast group: 224.1.1.1</a:t>
              </a:r>
            </a:p>
          </p:txBody>
        </p:sp>
        <p:sp>
          <p:nvSpPr>
            <p:cNvPr id="50" name="Text Box 36">
              <a:extLst>
                <a:ext uri="{FF2B5EF4-FFF2-40B4-BE49-F238E27FC236}">
                  <a16:creationId xmlns:a16="http://schemas.microsoft.com/office/drawing/2014/main" id="{015E744E-E94E-449A-AC85-4657A5C6D7BC}"/>
                </a:ext>
              </a:extLst>
            </p:cNvPr>
            <p:cNvSpPr txBox="1">
              <a:spLocks noChangeArrowheads="1"/>
            </p:cNvSpPr>
            <p:nvPr/>
          </p:nvSpPr>
          <p:spPr bwMode="gray">
            <a:xfrm>
              <a:off x="6558105" y="2389811"/>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51" name="Text Box 36">
              <a:extLst>
                <a:ext uri="{FF2B5EF4-FFF2-40B4-BE49-F238E27FC236}">
                  <a16:creationId xmlns:a16="http://schemas.microsoft.com/office/drawing/2014/main" id="{EB2BC9C6-181F-4151-BCF2-EDF35D33F7D5}"/>
                </a:ext>
              </a:extLst>
            </p:cNvPr>
            <p:cNvSpPr txBox="1">
              <a:spLocks noChangeArrowheads="1"/>
            </p:cNvSpPr>
            <p:nvPr/>
          </p:nvSpPr>
          <p:spPr bwMode="gray">
            <a:xfrm>
              <a:off x="5810428" y="2389811"/>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52" name="Text Box 36">
              <a:extLst>
                <a:ext uri="{FF2B5EF4-FFF2-40B4-BE49-F238E27FC236}">
                  <a16:creationId xmlns:a16="http://schemas.microsoft.com/office/drawing/2014/main" id="{4A679D36-EAFD-4AA6-8AA5-63059DED4CA0}"/>
                </a:ext>
              </a:extLst>
            </p:cNvPr>
            <p:cNvSpPr txBox="1">
              <a:spLocks noChangeArrowheads="1"/>
            </p:cNvSpPr>
            <p:nvPr/>
          </p:nvSpPr>
          <p:spPr bwMode="gray">
            <a:xfrm>
              <a:off x="7742553" y="2973632"/>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53" name="Text Box 36">
              <a:extLst>
                <a:ext uri="{FF2B5EF4-FFF2-40B4-BE49-F238E27FC236}">
                  <a16:creationId xmlns:a16="http://schemas.microsoft.com/office/drawing/2014/main" id="{578F5D08-AE63-4030-95A7-B7E1071F2A03}"/>
                </a:ext>
              </a:extLst>
            </p:cNvPr>
            <p:cNvSpPr txBox="1">
              <a:spLocks noChangeArrowheads="1"/>
            </p:cNvSpPr>
            <p:nvPr/>
          </p:nvSpPr>
          <p:spPr bwMode="gray">
            <a:xfrm>
              <a:off x="5528332" y="2895261"/>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1</a:t>
              </a:r>
            </a:p>
          </p:txBody>
        </p:sp>
        <p:sp>
          <p:nvSpPr>
            <p:cNvPr id="54" name="Text Box 36">
              <a:extLst>
                <a:ext uri="{FF2B5EF4-FFF2-40B4-BE49-F238E27FC236}">
                  <a16:creationId xmlns:a16="http://schemas.microsoft.com/office/drawing/2014/main" id="{821C2E6A-86F3-4A19-B6C4-044C8D24E652}"/>
                </a:ext>
              </a:extLst>
            </p:cNvPr>
            <p:cNvSpPr txBox="1">
              <a:spLocks noChangeArrowheads="1"/>
            </p:cNvSpPr>
            <p:nvPr/>
          </p:nvSpPr>
          <p:spPr bwMode="gray">
            <a:xfrm>
              <a:off x="3917312" y="2367098"/>
              <a:ext cx="1058303" cy="523220"/>
            </a:xfrm>
            <a:prstGeom prst="rect">
              <a:avLst/>
            </a:prstGeom>
            <a:noFill/>
            <a:ln w="9525">
              <a:noFill/>
              <a:miter lim="800000"/>
              <a:headEnd/>
              <a:tailEnd/>
            </a:ln>
          </p:spPr>
          <p:txBody>
            <a:bodyPr wrap="none">
              <a:spAutoFit/>
            </a:bodyPr>
            <a:lstStyle/>
            <a:p>
              <a:pPr defTabSz="914163"/>
              <a:r>
                <a:rPr lang="en-US" sz="1400">
                  <a:solidFill>
                    <a:srgbClr val="EC7061"/>
                  </a:solidFill>
                </a:rPr>
                <a:t>Lookback0</a:t>
              </a:r>
            </a:p>
            <a:p>
              <a:pPr defTabSz="914163"/>
              <a:r>
                <a:rPr lang="en-US" sz="1400">
                  <a:solidFill>
                    <a:srgbClr val="EC7061"/>
                  </a:solidFill>
                </a:rPr>
                <a:t>1.1.1.1/32</a:t>
              </a:r>
            </a:p>
          </p:txBody>
        </p:sp>
        <p:cxnSp>
          <p:nvCxnSpPr>
            <p:cNvPr id="55" name="直接连接符 12">
              <a:extLst>
                <a:ext uri="{FF2B5EF4-FFF2-40B4-BE49-F238E27FC236}">
                  <a16:creationId xmlns:a16="http://schemas.microsoft.com/office/drawing/2014/main" id="{9EF80D5C-FC2A-4A8E-A4D3-592378AA04C1}"/>
                </a:ext>
              </a:extLst>
            </p:cNvPr>
            <p:cNvCxnSpPr>
              <a:cxnSpLocks/>
              <a:stCxn id="48" idx="0"/>
              <a:endCxn id="41" idx="2"/>
            </p:cNvCxnSpPr>
            <p:nvPr/>
          </p:nvCxnSpPr>
          <p:spPr bwMode="gray">
            <a:xfrm flipV="1">
              <a:off x="7701838" y="2928023"/>
              <a:ext cx="1" cy="1221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12">
              <a:extLst>
                <a:ext uri="{FF2B5EF4-FFF2-40B4-BE49-F238E27FC236}">
                  <a16:creationId xmlns:a16="http://schemas.microsoft.com/office/drawing/2014/main" id="{C3982F9C-657F-4507-8417-0AF21C5F96AE}"/>
                </a:ext>
              </a:extLst>
            </p:cNvPr>
            <p:cNvCxnSpPr>
              <a:cxnSpLocks/>
              <a:stCxn id="38" idx="3"/>
              <a:endCxn id="41" idx="1"/>
            </p:cNvCxnSpPr>
            <p:nvPr/>
          </p:nvCxnSpPr>
          <p:spPr bwMode="gray">
            <a:xfrm>
              <a:off x="5879684" y="2680654"/>
              <a:ext cx="1503111" cy="4687"/>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7" name="图片 37" descr="交换机.png">
              <a:extLst>
                <a:ext uri="{FF2B5EF4-FFF2-40B4-BE49-F238E27FC236}">
                  <a16:creationId xmlns:a16="http://schemas.microsoft.com/office/drawing/2014/main" id="{B58A0B75-3A1F-42C1-B52E-CF45A879FF28}"/>
                </a:ext>
              </a:extLst>
            </p:cNvPr>
            <p:cNvPicPr preferRelativeResize="0">
              <a:picLocks/>
            </p:cNvPicPr>
            <p:nvPr/>
          </p:nvPicPr>
          <p:blipFill>
            <a:blip r:embed="rId5" cstate="print"/>
            <a:stretch>
              <a:fillRect/>
            </a:stretch>
          </p:blipFill>
          <p:spPr bwMode="gray">
            <a:xfrm>
              <a:off x="5239351" y="1439334"/>
              <a:ext cx="638087" cy="482592"/>
            </a:xfrm>
            <a:prstGeom prst="rect">
              <a:avLst/>
            </a:prstGeom>
          </p:spPr>
        </p:pic>
        <p:cxnSp>
          <p:nvCxnSpPr>
            <p:cNvPr id="58" name="直接连接符 12">
              <a:extLst>
                <a:ext uri="{FF2B5EF4-FFF2-40B4-BE49-F238E27FC236}">
                  <a16:creationId xmlns:a16="http://schemas.microsoft.com/office/drawing/2014/main" id="{CDA095B7-481E-4D05-B7E3-C8EFCF3DD12F}"/>
                </a:ext>
              </a:extLst>
            </p:cNvPr>
            <p:cNvCxnSpPr>
              <a:cxnSpLocks/>
              <a:stCxn id="38" idx="0"/>
              <a:endCxn id="57" idx="2"/>
            </p:cNvCxnSpPr>
            <p:nvPr/>
          </p:nvCxnSpPr>
          <p:spPr bwMode="gray">
            <a:xfrm flipH="1" flipV="1">
              <a:off x="5558395" y="1921926"/>
              <a:ext cx="2246" cy="5160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12">
              <a:extLst>
                <a:ext uri="{FF2B5EF4-FFF2-40B4-BE49-F238E27FC236}">
                  <a16:creationId xmlns:a16="http://schemas.microsoft.com/office/drawing/2014/main" id="{4FC8D996-A0B3-4F4C-BAD6-1F4DF6C54D73}"/>
                </a:ext>
              </a:extLst>
            </p:cNvPr>
            <p:cNvCxnSpPr>
              <a:cxnSpLocks/>
              <a:stCxn id="40" idx="0"/>
              <a:endCxn id="38" idx="2"/>
            </p:cNvCxnSpPr>
            <p:nvPr/>
          </p:nvCxnSpPr>
          <p:spPr bwMode="gray">
            <a:xfrm flipV="1">
              <a:off x="5560641" y="2923336"/>
              <a:ext cx="0" cy="5152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12">
              <a:extLst>
                <a:ext uri="{FF2B5EF4-FFF2-40B4-BE49-F238E27FC236}">
                  <a16:creationId xmlns:a16="http://schemas.microsoft.com/office/drawing/2014/main" id="{4D731377-52CA-4CD4-ADC6-4C08DB2103BA}"/>
                </a:ext>
              </a:extLst>
            </p:cNvPr>
            <p:cNvCxnSpPr>
              <a:cxnSpLocks/>
              <a:stCxn id="39" idx="0"/>
              <a:endCxn id="40" idx="2"/>
            </p:cNvCxnSpPr>
            <p:nvPr/>
          </p:nvCxnSpPr>
          <p:spPr bwMode="gray">
            <a:xfrm flipV="1">
              <a:off x="5560641" y="3923962"/>
              <a:ext cx="0" cy="563011"/>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41672557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PIM-SM Configurations (2)</a:t>
            </a:r>
          </a:p>
        </p:txBody>
      </p:sp>
      <p:sp>
        <p:nvSpPr>
          <p:cNvPr id="32" name="文本框 31"/>
          <p:cNvSpPr txBox="1"/>
          <p:nvPr/>
        </p:nvSpPr>
        <p:spPr bwMode="gray">
          <a:xfrm>
            <a:off x="6655876" y="3797167"/>
            <a:ext cx="1677062" cy="338554"/>
          </a:xfrm>
          <a:prstGeom prst="rect">
            <a:avLst/>
          </a:prstGeom>
          <a:noFill/>
        </p:spPr>
        <p:txBody>
          <a:bodyPr wrap="none" rtlCol="0">
            <a:spAutoFit/>
          </a:bodyPr>
          <a:lstStyle/>
          <a:p>
            <a:pPr fontAlgn="auto">
              <a:spcBef>
                <a:spcPts val="0"/>
              </a:spcBef>
              <a:spcAft>
                <a:spcPts val="0"/>
              </a:spcAft>
            </a:pPr>
            <a:r>
              <a:rPr lang="en-US" sz="1600" b="1">
                <a:solidFill>
                  <a:prstClr val="black"/>
                </a:solidFill>
              </a:rPr>
              <a:t>Configurations on R3:</a:t>
            </a:r>
          </a:p>
        </p:txBody>
      </p:sp>
      <p:sp>
        <p:nvSpPr>
          <p:cNvPr id="34" name="矩形 33"/>
          <p:cNvSpPr/>
          <p:nvPr/>
        </p:nvSpPr>
        <p:spPr bwMode="gray">
          <a:xfrm>
            <a:off x="942106" y="5806558"/>
            <a:ext cx="4588693" cy="646331"/>
          </a:xfrm>
          <a:prstGeom prst="rect">
            <a:avLst/>
          </a:prstGeom>
        </p:spPr>
        <p:txBody>
          <a:bodyPr wrap="square">
            <a:spAutoFit/>
          </a:bodyPr>
          <a:lstStyle/>
          <a:p>
            <a:pPr algn="ctr"/>
            <a:r>
              <a:rPr lang="en-US" dirty="0"/>
              <a:t>(Configurations of interface IP addresses and OSPF are not provided here.) </a:t>
            </a:r>
          </a:p>
        </p:txBody>
      </p:sp>
      <p:sp>
        <p:nvSpPr>
          <p:cNvPr id="37" name="文本框 36"/>
          <p:cNvSpPr txBox="1"/>
          <p:nvPr/>
        </p:nvSpPr>
        <p:spPr bwMode="gray">
          <a:xfrm>
            <a:off x="6576198" y="4131852"/>
            <a:ext cx="4076062" cy="2246769"/>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a:solidFill>
                  <a:prstClr val="black"/>
                </a:solidFill>
                <a:cs typeface="Courier New" panose="02070309020205020404" pitchFamily="49" charset="0"/>
              </a:rPr>
              <a:t>[R3]</a:t>
            </a:r>
            <a:r>
              <a:rPr lang="en-US" sz="1400" b="1">
                <a:solidFill>
                  <a:prstClr val="black"/>
                </a:solidFill>
                <a:cs typeface="Courier New" panose="02070309020205020404" pitchFamily="49" charset="0"/>
              </a:rPr>
              <a:t>multicast routing-enable </a:t>
            </a:r>
            <a:r>
              <a:rPr lang="en-US" sz="1400">
                <a:solidFill>
                  <a:prstClr val="black"/>
                </a:solidFill>
                <a:cs typeface="Courier New" panose="02070309020205020404" pitchFamily="49" charset="0"/>
              </a:rPr>
              <a:t>	</a:t>
            </a:r>
          </a:p>
          <a:p>
            <a:pPr fontAlgn="auto">
              <a:lnSpc>
                <a:spcPts val="2400"/>
              </a:lnSpc>
              <a:spcBef>
                <a:spcPts val="0"/>
              </a:spcBef>
              <a:spcAft>
                <a:spcPts val="0"/>
              </a:spcAft>
            </a:pPr>
            <a:r>
              <a:rPr lang="en-US" sz="1400">
                <a:solidFill>
                  <a:prstClr val="black"/>
                </a:solidFill>
                <a:cs typeface="Courier New" panose="02070309020205020404" pitchFamily="49" charset="0"/>
              </a:rPr>
              <a:t>[R3]</a:t>
            </a:r>
            <a:r>
              <a:rPr lang="en-US" sz="1400" b="1">
                <a:solidFill>
                  <a:prstClr val="black"/>
                </a:solidFill>
                <a:cs typeface="Courier New" panose="02070309020205020404" pitchFamily="49" charset="0"/>
              </a:rPr>
              <a:t>interface g0/0/0	</a:t>
            </a:r>
          </a:p>
          <a:p>
            <a:pPr fontAlgn="auto">
              <a:lnSpc>
                <a:spcPts val="2400"/>
              </a:lnSpc>
              <a:spcBef>
                <a:spcPts val="0"/>
              </a:spcBef>
              <a:spcAft>
                <a:spcPts val="0"/>
              </a:spcAft>
            </a:pPr>
            <a:r>
              <a:rPr lang="en-US" sz="1400">
                <a:solidFill>
                  <a:prstClr val="black"/>
                </a:solidFill>
                <a:cs typeface="Courier New" panose="02070309020205020404" pitchFamily="49" charset="0"/>
              </a:rPr>
              <a:t>[R3-GigabitEthernet0/0/0]</a:t>
            </a:r>
            <a:r>
              <a:rPr lang="en-US" sz="1400" b="1">
                <a:solidFill>
                  <a:prstClr val="black"/>
                </a:solidFill>
                <a:cs typeface="Courier New" panose="02070309020205020404" pitchFamily="49" charset="0"/>
              </a:rPr>
              <a:t>pim sm </a:t>
            </a:r>
          </a:p>
          <a:p>
            <a:pPr fontAlgn="auto">
              <a:lnSpc>
                <a:spcPts val="2400"/>
              </a:lnSpc>
              <a:spcBef>
                <a:spcPts val="0"/>
              </a:spcBef>
              <a:spcAft>
                <a:spcPts val="0"/>
              </a:spcAft>
            </a:pPr>
            <a:r>
              <a:rPr lang="en-US" sz="1400">
                <a:solidFill>
                  <a:prstClr val="black"/>
                </a:solidFill>
                <a:cs typeface="Courier New" panose="02070309020205020404" pitchFamily="49" charset="0"/>
              </a:rPr>
              <a:t>[R3-GigabitEthernet0/0/0]</a:t>
            </a:r>
            <a:r>
              <a:rPr lang="en-US" sz="1400" b="1">
                <a:solidFill>
                  <a:prstClr val="black"/>
                </a:solidFill>
                <a:cs typeface="Courier New" panose="02070309020205020404" pitchFamily="49" charset="0"/>
              </a:rPr>
              <a:t>interface g0/0/1</a:t>
            </a:r>
          </a:p>
          <a:p>
            <a:pPr fontAlgn="auto">
              <a:lnSpc>
                <a:spcPts val="2400"/>
              </a:lnSpc>
              <a:spcBef>
                <a:spcPts val="0"/>
              </a:spcBef>
              <a:spcAft>
                <a:spcPts val="0"/>
              </a:spcAft>
            </a:pPr>
            <a:r>
              <a:rPr lang="en-US" sz="1400">
                <a:solidFill>
                  <a:prstClr val="black"/>
                </a:solidFill>
                <a:cs typeface="Courier New" panose="02070309020205020404" pitchFamily="49" charset="0"/>
              </a:rPr>
              <a:t>[R3-GigabitEthernet0/0/1]</a:t>
            </a:r>
            <a:r>
              <a:rPr lang="en-US" sz="1400" b="1">
                <a:solidFill>
                  <a:prstClr val="black"/>
                </a:solidFill>
                <a:cs typeface="Courier New" panose="02070309020205020404" pitchFamily="49" charset="0"/>
              </a:rPr>
              <a:t>igmp enable </a:t>
            </a:r>
          </a:p>
          <a:p>
            <a:pPr fontAlgn="auto">
              <a:lnSpc>
                <a:spcPts val="2400"/>
              </a:lnSpc>
              <a:spcBef>
                <a:spcPts val="0"/>
              </a:spcBef>
              <a:spcAft>
                <a:spcPts val="0"/>
              </a:spcAft>
            </a:pPr>
            <a:r>
              <a:rPr lang="en-US" sz="1400">
                <a:solidFill>
                  <a:prstClr val="black"/>
                </a:solidFill>
                <a:cs typeface="Courier New" panose="02070309020205020404" pitchFamily="49" charset="0"/>
              </a:rPr>
              <a:t>[R3] </a:t>
            </a:r>
            <a:r>
              <a:rPr lang="en-US" sz="1400" b="1">
                <a:solidFill>
                  <a:prstClr val="black"/>
                </a:solidFill>
                <a:cs typeface="Courier New" panose="02070309020205020404" pitchFamily="49" charset="0"/>
              </a:rPr>
              <a:t>pim</a:t>
            </a:r>
            <a:r>
              <a:rPr lang="en-US" sz="1400">
                <a:solidFill>
                  <a:prstClr val="black"/>
                </a:solidFill>
                <a:cs typeface="Courier New" panose="02070309020205020404" pitchFamily="49" charset="0"/>
              </a:rPr>
              <a:t> </a:t>
            </a:r>
          </a:p>
          <a:p>
            <a:pPr fontAlgn="auto">
              <a:lnSpc>
                <a:spcPts val="2400"/>
              </a:lnSpc>
              <a:spcBef>
                <a:spcPts val="0"/>
              </a:spcBef>
              <a:spcAft>
                <a:spcPts val="0"/>
              </a:spcAft>
            </a:pPr>
            <a:r>
              <a:rPr lang="en-US" sz="1400">
                <a:solidFill>
                  <a:prstClr val="black"/>
                </a:solidFill>
                <a:cs typeface="Courier New" panose="02070309020205020404" pitchFamily="49" charset="0"/>
              </a:rPr>
              <a:t>[R3-pim] </a:t>
            </a:r>
            <a:r>
              <a:rPr lang="en-US" sz="1400" b="1">
                <a:solidFill>
                  <a:prstClr val="black"/>
                </a:solidFill>
                <a:cs typeface="Courier New" panose="02070309020205020404" pitchFamily="49" charset="0"/>
              </a:rPr>
              <a:t>static-rp 1.1.1.1</a:t>
            </a:r>
          </a:p>
        </p:txBody>
      </p:sp>
      <p:sp>
        <p:nvSpPr>
          <p:cNvPr id="36" name="文本框 35"/>
          <p:cNvSpPr txBox="1"/>
          <p:nvPr/>
        </p:nvSpPr>
        <p:spPr bwMode="gray">
          <a:xfrm>
            <a:off x="6561809" y="1510371"/>
            <a:ext cx="4076062" cy="2246769"/>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a:solidFill>
                  <a:prstClr val="black"/>
                </a:solidFill>
                <a:cs typeface="Courier New" panose="02070309020205020404" pitchFamily="49" charset="0"/>
              </a:rPr>
              <a:t>[R2]</a:t>
            </a:r>
            <a:r>
              <a:rPr lang="en-US" sz="1400" b="1">
                <a:solidFill>
                  <a:prstClr val="black"/>
                </a:solidFill>
                <a:cs typeface="Courier New" panose="02070309020205020404" pitchFamily="49" charset="0"/>
              </a:rPr>
              <a:t>multicast routing-enable 	</a:t>
            </a:r>
          </a:p>
          <a:p>
            <a:pPr fontAlgn="auto">
              <a:lnSpc>
                <a:spcPts val="2400"/>
              </a:lnSpc>
              <a:spcBef>
                <a:spcPts val="0"/>
              </a:spcBef>
              <a:spcAft>
                <a:spcPts val="0"/>
              </a:spcAft>
            </a:pPr>
            <a:r>
              <a:rPr lang="en-US" sz="1400">
                <a:solidFill>
                  <a:prstClr val="black"/>
                </a:solidFill>
                <a:cs typeface="Courier New" panose="02070309020205020404" pitchFamily="49" charset="0"/>
              </a:rPr>
              <a:t>[R2]</a:t>
            </a:r>
            <a:r>
              <a:rPr lang="en-US" sz="1400" b="1">
                <a:solidFill>
                  <a:prstClr val="black"/>
                </a:solidFill>
                <a:cs typeface="Courier New" panose="02070309020205020404" pitchFamily="49" charset="0"/>
              </a:rPr>
              <a:t>interface g0/0/0	</a:t>
            </a:r>
          </a:p>
          <a:p>
            <a:pPr fontAlgn="auto">
              <a:lnSpc>
                <a:spcPts val="2400"/>
              </a:lnSpc>
              <a:spcBef>
                <a:spcPts val="0"/>
              </a:spcBef>
              <a:spcAft>
                <a:spcPts val="0"/>
              </a:spcAft>
            </a:pPr>
            <a:r>
              <a:rPr lang="en-US" sz="1400">
                <a:solidFill>
                  <a:prstClr val="black"/>
                </a:solidFill>
                <a:cs typeface="Courier New" panose="02070309020205020404" pitchFamily="49" charset="0"/>
              </a:rPr>
              <a:t>[R2-GigabitEthernet0/0/0]</a:t>
            </a:r>
            <a:r>
              <a:rPr lang="en-US" sz="1400" b="1">
                <a:solidFill>
                  <a:prstClr val="black"/>
                </a:solidFill>
                <a:cs typeface="Courier New" panose="02070309020205020404" pitchFamily="49" charset="0"/>
              </a:rPr>
              <a:t>pim sm </a:t>
            </a:r>
          </a:p>
          <a:p>
            <a:pPr fontAlgn="auto">
              <a:lnSpc>
                <a:spcPts val="2400"/>
              </a:lnSpc>
              <a:spcBef>
                <a:spcPts val="0"/>
              </a:spcBef>
              <a:spcAft>
                <a:spcPts val="0"/>
              </a:spcAft>
            </a:pPr>
            <a:r>
              <a:rPr lang="en-US" sz="1400">
                <a:solidFill>
                  <a:prstClr val="black"/>
                </a:solidFill>
                <a:cs typeface="Courier New" panose="02070309020205020404" pitchFamily="49" charset="0"/>
              </a:rPr>
              <a:t>[R2-GigabitEthernet0/0/0]</a:t>
            </a:r>
            <a:r>
              <a:rPr lang="en-US" sz="1400" b="1">
                <a:solidFill>
                  <a:prstClr val="black"/>
                </a:solidFill>
                <a:cs typeface="Courier New" panose="02070309020205020404" pitchFamily="49" charset="0"/>
              </a:rPr>
              <a:t>interface g0/0/1</a:t>
            </a:r>
          </a:p>
          <a:p>
            <a:pPr fontAlgn="auto">
              <a:lnSpc>
                <a:spcPts val="2400"/>
              </a:lnSpc>
              <a:spcBef>
                <a:spcPts val="0"/>
              </a:spcBef>
              <a:spcAft>
                <a:spcPts val="0"/>
              </a:spcAft>
            </a:pPr>
            <a:r>
              <a:rPr lang="en-US" sz="1400">
                <a:solidFill>
                  <a:prstClr val="black"/>
                </a:solidFill>
                <a:cs typeface="Courier New" panose="02070309020205020404" pitchFamily="49" charset="0"/>
              </a:rPr>
              <a:t>[R2-GigabitEthernet0/0/1]</a:t>
            </a:r>
            <a:r>
              <a:rPr lang="en-US" sz="1400" b="1">
                <a:solidFill>
                  <a:prstClr val="black"/>
                </a:solidFill>
                <a:cs typeface="Courier New" panose="02070309020205020404" pitchFamily="49" charset="0"/>
              </a:rPr>
              <a:t>igmp enable </a:t>
            </a:r>
          </a:p>
          <a:p>
            <a:pPr fontAlgn="auto">
              <a:lnSpc>
                <a:spcPts val="2400"/>
              </a:lnSpc>
              <a:spcBef>
                <a:spcPts val="0"/>
              </a:spcBef>
              <a:spcAft>
                <a:spcPts val="0"/>
              </a:spcAft>
            </a:pPr>
            <a:r>
              <a:rPr lang="en-US" sz="1400">
                <a:solidFill>
                  <a:prstClr val="black"/>
                </a:solidFill>
                <a:cs typeface="Courier New" panose="02070309020205020404" pitchFamily="49" charset="0"/>
              </a:rPr>
              <a:t>[R2] </a:t>
            </a:r>
            <a:r>
              <a:rPr lang="en-US" sz="1400" b="1">
                <a:solidFill>
                  <a:prstClr val="black"/>
                </a:solidFill>
                <a:cs typeface="Courier New" panose="02070309020205020404" pitchFamily="49" charset="0"/>
              </a:rPr>
              <a:t>pim</a:t>
            </a:r>
            <a:r>
              <a:rPr lang="en-US" sz="1400">
                <a:solidFill>
                  <a:prstClr val="black"/>
                </a:solidFill>
                <a:cs typeface="Courier New" panose="02070309020205020404" pitchFamily="49" charset="0"/>
              </a:rPr>
              <a:t> </a:t>
            </a:r>
          </a:p>
          <a:p>
            <a:pPr fontAlgn="auto">
              <a:lnSpc>
                <a:spcPts val="2400"/>
              </a:lnSpc>
              <a:spcBef>
                <a:spcPts val="0"/>
              </a:spcBef>
              <a:spcAft>
                <a:spcPts val="0"/>
              </a:spcAft>
            </a:pPr>
            <a:r>
              <a:rPr lang="en-US" sz="1400">
                <a:solidFill>
                  <a:prstClr val="black"/>
                </a:solidFill>
                <a:cs typeface="Courier New" panose="02070309020205020404" pitchFamily="49" charset="0"/>
              </a:rPr>
              <a:t>[R2-pim] </a:t>
            </a:r>
            <a:r>
              <a:rPr lang="en-US" sz="1400" b="1">
                <a:solidFill>
                  <a:prstClr val="black"/>
                </a:solidFill>
                <a:cs typeface="Courier New" panose="02070309020205020404" pitchFamily="49" charset="0"/>
              </a:rPr>
              <a:t>static-rp 1.1.1.1</a:t>
            </a:r>
          </a:p>
        </p:txBody>
      </p:sp>
      <p:sp>
        <p:nvSpPr>
          <p:cNvPr id="38" name="文本框 37"/>
          <p:cNvSpPr txBox="1"/>
          <p:nvPr/>
        </p:nvSpPr>
        <p:spPr bwMode="gray">
          <a:xfrm>
            <a:off x="6775684" y="1193387"/>
            <a:ext cx="1677062" cy="338554"/>
          </a:xfrm>
          <a:prstGeom prst="rect">
            <a:avLst/>
          </a:prstGeom>
          <a:noFill/>
        </p:spPr>
        <p:txBody>
          <a:bodyPr wrap="none" rtlCol="0">
            <a:spAutoFit/>
          </a:bodyPr>
          <a:lstStyle/>
          <a:p>
            <a:pPr fontAlgn="auto">
              <a:spcBef>
                <a:spcPts val="0"/>
              </a:spcBef>
              <a:spcAft>
                <a:spcPts val="0"/>
              </a:spcAft>
            </a:pPr>
            <a:r>
              <a:rPr lang="en-US" sz="1600" b="1">
                <a:solidFill>
                  <a:prstClr val="black"/>
                </a:solidFill>
              </a:rPr>
              <a:t>Configurations on R2:</a:t>
            </a:r>
          </a:p>
        </p:txBody>
      </p:sp>
      <p:grpSp>
        <p:nvGrpSpPr>
          <p:cNvPr id="39" name="Group 38">
            <a:extLst>
              <a:ext uri="{FF2B5EF4-FFF2-40B4-BE49-F238E27FC236}">
                <a16:creationId xmlns:a16="http://schemas.microsoft.com/office/drawing/2014/main" id="{D9ACEB6C-D88B-4EA5-AA0B-367C739CB92A}"/>
              </a:ext>
            </a:extLst>
          </p:cNvPr>
          <p:cNvGrpSpPr/>
          <p:nvPr/>
        </p:nvGrpSpPr>
        <p:grpSpPr bwMode="gray">
          <a:xfrm>
            <a:off x="442604" y="1557281"/>
            <a:ext cx="5782673" cy="4206825"/>
            <a:chOff x="3895533" y="1411925"/>
            <a:chExt cx="5782673" cy="4206825"/>
          </a:xfrm>
        </p:grpSpPr>
        <p:sp>
          <p:nvSpPr>
            <p:cNvPr id="40" name="Text Box 36">
              <a:extLst>
                <a:ext uri="{FF2B5EF4-FFF2-40B4-BE49-F238E27FC236}">
                  <a16:creationId xmlns:a16="http://schemas.microsoft.com/office/drawing/2014/main" id="{0EACE648-F166-49D6-BA55-054877599A7A}"/>
                </a:ext>
              </a:extLst>
            </p:cNvPr>
            <p:cNvSpPr txBox="1">
              <a:spLocks noChangeArrowheads="1"/>
            </p:cNvSpPr>
            <p:nvPr/>
          </p:nvSpPr>
          <p:spPr bwMode="gray">
            <a:xfrm>
              <a:off x="5083631" y="4880086"/>
              <a:ext cx="2308645" cy="738664"/>
            </a:xfrm>
            <a:prstGeom prst="rect">
              <a:avLst/>
            </a:prstGeom>
            <a:noFill/>
            <a:ln w="9525">
              <a:noFill/>
              <a:miter lim="800000"/>
              <a:headEnd/>
              <a:tailEnd/>
            </a:ln>
          </p:spPr>
          <p:txBody>
            <a:bodyPr wrap="none">
              <a:spAutoFit/>
            </a:bodyPr>
            <a:lstStyle/>
            <a:p>
              <a:pPr defTabSz="914163"/>
              <a:r>
                <a:rPr lang="en-US" sz="1400" dirty="0"/>
                <a:t>PC1 </a:t>
              </a:r>
            </a:p>
            <a:p>
              <a:pPr defTabSz="914163"/>
              <a:r>
                <a:rPr lang="en-US" sz="1400" dirty="0">
                  <a:solidFill>
                    <a:srgbClr val="EC7061"/>
                  </a:solidFill>
                </a:rPr>
                <a:t>Receiver</a:t>
              </a:r>
            </a:p>
            <a:p>
              <a:pPr defTabSz="914163"/>
              <a:r>
                <a:rPr lang="en-US" sz="1400" dirty="0">
                  <a:solidFill>
                    <a:srgbClr val="EC7061"/>
                  </a:solidFill>
                </a:rPr>
                <a:t>Multicast group: 224.1.1.1</a:t>
              </a:r>
            </a:p>
          </p:txBody>
        </p:sp>
        <p:pic>
          <p:nvPicPr>
            <p:cNvPr id="41" name="Picture 2" descr="G:\做的项目\公共\扁平图标切换\更新2015_01_21\oss扁平图标库2015_01_21更新-04.png">
              <a:extLst>
                <a:ext uri="{FF2B5EF4-FFF2-40B4-BE49-F238E27FC236}">
                  <a16:creationId xmlns:a16="http://schemas.microsoft.com/office/drawing/2014/main" id="{B394910D-ACEB-4677-9D62-791239A0FDB6}"/>
                </a:ext>
              </a:extLst>
            </p:cNvPr>
            <p:cNvPicPr>
              <a:picLocks noChangeAspect="1" noChangeArrowheads="1"/>
            </p:cNvPicPr>
            <p:nvPr/>
          </p:nvPicPr>
          <p:blipFill>
            <a:blip r:embed="rId3" cstate="print"/>
            <a:stretch>
              <a:fillRect/>
            </a:stretch>
          </p:blipFill>
          <p:spPr bwMode="gray">
            <a:xfrm>
              <a:off x="5241597" y="2437972"/>
              <a:ext cx="638087" cy="485364"/>
            </a:xfrm>
            <a:prstGeom prst="rect">
              <a:avLst/>
            </a:prstGeom>
            <a:noFill/>
          </p:spPr>
        </p:pic>
        <p:pic>
          <p:nvPicPr>
            <p:cNvPr id="42" name="图片 24" descr="PC.png">
              <a:extLst>
                <a:ext uri="{FF2B5EF4-FFF2-40B4-BE49-F238E27FC236}">
                  <a16:creationId xmlns:a16="http://schemas.microsoft.com/office/drawing/2014/main" id="{EB1DB91D-C51F-4244-BDB0-019208B185FF}"/>
                </a:ext>
              </a:extLst>
            </p:cNvPr>
            <p:cNvPicPr>
              <a:picLocks noChangeAspect="1"/>
            </p:cNvPicPr>
            <p:nvPr/>
          </p:nvPicPr>
          <p:blipFill>
            <a:blip r:embed="rId4" cstate="print"/>
            <a:stretch>
              <a:fillRect/>
            </a:stretch>
          </p:blipFill>
          <p:spPr bwMode="gray">
            <a:xfrm>
              <a:off x="5289689" y="4486973"/>
              <a:ext cx="541903" cy="390669"/>
            </a:xfrm>
            <a:prstGeom prst="rect">
              <a:avLst/>
            </a:prstGeom>
          </p:spPr>
        </p:pic>
        <p:pic>
          <p:nvPicPr>
            <p:cNvPr id="43" name="Picture 2" descr="G:\做的项目\公共\扁平图标切换\更新2015_01_21\oss扁平图标库2015_01_21更新-04.png">
              <a:extLst>
                <a:ext uri="{FF2B5EF4-FFF2-40B4-BE49-F238E27FC236}">
                  <a16:creationId xmlns:a16="http://schemas.microsoft.com/office/drawing/2014/main" id="{5FD2076E-FA5A-45E4-93FE-D2E294F1AB4A}"/>
                </a:ext>
              </a:extLst>
            </p:cNvPr>
            <p:cNvPicPr>
              <a:picLocks noChangeAspect="1" noChangeArrowheads="1"/>
            </p:cNvPicPr>
            <p:nvPr/>
          </p:nvPicPr>
          <p:blipFill>
            <a:blip r:embed="rId3" cstate="print"/>
            <a:stretch>
              <a:fillRect/>
            </a:stretch>
          </p:blipFill>
          <p:spPr bwMode="gray">
            <a:xfrm>
              <a:off x="5241597" y="3438598"/>
              <a:ext cx="638087" cy="485364"/>
            </a:xfrm>
            <a:prstGeom prst="rect">
              <a:avLst/>
            </a:prstGeom>
            <a:noFill/>
          </p:spPr>
        </p:pic>
        <p:pic>
          <p:nvPicPr>
            <p:cNvPr id="44" name="Picture 2" descr="G:\做的项目\公共\扁平图标切换\更新2015_01_21\oss扁平图标库2015_01_21更新-04.png">
              <a:extLst>
                <a:ext uri="{FF2B5EF4-FFF2-40B4-BE49-F238E27FC236}">
                  <a16:creationId xmlns:a16="http://schemas.microsoft.com/office/drawing/2014/main" id="{51CB2164-5FB5-4EC6-A2B8-D67E9E0C2835}"/>
                </a:ext>
              </a:extLst>
            </p:cNvPr>
            <p:cNvPicPr>
              <a:picLocks noChangeAspect="1" noChangeArrowheads="1"/>
            </p:cNvPicPr>
            <p:nvPr/>
          </p:nvPicPr>
          <p:blipFill>
            <a:blip r:embed="rId3" cstate="print"/>
            <a:stretch>
              <a:fillRect/>
            </a:stretch>
          </p:blipFill>
          <p:spPr bwMode="gray">
            <a:xfrm>
              <a:off x="7382795" y="2442659"/>
              <a:ext cx="638087" cy="485364"/>
            </a:xfrm>
            <a:prstGeom prst="rect">
              <a:avLst/>
            </a:prstGeom>
            <a:noFill/>
          </p:spPr>
        </p:pic>
        <p:sp>
          <p:nvSpPr>
            <p:cNvPr id="45" name="Text Box 36">
              <a:extLst>
                <a:ext uri="{FF2B5EF4-FFF2-40B4-BE49-F238E27FC236}">
                  <a16:creationId xmlns:a16="http://schemas.microsoft.com/office/drawing/2014/main" id="{5951526C-6FE2-49F5-AED9-9E1BDF6BAE67}"/>
                </a:ext>
              </a:extLst>
            </p:cNvPr>
            <p:cNvSpPr txBox="1">
              <a:spLocks noChangeArrowheads="1"/>
            </p:cNvSpPr>
            <p:nvPr/>
          </p:nvSpPr>
          <p:spPr bwMode="gray">
            <a:xfrm>
              <a:off x="3895533" y="1411925"/>
              <a:ext cx="1388522" cy="523220"/>
            </a:xfrm>
            <a:prstGeom prst="rect">
              <a:avLst/>
            </a:prstGeom>
            <a:noFill/>
            <a:ln w="9525">
              <a:noFill/>
              <a:miter lim="800000"/>
              <a:headEnd/>
              <a:tailEnd/>
            </a:ln>
          </p:spPr>
          <p:txBody>
            <a:bodyPr wrap="none">
              <a:spAutoFit/>
            </a:bodyPr>
            <a:lstStyle/>
            <a:p>
              <a:pPr defTabSz="914163"/>
              <a:r>
                <a:rPr lang="en-US" sz="1400" dirty="0">
                  <a:solidFill>
                    <a:srgbClr val="EC7061"/>
                  </a:solidFill>
                </a:rPr>
                <a:t>Source 1</a:t>
              </a:r>
            </a:p>
            <a:p>
              <a:pPr defTabSz="914163"/>
              <a:r>
                <a:rPr lang="en-US" sz="1400" dirty="0">
                  <a:solidFill>
                    <a:srgbClr val="EC7061"/>
                  </a:solidFill>
                </a:rPr>
                <a:t>10.10.10.10/24</a:t>
              </a:r>
            </a:p>
          </p:txBody>
        </p:sp>
        <p:sp>
          <p:nvSpPr>
            <p:cNvPr id="46" name="Text Box 36">
              <a:extLst>
                <a:ext uri="{FF2B5EF4-FFF2-40B4-BE49-F238E27FC236}">
                  <a16:creationId xmlns:a16="http://schemas.microsoft.com/office/drawing/2014/main" id="{1A9C3242-57FB-4C69-B1CE-47CE5E6AD301}"/>
                </a:ext>
              </a:extLst>
            </p:cNvPr>
            <p:cNvSpPr txBox="1">
              <a:spLocks noChangeArrowheads="1"/>
            </p:cNvSpPr>
            <p:nvPr/>
          </p:nvSpPr>
          <p:spPr bwMode="gray">
            <a:xfrm>
              <a:off x="4717790" y="3175655"/>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0</a:t>
              </a:r>
            </a:p>
          </p:txBody>
        </p:sp>
        <p:sp>
          <p:nvSpPr>
            <p:cNvPr id="47" name="Text Box 36">
              <a:extLst>
                <a:ext uri="{FF2B5EF4-FFF2-40B4-BE49-F238E27FC236}">
                  <a16:creationId xmlns:a16="http://schemas.microsoft.com/office/drawing/2014/main" id="{7EA2D46C-80FF-4D84-90DD-187350A5DD95}"/>
                </a:ext>
              </a:extLst>
            </p:cNvPr>
            <p:cNvSpPr txBox="1">
              <a:spLocks noChangeArrowheads="1"/>
            </p:cNvSpPr>
            <p:nvPr/>
          </p:nvSpPr>
          <p:spPr bwMode="gray">
            <a:xfrm>
              <a:off x="5551300" y="3946586"/>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48" name="Text Box 36">
              <a:extLst>
                <a:ext uri="{FF2B5EF4-FFF2-40B4-BE49-F238E27FC236}">
                  <a16:creationId xmlns:a16="http://schemas.microsoft.com/office/drawing/2014/main" id="{ED8DBFAB-7666-495C-B408-66EA35D6E30A}"/>
                </a:ext>
              </a:extLst>
            </p:cNvPr>
            <p:cNvSpPr txBox="1">
              <a:spLocks noChangeArrowheads="1"/>
            </p:cNvSpPr>
            <p:nvPr/>
          </p:nvSpPr>
          <p:spPr bwMode="gray">
            <a:xfrm>
              <a:off x="4844691" y="2442658"/>
              <a:ext cx="394660" cy="307777"/>
            </a:xfrm>
            <a:prstGeom prst="rect">
              <a:avLst/>
            </a:prstGeom>
            <a:noFill/>
            <a:ln w="9525">
              <a:noFill/>
              <a:miter lim="800000"/>
              <a:headEnd/>
              <a:tailEnd/>
            </a:ln>
          </p:spPr>
          <p:txBody>
            <a:bodyPr wrap="none">
              <a:spAutoFit/>
            </a:bodyPr>
            <a:lstStyle/>
            <a:p>
              <a:pPr defTabSz="914163"/>
              <a:r>
                <a:rPr lang="en-US" sz="1400"/>
                <a:t>R1</a:t>
              </a:r>
            </a:p>
          </p:txBody>
        </p:sp>
        <p:sp>
          <p:nvSpPr>
            <p:cNvPr id="49" name="Text Box 36">
              <a:extLst>
                <a:ext uri="{FF2B5EF4-FFF2-40B4-BE49-F238E27FC236}">
                  <a16:creationId xmlns:a16="http://schemas.microsoft.com/office/drawing/2014/main" id="{C3326BCA-AF35-42B0-B567-70BA9BB8ED96}"/>
                </a:ext>
              </a:extLst>
            </p:cNvPr>
            <p:cNvSpPr txBox="1">
              <a:spLocks noChangeArrowheads="1"/>
            </p:cNvSpPr>
            <p:nvPr/>
          </p:nvSpPr>
          <p:spPr bwMode="gray">
            <a:xfrm>
              <a:off x="8038781" y="2442659"/>
              <a:ext cx="394660" cy="307777"/>
            </a:xfrm>
            <a:prstGeom prst="rect">
              <a:avLst/>
            </a:prstGeom>
            <a:noFill/>
            <a:ln w="9525">
              <a:noFill/>
              <a:miter lim="800000"/>
              <a:headEnd/>
              <a:tailEnd/>
            </a:ln>
          </p:spPr>
          <p:txBody>
            <a:bodyPr wrap="none">
              <a:spAutoFit/>
            </a:bodyPr>
            <a:lstStyle/>
            <a:p>
              <a:pPr defTabSz="914163"/>
              <a:r>
                <a:rPr lang="en-US" sz="1400"/>
                <a:t>R2</a:t>
              </a:r>
            </a:p>
          </p:txBody>
        </p:sp>
        <p:sp>
          <p:nvSpPr>
            <p:cNvPr id="50" name="Text Box 36">
              <a:extLst>
                <a:ext uri="{FF2B5EF4-FFF2-40B4-BE49-F238E27FC236}">
                  <a16:creationId xmlns:a16="http://schemas.microsoft.com/office/drawing/2014/main" id="{27E59538-5871-4FD3-9BC9-D5ACA98E4E6F}"/>
                </a:ext>
              </a:extLst>
            </p:cNvPr>
            <p:cNvSpPr txBox="1">
              <a:spLocks noChangeArrowheads="1"/>
            </p:cNvSpPr>
            <p:nvPr/>
          </p:nvSpPr>
          <p:spPr bwMode="gray">
            <a:xfrm>
              <a:off x="4825005" y="3523121"/>
              <a:ext cx="394660" cy="307777"/>
            </a:xfrm>
            <a:prstGeom prst="rect">
              <a:avLst/>
            </a:prstGeom>
            <a:noFill/>
            <a:ln w="9525">
              <a:noFill/>
              <a:miter lim="800000"/>
              <a:headEnd/>
              <a:tailEnd/>
            </a:ln>
          </p:spPr>
          <p:txBody>
            <a:bodyPr wrap="none">
              <a:spAutoFit/>
            </a:bodyPr>
            <a:lstStyle/>
            <a:p>
              <a:pPr defTabSz="914163"/>
              <a:r>
                <a:rPr lang="en-US" sz="1400"/>
                <a:t>R3</a:t>
              </a:r>
            </a:p>
          </p:txBody>
        </p:sp>
        <p:pic>
          <p:nvPicPr>
            <p:cNvPr id="51" name="图片 13" descr="PC.png">
              <a:extLst>
                <a:ext uri="{FF2B5EF4-FFF2-40B4-BE49-F238E27FC236}">
                  <a16:creationId xmlns:a16="http://schemas.microsoft.com/office/drawing/2014/main" id="{2B1EC82A-67D3-41CF-9A67-00F3E9707709}"/>
                </a:ext>
              </a:extLst>
            </p:cNvPr>
            <p:cNvPicPr>
              <a:picLocks noChangeAspect="1"/>
            </p:cNvPicPr>
            <p:nvPr/>
          </p:nvPicPr>
          <p:blipFill>
            <a:blip r:embed="rId4" cstate="print"/>
            <a:stretch>
              <a:fillRect/>
            </a:stretch>
          </p:blipFill>
          <p:spPr bwMode="gray">
            <a:xfrm>
              <a:off x="7430886" y="4149110"/>
              <a:ext cx="541903" cy="390669"/>
            </a:xfrm>
            <a:prstGeom prst="rect">
              <a:avLst/>
            </a:prstGeom>
          </p:spPr>
        </p:pic>
        <p:sp>
          <p:nvSpPr>
            <p:cNvPr id="52" name="Text Box 36">
              <a:extLst>
                <a:ext uri="{FF2B5EF4-FFF2-40B4-BE49-F238E27FC236}">
                  <a16:creationId xmlns:a16="http://schemas.microsoft.com/office/drawing/2014/main" id="{C7F73329-123C-4112-8821-331B737B0B35}"/>
                </a:ext>
              </a:extLst>
            </p:cNvPr>
            <p:cNvSpPr txBox="1">
              <a:spLocks noChangeArrowheads="1"/>
            </p:cNvSpPr>
            <p:nvPr/>
          </p:nvSpPr>
          <p:spPr bwMode="gray">
            <a:xfrm>
              <a:off x="7369561" y="4682307"/>
              <a:ext cx="2308645" cy="738664"/>
            </a:xfrm>
            <a:prstGeom prst="rect">
              <a:avLst/>
            </a:prstGeom>
            <a:noFill/>
            <a:ln w="9525">
              <a:noFill/>
              <a:miter lim="800000"/>
              <a:headEnd/>
              <a:tailEnd/>
            </a:ln>
          </p:spPr>
          <p:txBody>
            <a:bodyPr wrap="none">
              <a:spAutoFit/>
            </a:bodyPr>
            <a:lstStyle/>
            <a:p>
              <a:pPr defTabSz="914163"/>
              <a:r>
                <a:rPr lang="en-US" sz="1400"/>
                <a:t>PC1 </a:t>
              </a:r>
            </a:p>
            <a:p>
              <a:pPr defTabSz="914163"/>
              <a:r>
                <a:rPr lang="en-US" sz="1400">
                  <a:solidFill>
                    <a:srgbClr val="EC7061"/>
                  </a:solidFill>
                </a:rPr>
                <a:t>Receiver</a:t>
              </a:r>
            </a:p>
            <a:p>
              <a:pPr defTabSz="914163"/>
              <a:r>
                <a:rPr lang="en-US" sz="1400">
                  <a:solidFill>
                    <a:srgbClr val="EC7061"/>
                  </a:solidFill>
                </a:rPr>
                <a:t>Multicast group: 224.1.1.1</a:t>
              </a:r>
            </a:p>
          </p:txBody>
        </p:sp>
        <p:sp>
          <p:nvSpPr>
            <p:cNvPr id="53" name="Text Box 36">
              <a:extLst>
                <a:ext uri="{FF2B5EF4-FFF2-40B4-BE49-F238E27FC236}">
                  <a16:creationId xmlns:a16="http://schemas.microsoft.com/office/drawing/2014/main" id="{62B02725-9655-489C-B40C-E32F7D7BBC28}"/>
                </a:ext>
              </a:extLst>
            </p:cNvPr>
            <p:cNvSpPr txBox="1">
              <a:spLocks noChangeArrowheads="1"/>
            </p:cNvSpPr>
            <p:nvPr/>
          </p:nvSpPr>
          <p:spPr bwMode="gray">
            <a:xfrm>
              <a:off x="6558105" y="2390222"/>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54" name="Text Box 36">
              <a:extLst>
                <a:ext uri="{FF2B5EF4-FFF2-40B4-BE49-F238E27FC236}">
                  <a16:creationId xmlns:a16="http://schemas.microsoft.com/office/drawing/2014/main" id="{1D0E96C7-87D0-41BA-9D34-7E1CA7074B31}"/>
                </a:ext>
              </a:extLst>
            </p:cNvPr>
            <p:cNvSpPr txBox="1">
              <a:spLocks noChangeArrowheads="1"/>
            </p:cNvSpPr>
            <p:nvPr/>
          </p:nvSpPr>
          <p:spPr bwMode="gray">
            <a:xfrm>
              <a:off x="5798705" y="2401534"/>
              <a:ext cx="864295" cy="290432"/>
            </a:xfrm>
            <a:prstGeom prst="rect">
              <a:avLst/>
            </a:prstGeom>
            <a:noFill/>
            <a:ln w="9525">
              <a:noFill/>
              <a:miter lim="800000"/>
              <a:headEnd/>
              <a:tailEnd/>
            </a:ln>
          </p:spPr>
          <p:txBody>
            <a:bodyPr wrap="none">
              <a:spAutoFit/>
            </a:bodyPr>
            <a:lstStyle/>
            <a:p>
              <a:pPr defTabSz="914163"/>
              <a:r>
                <a:rPr lang="en-US" sz="1400" dirty="0">
                  <a:ea typeface="+mn-ea"/>
                </a:rPr>
                <a:t>GE 0/0/</a:t>
              </a:r>
              <a:r>
                <a:rPr lang="en-US" sz="1400" dirty="0"/>
                <a:t>0</a:t>
              </a:r>
            </a:p>
          </p:txBody>
        </p:sp>
        <p:sp>
          <p:nvSpPr>
            <p:cNvPr id="55" name="Text Box 36">
              <a:extLst>
                <a:ext uri="{FF2B5EF4-FFF2-40B4-BE49-F238E27FC236}">
                  <a16:creationId xmlns:a16="http://schemas.microsoft.com/office/drawing/2014/main" id="{8754E859-717C-4D0D-9B31-FEDF157077A1}"/>
                </a:ext>
              </a:extLst>
            </p:cNvPr>
            <p:cNvSpPr txBox="1">
              <a:spLocks noChangeArrowheads="1"/>
            </p:cNvSpPr>
            <p:nvPr/>
          </p:nvSpPr>
          <p:spPr bwMode="gray">
            <a:xfrm>
              <a:off x="7742553" y="2973632"/>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56" name="Text Box 36">
              <a:extLst>
                <a:ext uri="{FF2B5EF4-FFF2-40B4-BE49-F238E27FC236}">
                  <a16:creationId xmlns:a16="http://schemas.microsoft.com/office/drawing/2014/main" id="{B44CC760-9439-48C1-8376-4433607C24CD}"/>
                </a:ext>
              </a:extLst>
            </p:cNvPr>
            <p:cNvSpPr txBox="1">
              <a:spLocks noChangeArrowheads="1"/>
            </p:cNvSpPr>
            <p:nvPr/>
          </p:nvSpPr>
          <p:spPr bwMode="gray">
            <a:xfrm>
              <a:off x="5528332" y="2860092"/>
              <a:ext cx="864295" cy="290432"/>
            </a:xfrm>
            <a:prstGeom prst="rect">
              <a:avLst/>
            </a:prstGeom>
            <a:noFill/>
            <a:ln w="9525">
              <a:noFill/>
              <a:miter lim="800000"/>
              <a:headEnd/>
              <a:tailEnd/>
            </a:ln>
          </p:spPr>
          <p:txBody>
            <a:bodyPr wrap="none">
              <a:spAutoFit/>
            </a:bodyPr>
            <a:lstStyle/>
            <a:p>
              <a:pPr defTabSz="914163"/>
              <a:r>
                <a:rPr lang="en-US" sz="1400">
                  <a:ea typeface="+mn-ea"/>
                </a:rPr>
                <a:t>GE 0/0/</a:t>
              </a:r>
              <a:r>
                <a:rPr lang="en-US" sz="1400"/>
                <a:t>1</a:t>
              </a:r>
            </a:p>
          </p:txBody>
        </p:sp>
        <p:sp>
          <p:nvSpPr>
            <p:cNvPr id="57" name="Text Box 36">
              <a:extLst>
                <a:ext uri="{FF2B5EF4-FFF2-40B4-BE49-F238E27FC236}">
                  <a16:creationId xmlns:a16="http://schemas.microsoft.com/office/drawing/2014/main" id="{90BBB7AB-4E9F-4FAC-9049-0E1B4FFAC731}"/>
                </a:ext>
              </a:extLst>
            </p:cNvPr>
            <p:cNvSpPr txBox="1">
              <a:spLocks noChangeArrowheads="1"/>
            </p:cNvSpPr>
            <p:nvPr/>
          </p:nvSpPr>
          <p:spPr bwMode="gray">
            <a:xfrm>
              <a:off x="3917312" y="2367098"/>
              <a:ext cx="1058303" cy="523220"/>
            </a:xfrm>
            <a:prstGeom prst="rect">
              <a:avLst/>
            </a:prstGeom>
            <a:noFill/>
            <a:ln w="9525">
              <a:noFill/>
              <a:miter lim="800000"/>
              <a:headEnd/>
              <a:tailEnd/>
            </a:ln>
          </p:spPr>
          <p:txBody>
            <a:bodyPr wrap="none">
              <a:spAutoFit/>
            </a:bodyPr>
            <a:lstStyle/>
            <a:p>
              <a:pPr defTabSz="914163"/>
              <a:r>
                <a:rPr lang="en-US" sz="1400">
                  <a:solidFill>
                    <a:srgbClr val="EC7061"/>
                  </a:solidFill>
                </a:rPr>
                <a:t>Lookback0</a:t>
              </a:r>
            </a:p>
            <a:p>
              <a:pPr defTabSz="914163"/>
              <a:r>
                <a:rPr lang="en-US" sz="1400">
                  <a:solidFill>
                    <a:srgbClr val="EC7061"/>
                  </a:solidFill>
                </a:rPr>
                <a:t>1.1.1.1/32</a:t>
              </a:r>
            </a:p>
          </p:txBody>
        </p:sp>
        <p:cxnSp>
          <p:nvCxnSpPr>
            <p:cNvPr id="58" name="直接连接符 12">
              <a:extLst>
                <a:ext uri="{FF2B5EF4-FFF2-40B4-BE49-F238E27FC236}">
                  <a16:creationId xmlns:a16="http://schemas.microsoft.com/office/drawing/2014/main" id="{F340550C-CDF4-4C72-AE08-7A9DE6A2DAA2}"/>
                </a:ext>
              </a:extLst>
            </p:cNvPr>
            <p:cNvCxnSpPr>
              <a:cxnSpLocks/>
              <a:stCxn id="51" idx="0"/>
              <a:endCxn id="44" idx="2"/>
            </p:cNvCxnSpPr>
            <p:nvPr/>
          </p:nvCxnSpPr>
          <p:spPr bwMode="gray">
            <a:xfrm flipV="1">
              <a:off x="7701838" y="2928023"/>
              <a:ext cx="1" cy="1221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12">
              <a:extLst>
                <a:ext uri="{FF2B5EF4-FFF2-40B4-BE49-F238E27FC236}">
                  <a16:creationId xmlns:a16="http://schemas.microsoft.com/office/drawing/2014/main" id="{C7111276-3BFB-4E8B-A2C7-59CDA08F38CD}"/>
                </a:ext>
              </a:extLst>
            </p:cNvPr>
            <p:cNvCxnSpPr>
              <a:cxnSpLocks/>
              <a:stCxn id="41" idx="3"/>
              <a:endCxn id="44" idx="1"/>
            </p:cNvCxnSpPr>
            <p:nvPr/>
          </p:nvCxnSpPr>
          <p:spPr bwMode="gray">
            <a:xfrm>
              <a:off x="5879684" y="2680654"/>
              <a:ext cx="1503111" cy="4687"/>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0" name="图片 37" descr="交换机.png">
              <a:extLst>
                <a:ext uri="{FF2B5EF4-FFF2-40B4-BE49-F238E27FC236}">
                  <a16:creationId xmlns:a16="http://schemas.microsoft.com/office/drawing/2014/main" id="{3886E866-6848-4A44-9161-8286173FC4AD}"/>
                </a:ext>
              </a:extLst>
            </p:cNvPr>
            <p:cNvPicPr preferRelativeResize="0">
              <a:picLocks/>
            </p:cNvPicPr>
            <p:nvPr/>
          </p:nvPicPr>
          <p:blipFill>
            <a:blip r:embed="rId5" cstate="print"/>
            <a:stretch>
              <a:fillRect/>
            </a:stretch>
          </p:blipFill>
          <p:spPr bwMode="gray">
            <a:xfrm>
              <a:off x="5239351" y="1439334"/>
              <a:ext cx="638087" cy="482592"/>
            </a:xfrm>
            <a:prstGeom prst="rect">
              <a:avLst/>
            </a:prstGeom>
          </p:spPr>
        </p:pic>
        <p:cxnSp>
          <p:nvCxnSpPr>
            <p:cNvPr id="61" name="直接连接符 12">
              <a:extLst>
                <a:ext uri="{FF2B5EF4-FFF2-40B4-BE49-F238E27FC236}">
                  <a16:creationId xmlns:a16="http://schemas.microsoft.com/office/drawing/2014/main" id="{4D78FFFE-9435-4A73-B6C3-20F2BD764098}"/>
                </a:ext>
              </a:extLst>
            </p:cNvPr>
            <p:cNvCxnSpPr>
              <a:cxnSpLocks/>
              <a:stCxn id="41" idx="0"/>
              <a:endCxn id="60" idx="2"/>
            </p:cNvCxnSpPr>
            <p:nvPr/>
          </p:nvCxnSpPr>
          <p:spPr bwMode="gray">
            <a:xfrm flipH="1" flipV="1">
              <a:off x="5558395" y="1921926"/>
              <a:ext cx="2246" cy="5160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直接连接符 12">
              <a:extLst>
                <a:ext uri="{FF2B5EF4-FFF2-40B4-BE49-F238E27FC236}">
                  <a16:creationId xmlns:a16="http://schemas.microsoft.com/office/drawing/2014/main" id="{E6AB450C-E249-4BFF-836A-A1BE15ACB4F7}"/>
                </a:ext>
              </a:extLst>
            </p:cNvPr>
            <p:cNvCxnSpPr>
              <a:cxnSpLocks/>
              <a:stCxn id="43" idx="0"/>
              <a:endCxn id="41" idx="2"/>
            </p:cNvCxnSpPr>
            <p:nvPr/>
          </p:nvCxnSpPr>
          <p:spPr bwMode="gray">
            <a:xfrm flipV="1">
              <a:off x="5560641" y="2923336"/>
              <a:ext cx="0" cy="5152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3" name="直接连接符 12">
              <a:extLst>
                <a:ext uri="{FF2B5EF4-FFF2-40B4-BE49-F238E27FC236}">
                  <a16:creationId xmlns:a16="http://schemas.microsoft.com/office/drawing/2014/main" id="{1CB29DC3-49D3-4811-9A36-0BFE3DFFB55F}"/>
                </a:ext>
              </a:extLst>
            </p:cNvPr>
            <p:cNvCxnSpPr>
              <a:cxnSpLocks/>
              <a:stCxn id="42" idx="0"/>
              <a:endCxn id="43" idx="2"/>
            </p:cNvCxnSpPr>
            <p:nvPr/>
          </p:nvCxnSpPr>
          <p:spPr bwMode="gray">
            <a:xfrm flipV="1">
              <a:off x="5560641" y="3923962"/>
              <a:ext cx="0" cy="563011"/>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6225175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451878" y="1242452"/>
            <a:ext cx="11306175" cy="4897628"/>
          </a:xfrm>
        </p:spPr>
        <p:txBody>
          <a:bodyPr>
            <a:spAutoFit/>
          </a:bodyPr>
          <a:lstStyle/>
          <a:p>
            <a:pPr>
              <a:spcBef>
                <a:spcPts val="400"/>
              </a:spcBef>
            </a:pPr>
            <a:r>
              <a:rPr lang="en-US" dirty="0"/>
              <a:t>(Single) What is the destination IP address of PIM messages?</a:t>
            </a:r>
          </a:p>
          <a:p>
            <a:pPr marL="744376" lvl="1" indent="-342900">
              <a:spcBef>
                <a:spcPts val="400"/>
              </a:spcBef>
              <a:buAutoNum type="alphaUcPeriod"/>
            </a:pPr>
            <a:r>
              <a:rPr lang="en-US" dirty="0"/>
              <a:t>224.0.0.2</a:t>
            </a:r>
          </a:p>
          <a:p>
            <a:pPr marL="744376" lvl="1" indent="-342900">
              <a:spcBef>
                <a:spcPts val="400"/>
              </a:spcBef>
              <a:buAutoNum type="alphaUcPeriod"/>
            </a:pPr>
            <a:r>
              <a:rPr lang="en-US" dirty="0"/>
              <a:t>224.0.0.1</a:t>
            </a:r>
          </a:p>
          <a:p>
            <a:pPr marL="744376" lvl="1" indent="-342900">
              <a:spcBef>
                <a:spcPts val="400"/>
              </a:spcBef>
              <a:buAutoNum type="alphaUcPeriod"/>
            </a:pPr>
            <a:r>
              <a:rPr lang="en-US" dirty="0"/>
              <a:t>224.0.0.5</a:t>
            </a:r>
          </a:p>
          <a:p>
            <a:pPr marL="744376" lvl="1" indent="-342900">
              <a:spcBef>
                <a:spcPts val="400"/>
              </a:spcBef>
              <a:buAutoNum type="alphaUcPeriod"/>
            </a:pPr>
            <a:r>
              <a:rPr lang="en-US" dirty="0"/>
              <a:t>224.0.0.13</a:t>
            </a:r>
          </a:p>
          <a:p>
            <a:pPr>
              <a:spcBef>
                <a:spcPts val="400"/>
              </a:spcBef>
            </a:pPr>
            <a:r>
              <a:rPr lang="en-US" dirty="0"/>
              <a:t>(Multiple) Which of the following mechanisms are used by multicast to prevent duplicate packets?</a:t>
            </a:r>
          </a:p>
          <a:p>
            <a:pPr marL="744376" lvl="1" indent="-342900">
              <a:spcBef>
                <a:spcPts val="400"/>
              </a:spcBef>
              <a:buAutoNum type="alphaUcPeriod"/>
            </a:pPr>
            <a:r>
              <a:rPr lang="en-US" dirty="0"/>
              <a:t>RPF mechanism</a:t>
            </a:r>
          </a:p>
          <a:p>
            <a:pPr marL="744376" lvl="1" indent="-342900">
              <a:spcBef>
                <a:spcPts val="400"/>
              </a:spcBef>
              <a:buAutoNum type="alphaUcPeriod"/>
            </a:pPr>
            <a:r>
              <a:rPr lang="en-US" dirty="0"/>
              <a:t>Assert election mechanism</a:t>
            </a:r>
          </a:p>
          <a:p>
            <a:pPr marL="744376" lvl="1" indent="-342900">
              <a:spcBef>
                <a:spcPts val="400"/>
              </a:spcBef>
              <a:buAutoNum type="alphaUcPeriod"/>
            </a:pPr>
            <a:r>
              <a:rPr lang="en-US" dirty="0"/>
              <a:t>DR election mechanism</a:t>
            </a:r>
          </a:p>
          <a:p>
            <a:pPr marL="744376" lvl="1" indent="-342900">
              <a:spcBef>
                <a:spcPts val="400"/>
              </a:spcBef>
              <a:buAutoNum type="alphaUcPeriod"/>
            </a:pPr>
            <a:r>
              <a:rPr lang="en-US" dirty="0"/>
              <a:t>IGMP </a:t>
            </a:r>
            <a:r>
              <a:rPr lang="en-US" dirty="0" err="1"/>
              <a:t>querier</a:t>
            </a:r>
            <a:r>
              <a:rPr lang="en-US" dirty="0"/>
              <a:t> election mechanism</a:t>
            </a:r>
            <a:endParaRPr lang="zh-CN" altLang="en-US" dirty="0"/>
          </a:p>
        </p:txBody>
      </p:sp>
    </p:spTree>
    <p:extLst>
      <p:ext uri="{BB962C8B-B14F-4D97-AF65-F5344CB8AC3E}">
        <p14:creationId xmlns:p14="http://schemas.microsoft.com/office/powerpoint/2010/main" val="2951773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a:extLst>
              <a:ext uri="{FF2B5EF4-FFF2-40B4-BE49-F238E27FC236}">
                <a16:creationId xmlns:a16="http://schemas.microsoft.com/office/drawing/2014/main" id="{6A7AE882-A884-46E3-BA2F-F8ACAD888B16}"/>
              </a:ext>
            </a:extLst>
          </p:cNvPr>
          <p:cNvSpPr>
            <a:spLocks noGrp="1"/>
          </p:cNvSpPr>
          <p:nvPr>
            <p:ph type="body" sz="quarter" idx="10"/>
          </p:nvPr>
        </p:nvSpPr>
        <p:spPr bwMode="gray"/>
        <p:txBody>
          <a:bodyPr/>
          <a:lstStyle/>
          <a:p>
            <a:pPr marL="0" indent="0">
              <a:lnSpc>
                <a:spcPct val="120000"/>
              </a:lnSpc>
              <a:buNone/>
            </a:pPr>
            <a:r>
              <a:rPr lang="en-US" sz="1600" dirty="0"/>
              <a:t>A multicast network can be divided into three parts:</a:t>
            </a:r>
          </a:p>
          <a:p>
            <a:pPr lvl="1">
              <a:lnSpc>
                <a:spcPct val="120000"/>
              </a:lnSpc>
            </a:pPr>
            <a:r>
              <a:rPr lang="en-US" sz="1400" dirty="0"/>
              <a:t>Source end network: sends multicast data generated by the multicast source to the multicast forwarding network.</a:t>
            </a:r>
          </a:p>
          <a:p>
            <a:pPr lvl="1">
              <a:lnSpc>
                <a:spcPct val="120000"/>
              </a:lnSpc>
            </a:pPr>
            <a:r>
              <a:rPr lang="en-US" sz="1400" dirty="0"/>
              <a:t>Multicast forwarding network: </a:t>
            </a:r>
            <a:r>
              <a:rPr lang="en-US" sz="1400" b="1" dirty="0">
                <a:solidFill>
                  <a:srgbClr val="EC7061"/>
                </a:solidFill>
              </a:rPr>
              <a:t>generates a loop-free multicast forwarding path</a:t>
            </a:r>
            <a:r>
              <a:rPr lang="en-US" sz="1400" dirty="0"/>
              <a:t>, which is also referred to as an </a:t>
            </a:r>
            <a:r>
              <a:rPr lang="en-US" sz="1400" b="1" dirty="0">
                <a:solidFill>
                  <a:srgbClr val="EC7061"/>
                </a:solidFill>
              </a:rPr>
              <a:t>MDT</a:t>
            </a:r>
            <a:r>
              <a:rPr lang="en-US" sz="1400" dirty="0"/>
              <a:t>.</a:t>
            </a:r>
          </a:p>
          <a:p>
            <a:pPr lvl="1">
              <a:lnSpc>
                <a:spcPct val="120000"/>
              </a:lnSpc>
            </a:pPr>
            <a:r>
              <a:rPr lang="en-US" sz="1400" dirty="0"/>
              <a:t>Receiver end network: uses </a:t>
            </a:r>
            <a:r>
              <a:rPr lang="en-US" sz="1400" b="1" dirty="0">
                <a:solidFill>
                  <a:srgbClr val="EC7061"/>
                </a:solidFill>
              </a:rPr>
              <a:t>IGMP</a:t>
            </a:r>
            <a:r>
              <a:rPr lang="en-US" sz="1400" dirty="0"/>
              <a:t> to enable the multicast network to </a:t>
            </a:r>
            <a:r>
              <a:rPr lang="en-US" sz="1400" b="1" dirty="0">
                <a:solidFill>
                  <a:srgbClr val="EC7061"/>
                </a:solidFill>
              </a:rPr>
              <a:t>detect the locations of multicast group members</a:t>
            </a:r>
            <a:r>
              <a:rPr lang="en-US" sz="1400" dirty="0"/>
              <a:t> and the multicast groups that the members join.</a:t>
            </a:r>
          </a:p>
        </p:txBody>
      </p:sp>
      <p:sp>
        <p:nvSpPr>
          <p:cNvPr id="2" name="标题 1"/>
          <p:cNvSpPr>
            <a:spLocks noGrp="1"/>
          </p:cNvSpPr>
          <p:nvPr>
            <p:ph type="title"/>
          </p:nvPr>
        </p:nvSpPr>
        <p:spPr bwMode="gray"/>
        <p:txBody>
          <a:bodyPr/>
          <a:lstStyle/>
          <a:p>
            <a:r>
              <a:rPr lang="en-US"/>
              <a:t>Multicast Network Architecture Review</a:t>
            </a:r>
          </a:p>
        </p:txBody>
      </p:sp>
      <p:grpSp>
        <p:nvGrpSpPr>
          <p:cNvPr id="128" name="Group 127">
            <a:extLst>
              <a:ext uri="{FF2B5EF4-FFF2-40B4-BE49-F238E27FC236}">
                <a16:creationId xmlns:a16="http://schemas.microsoft.com/office/drawing/2014/main" id="{289691A7-98F9-492C-95E6-ADCF412C9C69}"/>
              </a:ext>
            </a:extLst>
          </p:cNvPr>
          <p:cNvGrpSpPr/>
          <p:nvPr/>
        </p:nvGrpSpPr>
        <p:grpSpPr bwMode="gray">
          <a:xfrm>
            <a:off x="579952" y="3187045"/>
            <a:ext cx="11062758" cy="3119169"/>
            <a:chOff x="589566" y="3188787"/>
            <a:chExt cx="11062758" cy="3119169"/>
          </a:xfrm>
        </p:grpSpPr>
        <p:sp>
          <p:nvSpPr>
            <p:cNvPr id="38" name="Freeform 159">
              <a:extLst>
                <a:ext uri="{FF2B5EF4-FFF2-40B4-BE49-F238E27FC236}">
                  <a16:creationId xmlns:a16="http://schemas.microsoft.com/office/drawing/2014/main" id="{0F4BED03-6730-4D0F-938D-D28063937887}"/>
                </a:ext>
              </a:extLst>
            </p:cNvPr>
            <p:cNvSpPr/>
            <p:nvPr/>
          </p:nvSpPr>
          <p:spPr bwMode="gray">
            <a:xfrm flipH="1">
              <a:off x="3722113" y="3391688"/>
              <a:ext cx="3705325"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pic>
          <p:nvPicPr>
            <p:cNvPr id="39" name="Picture 2" descr="G:\做的项目\公共\扁平图标切换\更新2015_01_21\oss扁平图标库2015_01_21更新-04.png">
              <a:extLst>
                <a:ext uri="{FF2B5EF4-FFF2-40B4-BE49-F238E27FC236}">
                  <a16:creationId xmlns:a16="http://schemas.microsoft.com/office/drawing/2014/main" id="{A0605364-832E-4A12-B3A2-0A0E1974EC22}"/>
                </a:ext>
              </a:extLst>
            </p:cNvPr>
            <p:cNvPicPr>
              <a:picLocks noChangeArrowheads="1"/>
            </p:cNvPicPr>
            <p:nvPr/>
          </p:nvPicPr>
          <p:blipFill>
            <a:blip r:embed="rId3" cstate="print"/>
            <a:stretch>
              <a:fillRect/>
            </a:stretch>
          </p:blipFill>
          <p:spPr bwMode="gray">
            <a:xfrm>
              <a:off x="3440458" y="4303559"/>
              <a:ext cx="528117" cy="399259"/>
            </a:xfrm>
            <a:prstGeom prst="rect">
              <a:avLst/>
            </a:prstGeom>
            <a:noFill/>
          </p:spPr>
        </p:pic>
        <p:pic>
          <p:nvPicPr>
            <p:cNvPr id="40" name="Picture 2" descr="G:\做的项目\公共\扁平图标切换\更新2015_01_21\oss扁平图标库2015_01_21更新-04.png">
              <a:extLst>
                <a:ext uri="{FF2B5EF4-FFF2-40B4-BE49-F238E27FC236}">
                  <a16:creationId xmlns:a16="http://schemas.microsoft.com/office/drawing/2014/main" id="{D4CE843F-E37D-49C1-A2F3-C3982F8A8CBA}"/>
                </a:ext>
              </a:extLst>
            </p:cNvPr>
            <p:cNvPicPr>
              <a:picLocks noChangeArrowheads="1"/>
            </p:cNvPicPr>
            <p:nvPr/>
          </p:nvPicPr>
          <p:blipFill>
            <a:blip r:embed="rId3" cstate="print"/>
            <a:stretch>
              <a:fillRect/>
            </a:stretch>
          </p:blipFill>
          <p:spPr bwMode="gray">
            <a:xfrm>
              <a:off x="7132428" y="4298497"/>
              <a:ext cx="528117" cy="399259"/>
            </a:xfrm>
            <a:prstGeom prst="rect">
              <a:avLst/>
            </a:prstGeom>
            <a:noFill/>
          </p:spPr>
        </p:pic>
        <p:pic>
          <p:nvPicPr>
            <p:cNvPr id="42" name="图片 37" descr="交换机.png">
              <a:extLst>
                <a:ext uri="{FF2B5EF4-FFF2-40B4-BE49-F238E27FC236}">
                  <a16:creationId xmlns:a16="http://schemas.microsoft.com/office/drawing/2014/main" id="{5402BC9C-71BC-4E4C-93CA-D3590BD04EE9}"/>
                </a:ext>
              </a:extLst>
            </p:cNvPr>
            <p:cNvPicPr preferRelativeResize="0">
              <a:picLocks/>
            </p:cNvPicPr>
            <p:nvPr/>
          </p:nvPicPr>
          <p:blipFill>
            <a:blip r:embed="rId4" cstate="print"/>
            <a:stretch>
              <a:fillRect/>
            </a:stretch>
          </p:blipFill>
          <p:spPr bwMode="gray">
            <a:xfrm>
              <a:off x="1124777" y="4298497"/>
              <a:ext cx="528118" cy="399421"/>
            </a:xfrm>
            <a:prstGeom prst="rect">
              <a:avLst/>
            </a:prstGeom>
          </p:spPr>
        </p:pic>
        <p:pic>
          <p:nvPicPr>
            <p:cNvPr id="43" name="图片 38" descr="PC.png">
              <a:extLst>
                <a:ext uri="{FF2B5EF4-FFF2-40B4-BE49-F238E27FC236}">
                  <a16:creationId xmlns:a16="http://schemas.microsoft.com/office/drawing/2014/main" id="{1881D149-B1A5-4E92-8D83-A0E148CEB781}"/>
                </a:ext>
              </a:extLst>
            </p:cNvPr>
            <p:cNvPicPr>
              <a:picLocks noChangeAspect="1"/>
            </p:cNvPicPr>
            <p:nvPr/>
          </p:nvPicPr>
          <p:blipFill>
            <a:blip r:embed="rId5" cstate="print"/>
            <a:stretch>
              <a:fillRect/>
            </a:stretch>
          </p:blipFill>
          <p:spPr bwMode="gray">
            <a:xfrm>
              <a:off x="9479491" y="3655399"/>
              <a:ext cx="544104" cy="385259"/>
            </a:xfrm>
            <a:prstGeom prst="rect">
              <a:avLst/>
            </a:prstGeom>
          </p:spPr>
        </p:pic>
        <p:cxnSp>
          <p:nvCxnSpPr>
            <p:cNvPr id="44" name="直接连接符 12">
              <a:extLst>
                <a:ext uri="{FF2B5EF4-FFF2-40B4-BE49-F238E27FC236}">
                  <a16:creationId xmlns:a16="http://schemas.microsoft.com/office/drawing/2014/main" id="{EC6AD0EF-DFF6-494E-8DA9-EC832DB8D965}"/>
                </a:ext>
              </a:extLst>
            </p:cNvPr>
            <p:cNvCxnSpPr>
              <a:cxnSpLocks/>
              <a:stCxn id="42" idx="3"/>
              <a:endCxn id="39" idx="1"/>
            </p:cNvCxnSpPr>
            <p:nvPr/>
          </p:nvCxnSpPr>
          <p:spPr bwMode="gray">
            <a:xfrm>
              <a:off x="1652895" y="4498208"/>
              <a:ext cx="1787563" cy="49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12">
              <a:extLst>
                <a:ext uri="{FF2B5EF4-FFF2-40B4-BE49-F238E27FC236}">
                  <a16:creationId xmlns:a16="http://schemas.microsoft.com/office/drawing/2014/main" id="{00C0296D-951A-43F2-8EEA-B46E728D327C}"/>
                </a:ext>
              </a:extLst>
            </p:cNvPr>
            <p:cNvCxnSpPr>
              <a:cxnSpLocks/>
              <a:stCxn id="40" idx="0"/>
              <a:endCxn id="43" idx="1"/>
            </p:cNvCxnSpPr>
            <p:nvPr/>
          </p:nvCxnSpPr>
          <p:spPr bwMode="gray">
            <a:xfrm flipV="1">
              <a:off x="7396487" y="3848029"/>
              <a:ext cx="2083004" cy="45046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8" name="TextBox 47">
              <a:extLst>
                <a:ext uri="{FF2B5EF4-FFF2-40B4-BE49-F238E27FC236}">
                  <a16:creationId xmlns:a16="http://schemas.microsoft.com/office/drawing/2014/main" id="{6B043639-EEA5-4628-B333-FDA7495B3634}"/>
                </a:ext>
              </a:extLst>
            </p:cNvPr>
            <p:cNvSpPr txBox="1"/>
            <p:nvPr/>
          </p:nvSpPr>
          <p:spPr bwMode="gray">
            <a:xfrm>
              <a:off x="589566" y="4712126"/>
              <a:ext cx="1589528" cy="276999"/>
            </a:xfrm>
            <a:prstGeom prst="rect">
              <a:avLst/>
            </a:prstGeom>
            <a:noFill/>
          </p:spPr>
          <p:txBody>
            <a:bodyPr wrap="square" rtlCol="0">
              <a:spAutoFit/>
            </a:bodyPr>
            <a:lstStyle/>
            <a:p>
              <a:pPr algn="ctr"/>
              <a:r>
                <a:rPr lang="en-US" sz="1200" dirty="0"/>
                <a:t>Multicast source</a:t>
              </a:r>
            </a:p>
          </p:txBody>
        </p:sp>
        <p:sp>
          <p:nvSpPr>
            <p:cNvPr id="49" name="TextBox 48">
              <a:extLst>
                <a:ext uri="{FF2B5EF4-FFF2-40B4-BE49-F238E27FC236}">
                  <a16:creationId xmlns:a16="http://schemas.microsoft.com/office/drawing/2014/main" id="{057024F5-A8C4-4396-89D8-01ABB74EFBD9}"/>
                </a:ext>
              </a:extLst>
            </p:cNvPr>
            <p:cNvSpPr txBox="1"/>
            <p:nvPr/>
          </p:nvSpPr>
          <p:spPr bwMode="gray">
            <a:xfrm>
              <a:off x="9009706" y="4093040"/>
              <a:ext cx="1483675" cy="646331"/>
            </a:xfrm>
            <a:prstGeom prst="rect">
              <a:avLst/>
            </a:prstGeom>
            <a:noFill/>
          </p:spPr>
          <p:txBody>
            <a:bodyPr wrap="square" rtlCol="0">
              <a:spAutoFit/>
            </a:bodyPr>
            <a:lstStyle/>
            <a:p>
              <a:pPr algn="ctr"/>
              <a:r>
                <a:rPr lang="en-US" sz="1200" dirty="0"/>
                <a:t>Multicast group member</a:t>
              </a:r>
            </a:p>
          </p:txBody>
        </p:sp>
        <p:pic>
          <p:nvPicPr>
            <p:cNvPr id="52" name="图片 38" descr="PC.png">
              <a:extLst>
                <a:ext uri="{FF2B5EF4-FFF2-40B4-BE49-F238E27FC236}">
                  <a16:creationId xmlns:a16="http://schemas.microsoft.com/office/drawing/2014/main" id="{F2F75D98-9189-4DDB-9620-C35BCBAB9055}"/>
                </a:ext>
              </a:extLst>
            </p:cNvPr>
            <p:cNvPicPr>
              <a:picLocks noChangeAspect="1"/>
            </p:cNvPicPr>
            <p:nvPr/>
          </p:nvPicPr>
          <p:blipFill>
            <a:blip r:embed="rId5" cstate="print"/>
            <a:stretch>
              <a:fillRect/>
            </a:stretch>
          </p:blipFill>
          <p:spPr bwMode="gray">
            <a:xfrm>
              <a:off x="9482664" y="4959427"/>
              <a:ext cx="544104" cy="385259"/>
            </a:xfrm>
            <a:prstGeom prst="rect">
              <a:avLst/>
            </a:prstGeom>
          </p:spPr>
        </p:pic>
        <p:cxnSp>
          <p:nvCxnSpPr>
            <p:cNvPr id="53" name="直接连接符 12">
              <a:extLst>
                <a:ext uri="{FF2B5EF4-FFF2-40B4-BE49-F238E27FC236}">
                  <a16:creationId xmlns:a16="http://schemas.microsoft.com/office/drawing/2014/main" id="{9B4506CF-BBC8-46FE-8814-3FE0BC9430EB}"/>
                </a:ext>
              </a:extLst>
            </p:cNvPr>
            <p:cNvCxnSpPr>
              <a:cxnSpLocks/>
              <a:stCxn id="40" idx="2"/>
              <a:endCxn id="52" idx="1"/>
            </p:cNvCxnSpPr>
            <p:nvPr/>
          </p:nvCxnSpPr>
          <p:spPr bwMode="gray">
            <a:xfrm>
              <a:off x="7396487" y="4697756"/>
              <a:ext cx="2086177" cy="45430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id="{07E13C9D-3C12-49CE-8825-E746EC692308}"/>
                </a:ext>
              </a:extLst>
            </p:cNvPr>
            <p:cNvSpPr txBox="1"/>
            <p:nvPr/>
          </p:nvSpPr>
          <p:spPr bwMode="gray">
            <a:xfrm>
              <a:off x="9080319" y="5397068"/>
              <a:ext cx="1348795" cy="646331"/>
            </a:xfrm>
            <a:prstGeom prst="rect">
              <a:avLst/>
            </a:prstGeom>
            <a:noFill/>
          </p:spPr>
          <p:txBody>
            <a:bodyPr wrap="square" rtlCol="0">
              <a:spAutoFit/>
            </a:bodyPr>
            <a:lstStyle/>
            <a:p>
              <a:pPr algn="ctr"/>
              <a:r>
                <a:rPr lang="en-US" sz="1200" dirty="0"/>
                <a:t>Multicast group member</a:t>
              </a:r>
            </a:p>
          </p:txBody>
        </p:sp>
        <p:sp>
          <p:nvSpPr>
            <p:cNvPr id="58" name="TextBox 57">
              <a:extLst>
                <a:ext uri="{FF2B5EF4-FFF2-40B4-BE49-F238E27FC236}">
                  <a16:creationId xmlns:a16="http://schemas.microsoft.com/office/drawing/2014/main" id="{1BFE8941-98F9-4ECB-AA01-5362865DD595}"/>
                </a:ext>
              </a:extLst>
            </p:cNvPr>
            <p:cNvSpPr txBox="1"/>
            <p:nvPr/>
          </p:nvSpPr>
          <p:spPr bwMode="gray">
            <a:xfrm>
              <a:off x="3058855" y="4712126"/>
              <a:ext cx="1310371" cy="461665"/>
            </a:xfrm>
            <a:prstGeom prst="rect">
              <a:avLst/>
            </a:prstGeom>
            <a:noFill/>
          </p:spPr>
          <p:txBody>
            <a:bodyPr wrap="square" rtlCol="0">
              <a:spAutoFit/>
            </a:bodyPr>
            <a:lstStyle/>
            <a:p>
              <a:pPr algn="ctr"/>
              <a:r>
                <a:rPr lang="en-US" sz="1200" dirty="0"/>
                <a:t>Multicast router (FHR)</a:t>
              </a:r>
            </a:p>
          </p:txBody>
        </p:sp>
        <p:pic>
          <p:nvPicPr>
            <p:cNvPr id="62" name="Picture 2" descr="G:\做的项目\公共\扁平图标切换\更新2015_01_21\oss扁平图标库2015_01_21更新-04.png">
              <a:extLst>
                <a:ext uri="{FF2B5EF4-FFF2-40B4-BE49-F238E27FC236}">
                  <a16:creationId xmlns:a16="http://schemas.microsoft.com/office/drawing/2014/main" id="{DB1D3A7A-91C3-407C-A5F5-72EA6AF17298}"/>
                </a:ext>
              </a:extLst>
            </p:cNvPr>
            <p:cNvPicPr>
              <a:picLocks noChangeArrowheads="1"/>
            </p:cNvPicPr>
            <p:nvPr/>
          </p:nvPicPr>
          <p:blipFill>
            <a:blip r:embed="rId3" cstate="print"/>
            <a:stretch>
              <a:fillRect/>
            </a:stretch>
          </p:blipFill>
          <p:spPr bwMode="gray">
            <a:xfrm>
              <a:off x="5349512" y="4589307"/>
              <a:ext cx="528117" cy="399259"/>
            </a:xfrm>
            <a:prstGeom prst="rect">
              <a:avLst/>
            </a:prstGeom>
            <a:noFill/>
          </p:spPr>
        </p:pic>
        <p:pic>
          <p:nvPicPr>
            <p:cNvPr id="63" name="Picture 2" descr="G:\做的项目\公共\扁平图标切换\更新2015_01_21\oss扁平图标库2015_01_21更新-04.png">
              <a:extLst>
                <a:ext uri="{FF2B5EF4-FFF2-40B4-BE49-F238E27FC236}">
                  <a16:creationId xmlns:a16="http://schemas.microsoft.com/office/drawing/2014/main" id="{683C5890-D6A4-4D94-B94E-11175315DB1B}"/>
                </a:ext>
              </a:extLst>
            </p:cNvPr>
            <p:cNvPicPr>
              <a:picLocks noChangeArrowheads="1"/>
            </p:cNvPicPr>
            <p:nvPr/>
          </p:nvPicPr>
          <p:blipFill>
            <a:blip r:embed="rId3" cstate="print"/>
            <a:stretch>
              <a:fillRect/>
            </a:stretch>
          </p:blipFill>
          <p:spPr bwMode="gray">
            <a:xfrm>
              <a:off x="6317270" y="3840436"/>
              <a:ext cx="528117" cy="399259"/>
            </a:xfrm>
            <a:prstGeom prst="rect">
              <a:avLst/>
            </a:prstGeom>
            <a:noFill/>
          </p:spPr>
        </p:pic>
        <p:pic>
          <p:nvPicPr>
            <p:cNvPr id="64" name="Picture 2" descr="G:\做的项目\公共\扁平图标切换\更新2015_01_21\oss扁平图标库2015_01_21更新-04.png">
              <a:extLst>
                <a:ext uri="{FF2B5EF4-FFF2-40B4-BE49-F238E27FC236}">
                  <a16:creationId xmlns:a16="http://schemas.microsoft.com/office/drawing/2014/main" id="{2558559A-A8A4-4B5F-9980-A2A49CB31513}"/>
                </a:ext>
              </a:extLst>
            </p:cNvPr>
            <p:cNvPicPr>
              <a:picLocks noChangeArrowheads="1"/>
            </p:cNvPicPr>
            <p:nvPr/>
          </p:nvPicPr>
          <p:blipFill>
            <a:blip r:embed="rId3" cstate="print"/>
            <a:stretch>
              <a:fillRect/>
            </a:stretch>
          </p:blipFill>
          <p:spPr bwMode="gray">
            <a:xfrm>
              <a:off x="4436524" y="3733785"/>
              <a:ext cx="528117" cy="399259"/>
            </a:xfrm>
            <a:prstGeom prst="rect">
              <a:avLst/>
            </a:prstGeom>
            <a:noFill/>
          </p:spPr>
        </p:pic>
        <p:sp>
          <p:nvSpPr>
            <p:cNvPr id="66" name="TextBox 65">
              <a:extLst>
                <a:ext uri="{FF2B5EF4-FFF2-40B4-BE49-F238E27FC236}">
                  <a16:creationId xmlns:a16="http://schemas.microsoft.com/office/drawing/2014/main" id="{E73FC582-CCCF-4B1B-A89E-42D468197034}"/>
                </a:ext>
              </a:extLst>
            </p:cNvPr>
            <p:cNvSpPr txBox="1"/>
            <p:nvPr/>
          </p:nvSpPr>
          <p:spPr bwMode="gray">
            <a:xfrm>
              <a:off x="6762419" y="4712126"/>
              <a:ext cx="1264177" cy="461665"/>
            </a:xfrm>
            <a:prstGeom prst="rect">
              <a:avLst/>
            </a:prstGeom>
            <a:noFill/>
          </p:spPr>
          <p:txBody>
            <a:bodyPr wrap="square" rtlCol="0">
              <a:spAutoFit/>
            </a:bodyPr>
            <a:lstStyle/>
            <a:p>
              <a:pPr algn="ctr"/>
              <a:r>
                <a:rPr lang="en-US" sz="1200" dirty="0"/>
                <a:t>Multicast router (LHR)</a:t>
              </a:r>
            </a:p>
          </p:txBody>
        </p:sp>
        <p:cxnSp>
          <p:nvCxnSpPr>
            <p:cNvPr id="67" name="Straight Connector 66">
              <a:extLst>
                <a:ext uri="{FF2B5EF4-FFF2-40B4-BE49-F238E27FC236}">
                  <a16:creationId xmlns:a16="http://schemas.microsoft.com/office/drawing/2014/main" id="{1CDE7822-E2DC-429B-A940-EAFAAE915A57}"/>
                </a:ext>
              </a:extLst>
            </p:cNvPr>
            <p:cNvCxnSpPr>
              <a:cxnSpLocks/>
            </p:cNvCxnSpPr>
            <p:nvPr/>
          </p:nvCxnSpPr>
          <p:spPr bwMode="gray">
            <a:xfrm>
              <a:off x="1414254" y="3188787"/>
              <a:ext cx="0" cy="10239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F4B070B-17B4-4E33-B27E-2E9F97290888}"/>
                </a:ext>
              </a:extLst>
            </p:cNvPr>
            <p:cNvCxnSpPr>
              <a:cxnSpLocks/>
            </p:cNvCxnSpPr>
            <p:nvPr/>
          </p:nvCxnSpPr>
          <p:spPr bwMode="gray">
            <a:xfrm>
              <a:off x="3708528" y="3188787"/>
              <a:ext cx="0" cy="102920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F7EACC2-2AE9-43AF-AE5F-7B2FC5654DD5}"/>
                </a:ext>
              </a:extLst>
            </p:cNvPr>
            <p:cNvCxnSpPr>
              <a:cxnSpLocks/>
            </p:cNvCxnSpPr>
            <p:nvPr/>
          </p:nvCxnSpPr>
          <p:spPr bwMode="gray">
            <a:xfrm>
              <a:off x="7396487" y="3188787"/>
              <a:ext cx="0" cy="102904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C8906C0B-47B1-4D51-9EBC-54E78B88CAB5}"/>
                </a:ext>
              </a:extLst>
            </p:cNvPr>
            <p:cNvCxnSpPr>
              <a:cxnSpLocks/>
            </p:cNvCxnSpPr>
            <p:nvPr/>
          </p:nvCxnSpPr>
          <p:spPr bwMode="gray">
            <a:xfrm>
              <a:off x="9751543" y="3228080"/>
              <a:ext cx="0" cy="370169"/>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C98D9C99-0E0F-4D9B-8530-29CBA0A4F132}"/>
                </a:ext>
              </a:extLst>
            </p:cNvPr>
            <p:cNvCxnSpPr>
              <a:cxnSpLocks/>
            </p:cNvCxnSpPr>
            <p:nvPr/>
          </p:nvCxnSpPr>
          <p:spPr bwMode="gray">
            <a:xfrm>
              <a:off x="1414254" y="3378924"/>
              <a:ext cx="2290262"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A386AE0E-BC16-4AFC-A4BB-1BE2708941CD}"/>
                </a:ext>
              </a:extLst>
            </p:cNvPr>
            <p:cNvSpPr txBox="1"/>
            <p:nvPr/>
          </p:nvSpPr>
          <p:spPr bwMode="gray">
            <a:xfrm>
              <a:off x="1622134" y="3225036"/>
              <a:ext cx="1927130" cy="307777"/>
            </a:xfrm>
            <a:prstGeom prst="rect">
              <a:avLst/>
            </a:prstGeom>
            <a:solidFill>
              <a:schemeClr val="bg1"/>
            </a:solidFill>
          </p:spPr>
          <p:txBody>
            <a:bodyPr wrap="none" rtlCol="0">
              <a:spAutoFit/>
            </a:bodyPr>
            <a:lstStyle/>
            <a:p>
              <a:pPr algn="ctr"/>
              <a:r>
                <a:rPr lang="en-US" sz="1400" b="1" dirty="0"/>
                <a:t>Source end network</a:t>
              </a:r>
            </a:p>
          </p:txBody>
        </p:sp>
        <p:cxnSp>
          <p:nvCxnSpPr>
            <p:cNvPr id="84" name="Straight Arrow Connector 83">
              <a:extLst>
                <a:ext uri="{FF2B5EF4-FFF2-40B4-BE49-F238E27FC236}">
                  <a16:creationId xmlns:a16="http://schemas.microsoft.com/office/drawing/2014/main" id="{ADFBA63B-CEEE-4CEC-B68B-4137E2E431F6}"/>
                </a:ext>
              </a:extLst>
            </p:cNvPr>
            <p:cNvCxnSpPr>
              <a:cxnSpLocks/>
            </p:cNvCxnSpPr>
            <p:nvPr/>
          </p:nvCxnSpPr>
          <p:spPr bwMode="gray">
            <a:xfrm>
              <a:off x="3704516" y="3378924"/>
              <a:ext cx="3689991"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9FABB9B9-7A22-476C-9D5F-F8A8C1ED48B5}"/>
                </a:ext>
              </a:extLst>
            </p:cNvPr>
            <p:cNvSpPr txBox="1"/>
            <p:nvPr/>
          </p:nvSpPr>
          <p:spPr bwMode="gray">
            <a:xfrm>
              <a:off x="4191601" y="3225036"/>
              <a:ext cx="2803973" cy="307777"/>
            </a:xfrm>
            <a:prstGeom prst="rect">
              <a:avLst/>
            </a:prstGeom>
            <a:solidFill>
              <a:schemeClr val="bg1"/>
            </a:solidFill>
          </p:spPr>
          <p:txBody>
            <a:bodyPr wrap="none" rtlCol="0">
              <a:spAutoFit/>
            </a:bodyPr>
            <a:lstStyle/>
            <a:p>
              <a:r>
                <a:rPr lang="en-US" sz="1400" b="1" dirty="0"/>
                <a:t>Multicast forwarding network</a:t>
              </a:r>
            </a:p>
          </p:txBody>
        </p:sp>
        <p:cxnSp>
          <p:nvCxnSpPr>
            <p:cNvPr id="88" name="Straight Arrow Connector 87">
              <a:extLst>
                <a:ext uri="{FF2B5EF4-FFF2-40B4-BE49-F238E27FC236}">
                  <a16:creationId xmlns:a16="http://schemas.microsoft.com/office/drawing/2014/main" id="{71948597-D0CA-4FB2-9B83-630E43C3ABC4}"/>
                </a:ext>
              </a:extLst>
            </p:cNvPr>
            <p:cNvCxnSpPr>
              <a:cxnSpLocks/>
            </p:cNvCxnSpPr>
            <p:nvPr/>
          </p:nvCxnSpPr>
          <p:spPr bwMode="gray">
            <a:xfrm>
              <a:off x="7398864" y="3378924"/>
              <a:ext cx="2340000"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E067ED1A-24CA-4516-9523-BFDC0902D7B0}"/>
                </a:ext>
              </a:extLst>
            </p:cNvPr>
            <p:cNvSpPr txBox="1"/>
            <p:nvPr/>
          </p:nvSpPr>
          <p:spPr bwMode="gray">
            <a:xfrm>
              <a:off x="7530760" y="3225036"/>
              <a:ext cx="2076209" cy="307777"/>
            </a:xfrm>
            <a:prstGeom prst="rect">
              <a:avLst/>
            </a:prstGeom>
            <a:solidFill>
              <a:schemeClr val="bg1"/>
            </a:solidFill>
          </p:spPr>
          <p:txBody>
            <a:bodyPr wrap="none" rtlCol="0">
              <a:spAutoFit/>
            </a:bodyPr>
            <a:lstStyle/>
            <a:p>
              <a:r>
                <a:rPr lang="en-US" sz="1400" b="1" dirty="0"/>
                <a:t>Receiver end network</a:t>
              </a:r>
            </a:p>
          </p:txBody>
        </p:sp>
        <p:cxnSp>
          <p:nvCxnSpPr>
            <p:cNvPr id="97" name="Straight Connector 96">
              <a:extLst>
                <a:ext uri="{FF2B5EF4-FFF2-40B4-BE49-F238E27FC236}">
                  <a16:creationId xmlns:a16="http://schemas.microsoft.com/office/drawing/2014/main" id="{CABE6281-59FC-4578-B7E4-20DD3DF06E41}"/>
                </a:ext>
              </a:extLst>
            </p:cNvPr>
            <p:cNvCxnSpPr>
              <a:cxnSpLocks/>
            </p:cNvCxnSpPr>
            <p:nvPr/>
          </p:nvCxnSpPr>
          <p:spPr bwMode="gray">
            <a:xfrm>
              <a:off x="1411985" y="5073218"/>
              <a:ext cx="0" cy="10239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7AD40EF-1B7F-4B39-84B6-43044B4B1667}"/>
                </a:ext>
              </a:extLst>
            </p:cNvPr>
            <p:cNvCxnSpPr>
              <a:cxnSpLocks/>
            </p:cNvCxnSpPr>
            <p:nvPr/>
          </p:nvCxnSpPr>
          <p:spPr bwMode="gray">
            <a:xfrm>
              <a:off x="3704516" y="5344686"/>
              <a:ext cx="0" cy="75251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64AB33F1-BA5B-4789-9ADD-7E7B735174FA}"/>
                </a:ext>
              </a:extLst>
            </p:cNvPr>
            <p:cNvCxnSpPr>
              <a:cxnSpLocks/>
            </p:cNvCxnSpPr>
            <p:nvPr/>
          </p:nvCxnSpPr>
          <p:spPr bwMode="gray">
            <a:xfrm>
              <a:off x="7396487" y="5328586"/>
              <a:ext cx="0" cy="75251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F1C6D3BF-46CB-4C70-AFBB-EF3A164CD641}"/>
                </a:ext>
              </a:extLst>
            </p:cNvPr>
            <p:cNvCxnSpPr>
              <a:cxnSpLocks/>
            </p:cNvCxnSpPr>
            <p:nvPr/>
          </p:nvCxnSpPr>
          <p:spPr bwMode="gray">
            <a:xfrm>
              <a:off x="9751543" y="5704844"/>
              <a:ext cx="0" cy="392359"/>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508A2841-804D-4641-A631-D626C460F7F1}"/>
                </a:ext>
              </a:extLst>
            </p:cNvPr>
            <p:cNvSpPr txBox="1"/>
            <p:nvPr/>
          </p:nvSpPr>
          <p:spPr bwMode="gray">
            <a:xfrm>
              <a:off x="10116302" y="3574086"/>
              <a:ext cx="1475555" cy="523220"/>
            </a:xfrm>
            <a:prstGeom prst="rect">
              <a:avLst/>
            </a:prstGeom>
            <a:noFill/>
          </p:spPr>
          <p:txBody>
            <a:bodyPr wrap="square" rtlCol="0" anchor="ctr">
              <a:spAutoFit/>
            </a:bodyPr>
            <a:lstStyle/>
            <a:p>
              <a:pPr algn="ctr"/>
              <a:r>
                <a:rPr lang="en-US" sz="1400" dirty="0"/>
                <a:t>Joins multicast group 1.</a:t>
              </a:r>
            </a:p>
          </p:txBody>
        </p:sp>
        <p:sp>
          <p:nvSpPr>
            <p:cNvPr id="104" name="TextBox 103">
              <a:extLst>
                <a:ext uri="{FF2B5EF4-FFF2-40B4-BE49-F238E27FC236}">
                  <a16:creationId xmlns:a16="http://schemas.microsoft.com/office/drawing/2014/main" id="{0A7E4386-7743-4F3F-B669-FDD620E55E15}"/>
                </a:ext>
              </a:extLst>
            </p:cNvPr>
            <p:cNvSpPr txBox="1"/>
            <p:nvPr/>
          </p:nvSpPr>
          <p:spPr bwMode="gray">
            <a:xfrm>
              <a:off x="10055835" y="4897148"/>
              <a:ext cx="1596489" cy="523220"/>
            </a:xfrm>
            <a:prstGeom prst="rect">
              <a:avLst/>
            </a:prstGeom>
            <a:noFill/>
          </p:spPr>
          <p:txBody>
            <a:bodyPr wrap="square" rtlCol="0" anchor="ctr">
              <a:spAutoFit/>
            </a:bodyPr>
            <a:lstStyle/>
            <a:p>
              <a:pPr algn="ctr"/>
              <a:r>
                <a:rPr lang="en-US" sz="1400" dirty="0"/>
                <a:t>Joins multicast group 2.</a:t>
              </a:r>
            </a:p>
          </p:txBody>
        </p:sp>
        <p:cxnSp>
          <p:nvCxnSpPr>
            <p:cNvPr id="110" name="Straight Arrow Connector 109">
              <a:extLst>
                <a:ext uri="{FF2B5EF4-FFF2-40B4-BE49-F238E27FC236}">
                  <a16:creationId xmlns:a16="http://schemas.microsoft.com/office/drawing/2014/main" id="{561C4883-C24F-43CE-97B2-9A01C2AEB8C3}"/>
                </a:ext>
              </a:extLst>
            </p:cNvPr>
            <p:cNvCxnSpPr/>
            <p:nvPr/>
          </p:nvCxnSpPr>
          <p:spPr bwMode="gray">
            <a:xfrm>
              <a:off x="4700582" y="4181596"/>
              <a:ext cx="609729" cy="566068"/>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C92B3E45-15D3-4ED6-AED3-51B11699D48F}"/>
                </a:ext>
              </a:extLst>
            </p:cNvPr>
            <p:cNvCxnSpPr>
              <a:cxnSpLocks/>
            </p:cNvCxnSpPr>
            <p:nvPr/>
          </p:nvCxnSpPr>
          <p:spPr bwMode="gray">
            <a:xfrm>
              <a:off x="5000625" y="3925570"/>
              <a:ext cx="1272385" cy="100502"/>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C0528A2E-3B2B-4FE0-9478-1E06E593C68C}"/>
                </a:ext>
              </a:extLst>
            </p:cNvPr>
            <p:cNvCxnSpPr>
              <a:cxnSpLocks/>
            </p:cNvCxnSpPr>
            <p:nvPr/>
          </p:nvCxnSpPr>
          <p:spPr bwMode="gray">
            <a:xfrm flipV="1">
              <a:off x="5935425" y="4296858"/>
              <a:ext cx="660005" cy="550994"/>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CDB2DA15-8494-46E7-80D0-F3DB1BC9D824}"/>
                </a:ext>
              </a:extLst>
            </p:cNvPr>
            <p:cNvSpPr txBox="1"/>
            <p:nvPr/>
          </p:nvSpPr>
          <p:spPr bwMode="gray">
            <a:xfrm>
              <a:off x="4850168" y="3984104"/>
              <a:ext cx="1676826" cy="307777"/>
            </a:xfrm>
            <a:prstGeom prst="rect">
              <a:avLst/>
            </a:prstGeom>
            <a:noFill/>
          </p:spPr>
          <p:txBody>
            <a:bodyPr wrap="square" rtlCol="0">
              <a:spAutoFit/>
            </a:bodyPr>
            <a:lstStyle/>
            <a:p>
              <a:pPr algn="ctr"/>
              <a:r>
                <a:rPr lang="en-US" sz="1400" b="1" dirty="0">
                  <a:solidFill>
                    <a:srgbClr val="EC7061"/>
                  </a:solidFill>
                </a:rPr>
                <a:t>Multicast routing protocol</a:t>
              </a:r>
            </a:p>
          </p:txBody>
        </p:sp>
        <p:sp>
          <p:nvSpPr>
            <p:cNvPr id="125" name="TextBox 124">
              <a:extLst>
                <a:ext uri="{FF2B5EF4-FFF2-40B4-BE49-F238E27FC236}">
                  <a16:creationId xmlns:a16="http://schemas.microsoft.com/office/drawing/2014/main" id="{3A8254E8-B429-46D3-BB6A-3BE43E2DF00F}"/>
                </a:ext>
              </a:extLst>
            </p:cNvPr>
            <p:cNvSpPr txBox="1"/>
            <p:nvPr/>
          </p:nvSpPr>
          <p:spPr bwMode="gray">
            <a:xfrm>
              <a:off x="4306389" y="5476959"/>
              <a:ext cx="2514402" cy="461665"/>
            </a:xfrm>
            <a:prstGeom prst="rect">
              <a:avLst/>
            </a:prstGeom>
            <a:noFill/>
          </p:spPr>
          <p:txBody>
            <a:bodyPr wrap="square" rtlCol="0">
              <a:spAutoFit/>
            </a:bodyPr>
            <a:lstStyle/>
            <a:p>
              <a:r>
                <a:rPr lang="en-US" sz="1200" dirty="0"/>
                <a:t>An </a:t>
              </a:r>
              <a:r>
                <a:rPr lang="en-US" sz="1200" b="1" dirty="0">
                  <a:solidFill>
                    <a:srgbClr val="EC7061"/>
                  </a:solidFill>
                </a:rPr>
                <a:t>MDT</a:t>
              </a:r>
              <a:r>
                <a:rPr lang="en-US" sz="1200" dirty="0"/>
                <a:t> is established based on the multicast routing protocol.</a:t>
              </a:r>
            </a:p>
          </p:txBody>
        </p:sp>
        <p:sp>
          <p:nvSpPr>
            <p:cNvPr id="126" name="TextBox 125">
              <a:extLst>
                <a:ext uri="{FF2B5EF4-FFF2-40B4-BE49-F238E27FC236}">
                  <a16:creationId xmlns:a16="http://schemas.microsoft.com/office/drawing/2014/main" id="{5520FCD4-11A9-49A4-AC75-1D00A6F5A135}"/>
                </a:ext>
              </a:extLst>
            </p:cNvPr>
            <p:cNvSpPr txBox="1"/>
            <p:nvPr/>
          </p:nvSpPr>
          <p:spPr bwMode="gray">
            <a:xfrm>
              <a:off x="7405384" y="5476959"/>
              <a:ext cx="2337262" cy="830997"/>
            </a:xfrm>
            <a:prstGeom prst="rect">
              <a:avLst/>
            </a:prstGeom>
            <a:noFill/>
          </p:spPr>
          <p:txBody>
            <a:bodyPr wrap="square" rtlCol="0">
              <a:spAutoFit/>
            </a:bodyPr>
            <a:lstStyle/>
            <a:p>
              <a:r>
                <a:rPr lang="en-US" sz="1200" b="1" dirty="0">
                  <a:solidFill>
                    <a:srgbClr val="EC7061"/>
                  </a:solidFill>
                </a:rPr>
                <a:t>IGMP</a:t>
              </a:r>
              <a:r>
                <a:rPr lang="en-US" sz="1200" dirty="0"/>
                <a:t> is used to obtain multicast group members' locations and the multicast groups that they join.</a:t>
              </a:r>
            </a:p>
          </p:txBody>
        </p:sp>
        <p:sp>
          <p:nvSpPr>
            <p:cNvPr id="127" name="TextBox 126">
              <a:extLst>
                <a:ext uri="{FF2B5EF4-FFF2-40B4-BE49-F238E27FC236}">
                  <a16:creationId xmlns:a16="http://schemas.microsoft.com/office/drawing/2014/main" id="{0DC4948D-9FED-4757-9283-8AB97E103640}"/>
                </a:ext>
              </a:extLst>
            </p:cNvPr>
            <p:cNvSpPr txBox="1"/>
            <p:nvPr/>
          </p:nvSpPr>
          <p:spPr bwMode="gray">
            <a:xfrm>
              <a:off x="1728804" y="5476959"/>
              <a:ext cx="1670645" cy="646331"/>
            </a:xfrm>
            <a:prstGeom prst="rect">
              <a:avLst/>
            </a:prstGeom>
            <a:noFill/>
          </p:spPr>
          <p:txBody>
            <a:bodyPr wrap="square" rtlCol="0">
              <a:spAutoFit/>
            </a:bodyPr>
            <a:lstStyle/>
            <a:p>
              <a:r>
                <a:rPr lang="en-US" sz="1200" dirty="0"/>
                <a:t>Sends multicast data to the multicast forwarding network.</a:t>
              </a:r>
            </a:p>
          </p:txBody>
        </p:sp>
      </p:grpSp>
    </p:spTree>
    <p:extLst>
      <p:ext uri="{BB962C8B-B14F-4D97-AF65-F5344CB8AC3E}">
        <p14:creationId xmlns:p14="http://schemas.microsoft.com/office/powerpoint/2010/main" val="3899770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1"/>
          </p:nvPr>
        </p:nvSpPr>
        <p:spPr bwMode="gray"/>
        <p:txBody>
          <a:bodyPr>
            <a:spAutoFit/>
          </a:bodyPr>
          <a:lstStyle/>
          <a:p>
            <a:r>
              <a:rPr lang="en-US" sz="1600" dirty="0"/>
              <a:t>There are two PIM models:</a:t>
            </a:r>
          </a:p>
          <a:p>
            <a:pPr lvl="1"/>
            <a:r>
              <a:rPr lang="en-US" sz="1400" dirty="0"/>
              <a:t>PIM-DM is mainly used on small-scale multicast networks with densely distributed users.</a:t>
            </a:r>
          </a:p>
          <a:p>
            <a:pPr lvl="1"/>
            <a:r>
              <a:rPr lang="en-US" sz="1400" dirty="0"/>
              <a:t>PIM-SM is mainly used on large-scale multicast networks with sparsely distributed users. Based on the multicast model, PIM-SM is classified into PIM-SM (ASM) and PIM-SM (SSM). PIM-SM (SSM) mainly serves SSM.</a:t>
            </a:r>
          </a:p>
          <a:p>
            <a:r>
              <a:rPr lang="en-US" sz="1600" dirty="0"/>
              <a:t>PIM-DM uses the flooding-prune mechanism to establish an MDT. During MDT generation, PIM-DM uses the Assert and DR election mechanisms to prevent loops. During multicast forwarding, PIM-DM uses the PRF mechanism to prevent loops.</a:t>
            </a:r>
          </a:p>
          <a:p>
            <a:r>
              <a:rPr lang="en-US" sz="1600" dirty="0"/>
              <a:t>PIM-SM (ASM) sends group membership information to the RP to establish an RPT. The multicast source sends multicast packets to the RP, which then sends multicast data to group members. In this manner, an MDT (SPT + RPT) is established. To prevent the RPT which is a sub-optimal path from being used to forward multicast traffic, PIM-SM (ASM) initiates an RPT-to-SPT switchover to optimize the MDT.</a:t>
            </a:r>
          </a:p>
          <a:p>
            <a:r>
              <a:rPr lang="en-US" sz="1600" dirty="0"/>
              <a:t>PIM-SM (SSM) mainly serves the SSM model. Because this model knows the multicast source address in advance, an MDT can be directly established reversely.</a:t>
            </a:r>
          </a:p>
        </p:txBody>
      </p:sp>
    </p:spTree>
    <p:extLst>
      <p:ext uri="{BB962C8B-B14F-4D97-AF65-F5344CB8AC3E}">
        <p14:creationId xmlns:p14="http://schemas.microsoft.com/office/powerpoint/2010/main" val="496776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823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159">
            <a:extLst>
              <a:ext uri="{FF2B5EF4-FFF2-40B4-BE49-F238E27FC236}">
                <a16:creationId xmlns:a16="http://schemas.microsoft.com/office/drawing/2014/main" id="{BDC2956F-1DC1-49D6-941B-D9D5BF15B7BD}"/>
              </a:ext>
            </a:extLst>
          </p:cNvPr>
          <p:cNvSpPr/>
          <p:nvPr/>
        </p:nvSpPr>
        <p:spPr bwMode="gray">
          <a:xfrm flipH="1">
            <a:off x="4105536" y="4353370"/>
            <a:ext cx="3705325"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dirty="0">
                <a:solidFill>
                  <a:schemeClr val="tx1"/>
                </a:solidFill>
              </a:rPr>
              <a:t>Multicast network</a:t>
            </a:r>
          </a:p>
        </p:txBody>
      </p:sp>
      <p:sp>
        <p:nvSpPr>
          <p:cNvPr id="62" name="矩形: 圆角 52">
            <a:extLst>
              <a:ext uri="{FF2B5EF4-FFF2-40B4-BE49-F238E27FC236}">
                <a16:creationId xmlns:a16="http://schemas.microsoft.com/office/drawing/2014/main" id="{FEC3D3E5-FCE4-4BF1-A67B-ACE5B0410C6E}"/>
              </a:ext>
            </a:extLst>
          </p:cNvPr>
          <p:cNvSpPr/>
          <p:nvPr/>
        </p:nvSpPr>
        <p:spPr bwMode="gray">
          <a:xfrm>
            <a:off x="1934318" y="3718882"/>
            <a:ext cx="3009450" cy="107091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sp>
        <p:nvSpPr>
          <p:cNvPr id="65" name="矩形: 圆角 52">
            <a:extLst>
              <a:ext uri="{FF2B5EF4-FFF2-40B4-BE49-F238E27FC236}">
                <a16:creationId xmlns:a16="http://schemas.microsoft.com/office/drawing/2014/main" id="{884091D3-3B85-4F1F-890E-A4A3C282CC72}"/>
              </a:ext>
            </a:extLst>
          </p:cNvPr>
          <p:cNvSpPr/>
          <p:nvPr/>
        </p:nvSpPr>
        <p:spPr bwMode="gray">
          <a:xfrm>
            <a:off x="7145491" y="3718882"/>
            <a:ext cx="3009450" cy="107091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sp>
        <p:nvSpPr>
          <p:cNvPr id="63" name="矩形: 圆角 52">
            <a:extLst>
              <a:ext uri="{FF2B5EF4-FFF2-40B4-BE49-F238E27FC236}">
                <a16:creationId xmlns:a16="http://schemas.microsoft.com/office/drawing/2014/main" id="{B1C03C45-1AB7-4B22-BC4F-958154F8C208}"/>
              </a:ext>
            </a:extLst>
          </p:cNvPr>
          <p:cNvSpPr/>
          <p:nvPr/>
        </p:nvSpPr>
        <p:spPr bwMode="gray">
          <a:xfrm>
            <a:off x="4419943" y="2852507"/>
            <a:ext cx="3009450" cy="107091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sp>
        <p:nvSpPr>
          <p:cNvPr id="3" name="Text Placeholder 2">
            <a:extLst>
              <a:ext uri="{FF2B5EF4-FFF2-40B4-BE49-F238E27FC236}">
                <a16:creationId xmlns:a16="http://schemas.microsoft.com/office/drawing/2014/main" id="{AC0CCC04-C6E6-4A88-8585-42E0AB7C83FA}"/>
              </a:ext>
            </a:extLst>
          </p:cNvPr>
          <p:cNvSpPr>
            <a:spLocks noGrp="1"/>
          </p:cNvSpPr>
          <p:nvPr>
            <p:ph type="body" sz="quarter" idx="10"/>
          </p:nvPr>
        </p:nvSpPr>
        <p:spPr bwMode="gray"/>
        <p:txBody>
          <a:bodyPr/>
          <a:lstStyle/>
          <a:p>
            <a:pPr marL="0" indent="0">
              <a:buNone/>
            </a:pPr>
            <a:r>
              <a:rPr lang="en-US" sz="1800" dirty="0"/>
              <a:t>The multicast data forwarding process is as follows:</a:t>
            </a:r>
          </a:p>
        </p:txBody>
      </p:sp>
      <p:sp>
        <p:nvSpPr>
          <p:cNvPr id="2" name="Title 1">
            <a:extLst>
              <a:ext uri="{FF2B5EF4-FFF2-40B4-BE49-F238E27FC236}">
                <a16:creationId xmlns:a16="http://schemas.microsoft.com/office/drawing/2014/main" id="{A6A653B8-5702-4666-B633-232DBFAA62F8}"/>
              </a:ext>
            </a:extLst>
          </p:cNvPr>
          <p:cNvSpPr>
            <a:spLocks noGrp="1"/>
          </p:cNvSpPr>
          <p:nvPr>
            <p:ph type="title"/>
          </p:nvPr>
        </p:nvSpPr>
        <p:spPr bwMode="gray"/>
        <p:txBody>
          <a:bodyPr/>
          <a:lstStyle/>
          <a:p>
            <a:r>
              <a:rPr lang="en-US"/>
              <a:t>Multicast Data Forwarding Process Review</a:t>
            </a:r>
          </a:p>
        </p:txBody>
      </p:sp>
      <p:pic>
        <p:nvPicPr>
          <p:cNvPr id="9" name="Picture 2" descr="G:\做的项目\公共\扁平图标切换\更新2015_01_21\oss扁平图标库2015_01_21更新-04.png">
            <a:extLst>
              <a:ext uri="{FF2B5EF4-FFF2-40B4-BE49-F238E27FC236}">
                <a16:creationId xmlns:a16="http://schemas.microsoft.com/office/drawing/2014/main" id="{5BDE48E7-FF75-4E01-91F5-641384152FC6}"/>
              </a:ext>
            </a:extLst>
          </p:cNvPr>
          <p:cNvPicPr>
            <a:picLocks noChangeArrowheads="1"/>
          </p:cNvPicPr>
          <p:nvPr/>
        </p:nvPicPr>
        <p:blipFill>
          <a:blip r:embed="rId3" cstate="print"/>
          <a:stretch>
            <a:fillRect/>
          </a:stretch>
        </p:blipFill>
        <p:spPr bwMode="gray">
          <a:xfrm>
            <a:off x="3888939" y="5095366"/>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id="{AADE3A03-0627-41EA-B993-606793877A0B}"/>
              </a:ext>
            </a:extLst>
          </p:cNvPr>
          <p:cNvPicPr>
            <a:picLocks noChangeArrowheads="1"/>
          </p:cNvPicPr>
          <p:nvPr/>
        </p:nvPicPr>
        <p:blipFill>
          <a:blip r:embed="rId3" cstate="print"/>
          <a:stretch>
            <a:fillRect/>
          </a:stretch>
        </p:blipFill>
        <p:spPr bwMode="gray">
          <a:xfrm>
            <a:off x="7598758" y="5089026"/>
            <a:ext cx="528117" cy="399259"/>
          </a:xfrm>
          <a:prstGeom prst="rect">
            <a:avLst/>
          </a:prstGeom>
          <a:noFill/>
        </p:spPr>
      </p:pic>
      <p:pic>
        <p:nvPicPr>
          <p:cNvPr id="11" name="图片 37" descr="交换机.png">
            <a:extLst>
              <a:ext uri="{FF2B5EF4-FFF2-40B4-BE49-F238E27FC236}">
                <a16:creationId xmlns:a16="http://schemas.microsoft.com/office/drawing/2014/main" id="{64F370AB-4C71-4FF4-9039-E25396F2B6D0}"/>
              </a:ext>
            </a:extLst>
          </p:cNvPr>
          <p:cNvPicPr preferRelativeResize="0">
            <a:picLocks/>
          </p:cNvPicPr>
          <p:nvPr/>
        </p:nvPicPr>
        <p:blipFill>
          <a:blip r:embed="rId4" cstate="print"/>
          <a:stretch>
            <a:fillRect/>
          </a:stretch>
        </p:blipFill>
        <p:spPr bwMode="gray">
          <a:xfrm>
            <a:off x="1573258" y="5098307"/>
            <a:ext cx="528118" cy="399421"/>
          </a:xfrm>
          <a:prstGeom prst="rect">
            <a:avLst/>
          </a:prstGeom>
        </p:spPr>
      </p:pic>
      <p:cxnSp>
        <p:nvCxnSpPr>
          <p:cNvPr id="13" name="直接连接符 12">
            <a:extLst>
              <a:ext uri="{FF2B5EF4-FFF2-40B4-BE49-F238E27FC236}">
                <a16:creationId xmlns:a16="http://schemas.microsoft.com/office/drawing/2014/main" id="{1518298E-1175-4CDC-852F-1C4EF9D6700C}"/>
              </a:ext>
            </a:extLst>
          </p:cNvPr>
          <p:cNvCxnSpPr>
            <a:cxnSpLocks/>
            <a:stCxn id="11" idx="3"/>
            <a:endCxn id="9" idx="1"/>
          </p:cNvCxnSpPr>
          <p:nvPr/>
        </p:nvCxnSpPr>
        <p:spPr bwMode="gray">
          <a:xfrm flipV="1">
            <a:off x="2101376" y="5294996"/>
            <a:ext cx="1787563" cy="302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TextBox 14">
            <a:extLst>
              <a:ext uri="{FF2B5EF4-FFF2-40B4-BE49-F238E27FC236}">
                <a16:creationId xmlns:a16="http://schemas.microsoft.com/office/drawing/2014/main" id="{66C5DC7D-A071-4C8E-888A-10AECA6C4828}"/>
              </a:ext>
            </a:extLst>
          </p:cNvPr>
          <p:cNvSpPr txBox="1"/>
          <p:nvPr/>
        </p:nvSpPr>
        <p:spPr bwMode="gray">
          <a:xfrm>
            <a:off x="1384188" y="5504393"/>
            <a:ext cx="897246" cy="461665"/>
          </a:xfrm>
          <a:prstGeom prst="rect">
            <a:avLst/>
          </a:prstGeom>
          <a:noFill/>
        </p:spPr>
        <p:txBody>
          <a:bodyPr wrap="square" rtlCol="0">
            <a:spAutoFit/>
          </a:bodyPr>
          <a:lstStyle/>
          <a:p>
            <a:pPr algn="ctr"/>
            <a:r>
              <a:rPr lang="en-US" sz="1200" dirty="0"/>
              <a:t>Multicast source</a:t>
            </a:r>
          </a:p>
        </p:txBody>
      </p:sp>
      <p:pic>
        <p:nvPicPr>
          <p:cNvPr id="17" name="图片 38" descr="PC.png">
            <a:extLst>
              <a:ext uri="{FF2B5EF4-FFF2-40B4-BE49-F238E27FC236}">
                <a16:creationId xmlns:a16="http://schemas.microsoft.com/office/drawing/2014/main" id="{818FD9EF-73C5-43D5-BF31-D1E9709BBCCD}"/>
              </a:ext>
            </a:extLst>
          </p:cNvPr>
          <p:cNvPicPr>
            <a:picLocks noChangeAspect="1"/>
          </p:cNvPicPr>
          <p:nvPr/>
        </p:nvPicPr>
        <p:blipFill>
          <a:blip r:embed="rId5" cstate="print"/>
          <a:stretch>
            <a:fillRect/>
          </a:stretch>
        </p:blipFill>
        <p:spPr bwMode="gray">
          <a:xfrm>
            <a:off x="9931145" y="5089026"/>
            <a:ext cx="544104" cy="385259"/>
          </a:xfrm>
          <a:prstGeom prst="rect">
            <a:avLst/>
          </a:prstGeom>
        </p:spPr>
      </p:pic>
      <p:cxnSp>
        <p:nvCxnSpPr>
          <p:cNvPr id="18" name="直接连接符 12">
            <a:extLst>
              <a:ext uri="{FF2B5EF4-FFF2-40B4-BE49-F238E27FC236}">
                <a16:creationId xmlns:a16="http://schemas.microsoft.com/office/drawing/2014/main" id="{DA26CE25-FA17-4327-AB3F-3C8B8E8053DF}"/>
              </a:ext>
            </a:extLst>
          </p:cNvPr>
          <p:cNvCxnSpPr>
            <a:cxnSpLocks/>
            <a:stCxn id="10" idx="3"/>
            <a:endCxn id="17" idx="1"/>
          </p:cNvCxnSpPr>
          <p:nvPr/>
        </p:nvCxnSpPr>
        <p:spPr bwMode="gray">
          <a:xfrm flipV="1">
            <a:off x="8126875" y="5281656"/>
            <a:ext cx="1804270" cy="7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18">
            <a:extLst>
              <a:ext uri="{FF2B5EF4-FFF2-40B4-BE49-F238E27FC236}">
                <a16:creationId xmlns:a16="http://schemas.microsoft.com/office/drawing/2014/main" id="{EB6E5616-7C58-4C05-9AB9-74B9AA985AE8}"/>
              </a:ext>
            </a:extLst>
          </p:cNvPr>
          <p:cNvSpPr txBox="1"/>
          <p:nvPr/>
        </p:nvSpPr>
        <p:spPr bwMode="gray">
          <a:xfrm>
            <a:off x="9590109" y="5526667"/>
            <a:ext cx="1226177" cy="461665"/>
          </a:xfrm>
          <a:prstGeom prst="rect">
            <a:avLst/>
          </a:prstGeom>
          <a:noFill/>
        </p:spPr>
        <p:txBody>
          <a:bodyPr wrap="square" rtlCol="0">
            <a:spAutoFit/>
          </a:bodyPr>
          <a:lstStyle/>
          <a:p>
            <a:pPr algn="ctr"/>
            <a:r>
              <a:rPr lang="en-US" sz="1200" dirty="0"/>
              <a:t>Multicast group member</a:t>
            </a:r>
          </a:p>
        </p:txBody>
      </p:sp>
      <p:sp>
        <p:nvSpPr>
          <p:cNvPr id="20" name="TextBox 19">
            <a:extLst>
              <a:ext uri="{FF2B5EF4-FFF2-40B4-BE49-F238E27FC236}">
                <a16:creationId xmlns:a16="http://schemas.microsoft.com/office/drawing/2014/main" id="{12F101ED-2436-4782-9EEF-CE18698D977A}"/>
              </a:ext>
            </a:extLst>
          </p:cNvPr>
          <p:cNvSpPr txBox="1"/>
          <p:nvPr/>
        </p:nvSpPr>
        <p:spPr bwMode="gray">
          <a:xfrm>
            <a:off x="4330940" y="5156495"/>
            <a:ext cx="468942" cy="276999"/>
          </a:xfrm>
          <a:prstGeom prst="rect">
            <a:avLst/>
          </a:prstGeom>
          <a:noFill/>
        </p:spPr>
        <p:txBody>
          <a:bodyPr wrap="square" rtlCol="0">
            <a:spAutoFit/>
          </a:bodyPr>
          <a:lstStyle/>
          <a:p>
            <a:pPr algn="ctr"/>
            <a:r>
              <a:rPr lang="en-US" sz="1200" dirty="0"/>
              <a:t>RT1</a:t>
            </a:r>
          </a:p>
        </p:txBody>
      </p:sp>
      <p:pic>
        <p:nvPicPr>
          <p:cNvPr id="21" name="Picture 2" descr="G:\做的项目\公共\扁平图标切换\更新2015_01_21\oss扁平图标库2015_01_21更新-04.png">
            <a:extLst>
              <a:ext uri="{FF2B5EF4-FFF2-40B4-BE49-F238E27FC236}">
                <a16:creationId xmlns:a16="http://schemas.microsoft.com/office/drawing/2014/main" id="{023CF774-E3E2-4840-9F38-ECB06DD5D88C}"/>
              </a:ext>
            </a:extLst>
          </p:cNvPr>
          <p:cNvPicPr>
            <a:picLocks noChangeArrowheads="1"/>
          </p:cNvPicPr>
          <p:nvPr/>
        </p:nvPicPr>
        <p:blipFill>
          <a:blip r:embed="rId3" cstate="print"/>
          <a:stretch>
            <a:fillRect/>
          </a:stretch>
        </p:blipFill>
        <p:spPr bwMode="gray">
          <a:xfrm>
            <a:off x="5770000" y="5732870"/>
            <a:ext cx="528117" cy="399259"/>
          </a:xfrm>
          <a:prstGeom prst="rect">
            <a:avLst/>
          </a:prstGeom>
          <a:noFill/>
        </p:spPr>
      </p:pic>
      <p:pic>
        <p:nvPicPr>
          <p:cNvPr id="23" name="Picture 2" descr="G:\做的项目\公共\扁平图标切换\更新2015_01_21\oss扁平图标库2015_01_21更新-04.png">
            <a:extLst>
              <a:ext uri="{FF2B5EF4-FFF2-40B4-BE49-F238E27FC236}">
                <a16:creationId xmlns:a16="http://schemas.microsoft.com/office/drawing/2014/main" id="{9A175728-963E-477B-9C68-F018250A6F40}"/>
              </a:ext>
            </a:extLst>
          </p:cNvPr>
          <p:cNvPicPr>
            <a:picLocks noChangeArrowheads="1"/>
          </p:cNvPicPr>
          <p:nvPr/>
        </p:nvPicPr>
        <p:blipFill>
          <a:blip r:embed="rId3" cstate="print"/>
          <a:stretch>
            <a:fillRect/>
          </a:stretch>
        </p:blipFill>
        <p:spPr bwMode="gray">
          <a:xfrm>
            <a:off x="5769999" y="4457861"/>
            <a:ext cx="528117" cy="399259"/>
          </a:xfrm>
          <a:prstGeom prst="rect">
            <a:avLst/>
          </a:prstGeom>
          <a:noFill/>
        </p:spPr>
      </p:pic>
      <p:sp>
        <p:nvSpPr>
          <p:cNvPr id="24" name="TextBox 23">
            <a:extLst>
              <a:ext uri="{FF2B5EF4-FFF2-40B4-BE49-F238E27FC236}">
                <a16:creationId xmlns:a16="http://schemas.microsoft.com/office/drawing/2014/main" id="{B1C764A2-C4BE-49BD-87BC-2CB92B253C01}"/>
              </a:ext>
            </a:extLst>
          </p:cNvPr>
          <p:cNvSpPr txBox="1"/>
          <p:nvPr/>
        </p:nvSpPr>
        <p:spPr bwMode="gray">
          <a:xfrm>
            <a:off x="7156216" y="5150156"/>
            <a:ext cx="469749" cy="276999"/>
          </a:xfrm>
          <a:prstGeom prst="rect">
            <a:avLst/>
          </a:prstGeom>
          <a:noFill/>
        </p:spPr>
        <p:txBody>
          <a:bodyPr wrap="square" rtlCol="0">
            <a:spAutoFit/>
          </a:bodyPr>
          <a:lstStyle/>
          <a:p>
            <a:pPr algn="ctr"/>
            <a:r>
              <a:rPr lang="en-US" sz="1200"/>
              <a:t>RT4</a:t>
            </a:r>
          </a:p>
        </p:txBody>
      </p:sp>
      <p:sp>
        <p:nvSpPr>
          <p:cNvPr id="40" name="TextBox 39">
            <a:extLst>
              <a:ext uri="{FF2B5EF4-FFF2-40B4-BE49-F238E27FC236}">
                <a16:creationId xmlns:a16="http://schemas.microsoft.com/office/drawing/2014/main" id="{40905CF2-ABC5-447D-B5FC-83E30DEBE993}"/>
              </a:ext>
            </a:extLst>
          </p:cNvPr>
          <p:cNvSpPr txBox="1"/>
          <p:nvPr/>
        </p:nvSpPr>
        <p:spPr bwMode="gray">
          <a:xfrm>
            <a:off x="10446581" y="5057822"/>
            <a:ext cx="1319413" cy="461665"/>
          </a:xfrm>
          <a:prstGeom prst="rect">
            <a:avLst/>
          </a:prstGeom>
          <a:noFill/>
        </p:spPr>
        <p:txBody>
          <a:bodyPr wrap="square" rtlCol="0">
            <a:spAutoFit/>
          </a:bodyPr>
          <a:lstStyle/>
          <a:p>
            <a:pPr algn="ctr"/>
            <a:r>
              <a:rPr lang="en-US" sz="1200" dirty="0"/>
              <a:t>Joins multicast group 239.0.0.1.</a:t>
            </a:r>
          </a:p>
          <a:p>
            <a:pPr algn="ctr"/>
            <a:endParaRPr lang="en-US" sz="1200" dirty="0"/>
          </a:p>
        </p:txBody>
      </p:sp>
      <p:cxnSp>
        <p:nvCxnSpPr>
          <p:cNvPr id="48" name="直接连接符 12">
            <a:extLst>
              <a:ext uri="{FF2B5EF4-FFF2-40B4-BE49-F238E27FC236}">
                <a16:creationId xmlns:a16="http://schemas.microsoft.com/office/drawing/2014/main" id="{9EBA85D5-C347-4C3B-B309-DD6CDB9C5ADF}"/>
              </a:ext>
            </a:extLst>
          </p:cNvPr>
          <p:cNvCxnSpPr>
            <a:cxnSpLocks/>
            <a:stCxn id="9" idx="0"/>
            <a:endCxn id="23" idx="1"/>
          </p:cNvCxnSpPr>
          <p:nvPr/>
        </p:nvCxnSpPr>
        <p:spPr bwMode="gray">
          <a:xfrm flipV="1">
            <a:off x="4152998" y="4657491"/>
            <a:ext cx="1617001" cy="43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12">
            <a:extLst>
              <a:ext uri="{FF2B5EF4-FFF2-40B4-BE49-F238E27FC236}">
                <a16:creationId xmlns:a16="http://schemas.microsoft.com/office/drawing/2014/main" id="{3C7091AD-C606-4CBE-A9E4-5AD2507236DE}"/>
              </a:ext>
            </a:extLst>
          </p:cNvPr>
          <p:cNvCxnSpPr>
            <a:cxnSpLocks/>
            <a:stCxn id="9" idx="2"/>
            <a:endCxn id="21" idx="1"/>
          </p:cNvCxnSpPr>
          <p:nvPr/>
        </p:nvCxnSpPr>
        <p:spPr bwMode="gray">
          <a:xfrm>
            <a:off x="4152998" y="5494625"/>
            <a:ext cx="1617002" cy="43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4" name="直接连接符 12">
            <a:extLst>
              <a:ext uri="{FF2B5EF4-FFF2-40B4-BE49-F238E27FC236}">
                <a16:creationId xmlns:a16="http://schemas.microsoft.com/office/drawing/2014/main" id="{EF420A65-BE5A-400D-A816-F676FCBCB997}"/>
              </a:ext>
            </a:extLst>
          </p:cNvPr>
          <p:cNvCxnSpPr>
            <a:cxnSpLocks/>
            <a:stCxn id="10" idx="0"/>
            <a:endCxn id="23" idx="3"/>
          </p:cNvCxnSpPr>
          <p:nvPr/>
        </p:nvCxnSpPr>
        <p:spPr bwMode="gray">
          <a:xfrm flipH="1" flipV="1">
            <a:off x="6298116" y="4657491"/>
            <a:ext cx="1564701" cy="43153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a16="http://schemas.microsoft.com/office/drawing/2014/main" id="{06086916-2F7A-4FF9-B756-358600AFE07A}"/>
              </a:ext>
            </a:extLst>
          </p:cNvPr>
          <p:cNvCxnSpPr>
            <a:cxnSpLocks/>
            <a:stCxn id="10" idx="2"/>
            <a:endCxn id="21" idx="3"/>
          </p:cNvCxnSpPr>
          <p:nvPr/>
        </p:nvCxnSpPr>
        <p:spPr bwMode="gray">
          <a:xfrm flipH="1">
            <a:off x="6298117" y="5488285"/>
            <a:ext cx="1564700" cy="44421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2" name="TextBox 71">
            <a:extLst>
              <a:ext uri="{FF2B5EF4-FFF2-40B4-BE49-F238E27FC236}">
                <a16:creationId xmlns:a16="http://schemas.microsoft.com/office/drawing/2014/main" id="{9EECDD9D-BB61-451C-8E90-CD9B9101C68B}"/>
              </a:ext>
            </a:extLst>
          </p:cNvPr>
          <p:cNvSpPr txBox="1"/>
          <p:nvPr/>
        </p:nvSpPr>
        <p:spPr bwMode="gray">
          <a:xfrm>
            <a:off x="2007878" y="5294994"/>
            <a:ext cx="1101586" cy="276999"/>
          </a:xfrm>
          <a:prstGeom prst="rect">
            <a:avLst/>
          </a:prstGeom>
          <a:noFill/>
        </p:spPr>
        <p:txBody>
          <a:bodyPr wrap="square" rtlCol="0">
            <a:spAutoFit/>
          </a:bodyPr>
          <a:lstStyle/>
          <a:p>
            <a:pPr algn="ctr"/>
            <a:r>
              <a:rPr lang="en-US" sz="1200"/>
              <a:t>192.168.10.1</a:t>
            </a:r>
          </a:p>
        </p:txBody>
      </p:sp>
      <p:sp>
        <p:nvSpPr>
          <p:cNvPr id="73" name="TextBox 72">
            <a:extLst>
              <a:ext uri="{FF2B5EF4-FFF2-40B4-BE49-F238E27FC236}">
                <a16:creationId xmlns:a16="http://schemas.microsoft.com/office/drawing/2014/main" id="{176E1C6B-F8D0-433C-B3ED-50B508990D02}"/>
              </a:ext>
            </a:extLst>
          </p:cNvPr>
          <p:cNvSpPr txBox="1"/>
          <p:nvPr/>
        </p:nvSpPr>
        <p:spPr bwMode="gray">
          <a:xfrm rot="20797427">
            <a:off x="4031657" y="4812027"/>
            <a:ext cx="396262" cy="276999"/>
          </a:xfrm>
          <a:prstGeom prst="rect">
            <a:avLst/>
          </a:prstGeom>
          <a:noFill/>
        </p:spPr>
        <p:txBody>
          <a:bodyPr wrap="none" rtlCol="0">
            <a:spAutoFit/>
          </a:bodyPr>
          <a:lstStyle/>
          <a:p>
            <a:r>
              <a:rPr lang="en-US" sz="1200"/>
              <a:t>IF1</a:t>
            </a:r>
          </a:p>
        </p:txBody>
      </p:sp>
      <p:sp>
        <p:nvSpPr>
          <p:cNvPr id="74" name="TextBox 73">
            <a:extLst>
              <a:ext uri="{FF2B5EF4-FFF2-40B4-BE49-F238E27FC236}">
                <a16:creationId xmlns:a16="http://schemas.microsoft.com/office/drawing/2014/main" id="{354247B7-9166-47B0-BD23-A501AF6822A6}"/>
              </a:ext>
            </a:extLst>
          </p:cNvPr>
          <p:cNvSpPr txBox="1"/>
          <p:nvPr/>
        </p:nvSpPr>
        <p:spPr bwMode="gray">
          <a:xfrm>
            <a:off x="5806098" y="5474285"/>
            <a:ext cx="469749" cy="276999"/>
          </a:xfrm>
          <a:prstGeom prst="rect">
            <a:avLst/>
          </a:prstGeom>
          <a:noFill/>
        </p:spPr>
        <p:txBody>
          <a:bodyPr wrap="square" rtlCol="0">
            <a:spAutoFit/>
          </a:bodyPr>
          <a:lstStyle/>
          <a:p>
            <a:pPr algn="ctr"/>
            <a:r>
              <a:rPr lang="en-US" sz="1200"/>
              <a:t>RT3</a:t>
            </a:r>
          </a:p>
        </p:txBody>
      </p:sp>
      <p:sp>
        <p:nvSpPr>
          <p:cNvPr id="75" name="TextBox 74">
            <a:extLst>
              <a:ext uri="{FF2B5EF4-FFF2-40B4-BE49-F238E27FC236}">
                <a16:creationId xmlns:a16="http://schemas.microsoft.com/office/drawing/2014/main" id="{2D2007D6-B5E2-488C-AF03-BE322B72ABEC}"/>
              </a:ext>
            </a:extLst>
          </p:cNvPr>
          <p:cNvSpPr txBox="1"/>
          <p:nvPr/>
        </p:nvSpPr>
        <p:spPr bwMode="gray">
          <a:xfrm>
            <a:off x="5801626" y="4818367"/>
            <a:ext cx="469749" cy="276999"/>
          </a:xfrm>
          <a:prstGeom prst="rect">
            <a:avLst/>
          </a:prstGeom>
          <a:noFill/>
        </p:spPr>
        <p:txBody>
          <a:bodyPr wrap="square" rtlCol="0">
            <a:spAutoFit/>
          </a:bodyPr>
          <a:lstStyle/>
          <a:p>
            <a:pPr algn="ctr"/>
            <a:r>
              <a:rPr lang="en-US" sz="1200"/>
              <a:t>RT2</a:t>
            </a:r>
          </a:p>
        </p:txBody>
      </p:sp>
      <p:sp>
        <p:nvSpPr>
          <p:cNvPr id="76" name="TextBox 75">
            <a:extLst>
              <a:ext uri="{FF2B5EF4-FFF2-40B4-BE49-F238E27FC236}">
                <a16:creationId xmlns:a16="http://schemas.microsoft.com/office/drawing/2014/main" id="{735330B7-42DA-4F25-BA67-C4A11CCE9D13}"/>
              </a:ext>
            </a:extLst>
          </p:cNvPr>
          <p:cNvSpPr txBox="1"/>
          <p:nvPr/>
        </p:nvSpPr>
        <p:spPr bwMode="gray">
          <a:xfrm rot="1021155">
            <a:off x="4049737" y="5515041"/>
            <a:ext cx="396262" cy="276999"/>
          </a:xfrm>
          <a:prstGeom prst="rect">
            <a:avLst/>
          </a:prstGeom>
          <a:noFill/>
        </p:spPr>
        <p:txBody>
          <a:bodyPr wrap="none" rtlCol="0">
            <a:spAutoFit/>
          </a:bodyPr>
          <a:lstStyle/>
          <a:p>
            <a:r>
              <a:rPr lang="en-US" sz="1200"/>
              <a:t>IF2</a:t>
            </a:r>
          </a:p>
        </p:txBody>
      </p:sp>
      <p:sp>
        <p:nvSpPr>
          <p:cNvPr id="77" name="TextBox 76">
            <a:extLst>
              <a:ext uri="{FF2B5EF4-FFF2-40B4-BE49-F238E27FC236}">
                <a16:creationId xmlns:a16="http://schemas.microsoft.com/office/drawing/2014/main" id="{D4FC9F87-C826-42FC-9548-D022774D7405}"/>
              </a:ext>
            </a:extLst>
          </p:cNvPr>
          <p:cNvSpPr txBox="1"/>
          <p:nvPr/>
        </p:nvSpPr>
        <p:spPr bwMode="gray">
          <a:xfrm rot="20797427">
            <a:off x="5427380" y="4443077"/>
            <a:ext cx="396262" cy="276999"/>
          </a:xfrm>
          <a:prstGeom prst="rect">
            <a:avLst/>
          </a:prstGeom>
          <a:noFill/>
        </p:spPr>
        <p:txBody>
          <a:bodyPr wrap="none" rtlCol="0">
            <a:spAutoFit/>
          </a:bodyPr>
          <a:lstStyle/>
          <a:p>
            <a:r>
              <a:rPr lang="en-US" sz="1200"/>
              <a:t>IF1</a:t>
            </a:r>
          </a:p>
        </p:txBody>
      </p:sp>
      <p:sp>
        <p:nvSpPr>
          <p:cNvPr id="78" name="TextBox 77">
            <a:extLst>
              <a:ext uri="{FF2B5EF4-FFF2-40B4-BE49-F238E27FC236}">
                <a16:creationId xmlns:a16="http://schemas.microsoft.com/office/drawing/2014/main" id="{1ED16E59-0665-4AB1-8A87-A3A1A273E7E1}"/>
              </a:ext>
            </a:extLst>
          </p:cNvPr>
          <p:cNvSpPr txBox="1"/>
          <p:nvPr/>
        </p:nvSpPr>
        <p:spPr bwMode="gray">
          <a:xfrm rot="1021155">
            <a:off x="5386834" y="5855592"/>
            <a:ext cx="396262" cy="276999"/>
          </a:xfrm>
          <a:prstGeom prst="rect">
            <a:avLst/>
          </a:prstGeom>
          <a:noFill/>
        </p:spPr>
        <p:txBody>
          <a:bodyPr wrap="none" rtlCol="0">
            <a:spAutoFit/>
          </a:bodyPr>
          <a:lstStyle/>
          <a:p>
            <a:r>
              <a:rPr lang="en-US" sz="1200"/>
              <a:t>IF1</a:t>
            </a:r>
          </a:p>
        </p:txBody>
      </p:sp>
      <p:sp>
        <p:nvSpPr>
          <p:cNvPr id="79" name="TextBox 78">
            <a:extLst>
              <a:ext uri="{FF2B5EF4-FFF2-40B4-BE49-F238E27FC236}">
                <a16:creationId xmlns:a16="http://schemas.microsoft.com/office/drawing/2014/main" id="{ADB03864-E20C-4DAF-AA94-F2C77EAC71F3}"/>
              </a:ext>
            </a:extLst>
          </p:cNvPr>
          <p:cNvSpPr txBox="1"/>
          <p:nvPr/>
        </p:nvSpPr>
        <p:spPr bwMode="gray">
          <a:xfrm rot="981062">
            <a:off x="6269460" y="4466602"/>
            <a:ext cx="396262" cy="276999"/>
          </a:xfrm>
          <a:prstGeom prst="rect">
            <a:avLst/>
          </a:prstGeom>
          <a:noFill/>
        </p:spPr>
        <p:txBody>
          <a:bodyPr wrap="none" rtlCol="0">
            <a:spAutoFit/>
          </a:bodyPr>
          <a:lstStyle/>
          <a:p>
            <a:r>
              <a:rPr lang="en-US" sz="1200"/>
              <a:t>IF2</a:t>
            </a:r>
          </a:p>
        </p:txBody>
      </p:sp>
      <p:sp>
        <p:nvSpPr>
          <p:cNvPr id="80" name="TextBox 79">
            <a:extLst>
              <a:ext uri="{FF2B5EF4-FFF2-40B4-BE49-F238E27FC236}">
                <a16:creationId xmlns:a16="http://schemas.microsoft.com/office/drawing/2014/main" id="{D1E4A729-FEC7-45AB-A98F-1CCD82AE44A6}"/>
              </a:ext>
            </a:extLst>
          </p:cNvPr>
          <p:cNvSpPr txBox="1"/>
          <p:nvPr/>
        </p:nvSpPr>
        <p:spPr bwMode="gray">
          <a:xfrm rot="981062">
            <a:off x="7570102" y="4823481"/>
            <a:ext cx="396262" cy="276999"/>
          </a:xfrm>
          <a:prstGeom prst="rect">
            <a:avLst/>
          </a:prstGeom>
          <a:noFill/>
        </p:spPr>
        <p:txBody>
          <a:bodyPr wrap="none" rtlCol="0">
            <a:spAutoFit/>
          </a:bodyPr>
          <a:lstStyle/>
          <a:p>
            <a:r>
              <a:rPr lang="en-US" sz="1200"/>
              <a:t>IF1</a:t>
            </a:r>
          </a:p>
        </p:txBody>
      </p:sp>
      <p:sp>
        <p:nvSpPr>
          <p:cNvPr id="81" name="TextBox 80">
            <a:extLst>
              <a:ext uri="{FF2B5EF4-FFF2-40B4-BE49-F238E27FC236}">
                <a16:creationId xmlns:a16="http://schemas.microsoft.com/office/drawing/2014/main" id="{F87A4BA6-E075-4D37-A9C2-28F806888C13}"/>
              </a:ext>
            </a:extLst>
          </p:cNvPr>
          <p:cNvSpPr txBox="1"/>
          <p:nvPr/>
        </p:nvSpPr>
        <p:spPr bwMode="gray">
          <a:xfrm rot="20621629">
            <a:off x="7589761" y="5488716"/>
            <a:ext cx="396262" cy="276999"/>
          </a:xfrm>
          <a:prstGeom prst="rect">
            <a:avLst/>
          </a:prstGeom>
          <a:noFill/>
        </p:spPr>
        <p:txBody>
          <a:bodyPr wrap="none" rtlCol="0">
            <a:spAutoFit/>
          </a:bodyPr>
          <a:lstStyle/>
          <a:p>
            <a:r>
              <a:rPr lang="en-US" sz="1200"/>
              <a:t>IF2</a:t>
            </a:r>
          </a:p>
        </p:txBody>
      </p:sp>
      <p:sp>
        <p:nvSpPr>
          <p:cNvPr id="82" name="TextBox 81">
            <a:extLst>
              <a:ext uri="{FF2B5EF4-FFF2-40B4-BE49-F238E27FC236}">
                <a16:creationId xmlns:a16="http://schemas.microsoft.com/office/drawing/2014/main" id="{796AECBA-3360-4080-92F2-63D277905468}"/>
              </a:ext>
            </a:extLst>
          </p:cNvPr>
          <p:cNvSpPr txBox="1"/>
          <p:nvPr/>
        </p:nvSpPr>
        <p:spPr bwMode="gray">
          <a:xfrm rot="20621629">
            <a:off x="6260900" y="5875961"/>
            <a:ext cx="396262" cy="276999"/>
          </a:xfrm>
          <a:prstGeom prst="rect">
            <a:avLst/>
          </a:prstGeom>
          <a:noFill/>
        </p:spPr>
        <p:txBody>
          <a:bodyPr wrap="none" rtlCol="0">
            <a:spAutoFit/>
          </a:bodyPr>
          <a:lstStyle/>
          <a:p>
            <a:r>
              <a:rPr lang="en-US" sz="1200"/>
              <a:t>IF2</a:t>
            </a:r>
          </a:p>
        </p:txBody>
      </p:sp>
      <p:sp>
        <p:nvSpPr>
          <p:cNvPr id="83" name="TextBox 82">
            <a:extLst>
              <a:ext uri="{FF2B5EF4-FFF2-40B4-BE49-F238E27FC236}">
                <a16:creationId xmlns:a16="http://schemas.microsoft.com/office/drawing/2014/main" id="{5243C3A8-78D7-44A7-9529-1F1E7BE51599}"/>
              </a:ext>
            </a:extLst>
          </p:cNvPr>
          <p:cNvSpPr txBox="1"/>
          <p:nvPr/>
        </p:nvSpPr>
        <p:spPr bwMode="gray">
          <a:xfrm>
            <a:off x="3523079" y="5281655"/>
            <a:ext cx="396262" cy="276999"/>
          </a:xfrm>
          <a:prstGeom prst="rect">
            <a:avLst/>
          </a:prstGeom>
          <a:noFill/>
        </p:spPr>
        <p:txBody>
          <a:bodyPr wrap="none" rtlCol="0">
            <a:spAutoFit/>
          </a:bodyPr>
          <a:lstStyle/>
          <a:p>
            <a:r>
              <a:rPr lang="en-US" sz="1200"/>
              <a:t>IF3</a:t>
            </a:r>
          </a:p>
        </p:txBody>
      </p:sp>
      <p:sp>
        <p:nvSpPr>
          <p:cNvPr id="84" name="TextBox 83">
            <a:extLst>
              <a:ext uri="{FF2B5EF4-FFF2-40B4-BE49-F238E27FC236}">
                <a16:creationId xmlns:a16="http://schemas.microsoft.com/office/drawing/2014/main" id="{6CCC4C4B-E76B-4F2C-8B85-BD4FD4AEF92D}"/>
              </a:ext>
            </a:extLst>
          </p:cNvPr>
          <p:cNvSpPr txBox="1"/>
          <p:nvPr/>
        </p:nvSpPr>
        <p:spPr bwMode="gray">
          <a:xfrm>
            <a:off x="8059136" y="5281654"/>
            <a:ext cx="396262" cy="276999"/>
          </a:xfrm>
          <a:prstGeom prst="rect">
            <a:avLst/>
          </a:prstGeom>
          <a:noFill/>
        </p:spPr>
        <p:txBody>
          <a:bodyPr wrap="none" rtlCol="0">
            <a:spAutoFit/>
          </a:bodyPr>
          <a:lstStyle/>
          <a:p>
            <a:r>
              <a:rPr lang="en-US" sz="1200"/>
              <a:t>IF3</a:t>
            </a:r>
          </a:p>
        </p:txBody>
      </p:sp>
      <p:graphicFrame>
        <p:nvGraphicFramePr>
          <p:cNvPr id="85" name="Table 38">
            <a:extLst>
              <a:ext uri="{FF2B5EF4-FFF2-40B4-BE49-F238E27FC236}">
                <a16:creationId xmlns:a16="http://schemas.microsoft.com/office/drawing/2014/main" id="{F233F8CB-B2ED-44E8-A95E-EE0C3C4F5112}"/>
              </a:ext>
            </a:extLst>
          </p:cNvPr>
          <p:cNvGraphicFramePr>
            <a:graphicFrameLocks noGrp="1"/>
          </p:cNvGraphicFramePr>
          <p:nvPr>
            <p:extLst>
              <p:ext uri="{D42A27DB-BD31-4B8C-83A1-F6EECF244321}">
                <p14:modId xmlns:p14="http://schemas.microsoft.com/office/powerpoint/2010/main" val="1311864186"/>
              </p:ext>
            </p:extLst>
          </p:nvPr>
        </p:nvGraphicFramePr>
        <p:xfrm>
          <a:off x="1988541" y="3993373"/>
          <a:ext cx="2901005" cy="753600"/>
        </p:xfrm>
        <a:graphic>
          <a:graphicData uri="http://schemas.openxmlformats.org/drawingml/2006/table">
            <a:tbl>
              <a:tblPr firstRow="1" bandRow="1">
                <a:tableStyleId>{72833802-FEF1-4C79-8D5D-14CF1EAF98D9}</a:tableStyleId>
              </a:tblPr>
              <a:tblGrid>
                <a:gridCol w="1360397">
                  <a:extLst>
                    <a:ext uri="{9D8B030D-6E8A-4147-A177-3AD203B41FA5}">
                      <a16:colId xmlns:a16="http://schemas.microsoft.com/office/drawing/2014/main" val="2036062193"/>
                    </a:ext>
                  </a:extLst>
                </a:gridCol>
                <a:gridCol w="775473">
                  <a:extLst>
                    <a:ext uri="{9D8B030D-6E8A-4147-A177-3AD203B41FA5}">
                      <a16:colId xmlns:a16="http://schemas.microsoft.com/office/drawing/2014/main" val="3317129549"/>
                    </a:ext>
                  </a:extLst>
                </a:gridCol>
                <a:gridCol w="765135">
                  <a:extLst>
                    <a:ext uri="{9D8B030D-6E8A-4147-A177-3AD203B41FA5}">
                      <a16:colId xmlns:a16="http://schemas.microsoft.com/office/drawing/2014/main" val="1892022959"/>
                    </a:ext>
                  </a:extLst>
                </a:gridCol>
              </a:tblGrid>
              <a:tr h="304359">
                <a:tc>
                  <a:txBody>
                    <a:bodyPr/>
                    <a:lstStyle/>
                    <a:p>
                      <a:pPr algn="ctr"/>
                      <a:r>
                        <a:rPr lang="en-US" sz="100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dirty="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304359">
                <a:tc>
                  <a:txBody>
                    <a:bodyPr/>
                    <a:lstStyle/>
                    <a:p>
                      <a:pPr algn="ctr"/>
                      <a:r>
                        <a:rPr lang="en-US" sz="1000">
                          <a:solidFill>
                            <a:schemeClr val="tx1"/>
                          </a:solidFill>
                        </a:rPr>
                        <a:t>S: 192.168.10.1</a:t>
                      </a:r>
                    </a:p>
                    <a:p>
                      <a:pPr algn="ctr"/>
                      <a:r>
                        <a:rPr lang="en-US" sz="1000">
                          <a:solidFill>
                            <a:schemeClr val="tx1"/>
                          </a:solidFill>
                        </a:rPr>
                        <a:t>D: 239.0.0.1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a:solidFill>
                            <a:schemeClr val="tx1"/>
                          </a:solidFill>
                        </a:rPr>
                        <a:t>IF3</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dirty="0"/>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graphicFrame>
        <p:nvGraphicFramePr>
          <p:cNvPr id="86" name="Table 38">
            <a:extLst>
              <a:ext uri="{FF2B5EF4-FFF2-40B4-BE49-F238E27FC236}">
                <a16:creationId xmlns:a16="http://schemas.microsoft.com/office/drawing/2014/main" id="{DD532583-7788-4610-988F-2F01A2BBE4E9}"/>
              </a:ext>
            </a:extLst>
          </p:cNvPr>
          <p:cNvGraphicFramePr>
            <a:graphicFrameLocks noGrp="1"/>
          </p:cNvGraphicFramePr>
          <p:nvPr>
            <p:extLst>
              <p:ext uri="{D42A27DB-BD31-4B8C-83A1-F6EECF244321}">
                <p14:modId xmlns:p14="http://schemas.microsoft.com/office/powerpoint/2010/main" val="2905955629"/>
              </p:ext>
            </p:extLst>
          </p:nvPr>
        </p:nvGraphicFramePr>
        <p:xfrm>
          <a:off x="4454586" y="3120574"/>
          <a:ext cx="2940165" cy="753600"/>
        </p:xfrm>
        <a:graphic>
          <a:graphicData uri="http://schemas.openxmlformats.org/drawingml/2006/table">
            <a:tbl>
              <a:tblPr firstRow="1" bandRow="1">
                <a:tableStyleId>{72833802-FEF1-4C79-8D5D-14CF1EAF98D9}</a:tableStyleId>
              </a:tblPr>
              <a:tblGrid>
                <a:gridCol w="1427584">
                  <a:extLst>
                    <a:ext uri="{9D8B030D-6E8A-4147-A177-3AD203B41FA5}">
                      <a16:colId xmlns:a16="http://schemas.microsoft.com/office/drawing/2014/main" val="2036062193"/>
                    </a:ext>
                  </a:extLst>
                </a:gridCol>
                <a:gridCol w="737118">
                  <a:extLst>
                    <a:ext uri="{9D8B030D-6E8A-4147-A177-3AD203B41FA5}">
                      <a16:colId xmlns:a16="http://schemas.microsoft.com/office/drawing/2014/main" val="3317129549"/>
                    </a:ext>
                  </a:extLst>
                </a:gridCol>
                <a:gridCol w="775463">
                  <a:extLst>
                    <a:ext uri="{9D8B030D-6E8A-4147-A177-3AD203B41FA5}">
                      <a16:colId xmlns:a16="http://schemas.microsoft.com/office/drawing/2014/main" val="1892022959"/>
                    </a:ext>
                  </a:extLst>
                </a:gridCol>
              </a:tblGrid>
              <a:tr h="134035">
                <a:tc>
                  <a:txBody>
                    <a:bodyPr/>
                    <a:lstStyle/>
                    <a:p>
                      <a:pPr algn="ctr"/>
                      <a:r>
                        <a:rPr lang="en-US" sz="100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34035">
                <a:tc>
                  <a:txBody>
                    <a:bodyPr/>
                    <a:lstStyle/>
                    <a:p>
                      <a:pPr algn="ctr"/>
                      <a:r>
                        <a:rPr lang="en-US" sz="1000" dirty="0">
                          <a:solidFill>
                            <a:schemeClr val="tx1"/>
                          </a:solidFill>
                        </a:rPr>
                        <a:t>S: 192.168.10.1</a:t>
                      </a:r>
                    </a:p>
                    <a:p>
                      <a:pPr algn="ctr"/>
                      <a:r>
                        <a:rPr lang="en-US" sz="1000" dirty="0">
                          <a:solidFill>
                            <a:schemeClr val="tx1"/>
                          </a:solidFill>
                        </a:rPr>
                        <a:t>D: 239.0.0.1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a:solidFill>
                            <a:schemeClr val="tx1"/>
                          </a:solidFill>
                        </a:rPr>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dirty="0"/>
                        <a:t>IF2</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graphicFrame>
        <p:nvGraphicFramePr>
          <p:cNvPr id="87" name="Table 38">
            <a:extLst>
              <a:ext uri="{FF2B5EF4-FFF2-40B4-BE49-F238E27FC236}">
                <a16:creationId xmlns:a16="http://schemas.microsoft.com/office/drawing/2014/main" id="{CBC1D3DB-A8F5-4D4C-9688-41BC1E76A72E}"/>
              </a:ext>
            </a:extLst>
          </p:cNvPr>
          <p:cNvGraphicFramePr>
            <a:graphicFrameLocks noGrp="1"/>
          </p:cNvGraphicFramePr>
          <p:nvPr>
            <p:extLst>
              <p:ext uri="{D42A27DB-BD31-4B8C-83A1-F6EECF244321}">
                <p14:modId xmlns:p14="http://schemas.microsoft.com/office/powerpoint/2010/main" val="3188397788"/>
              </p:ext>
            </p:extLst>
          </p:nvPr>
        </p:nvGraphicFramePr>
        <p:xfrm>
          <a:off x="7180134" y="3993373"/>
          <a:ext cx="2940165" cy="753600"/>
        </p:xfrm>
        <a:graphic>
          <a:graphicData uri="http://schemas.openxmlformats.org/drawingml/2006/table">
            <a:tbl>
              <a:tblPr firstRow="1" bandRow="1">
                <a:tableStyleId>{72833802-FEF1-4C79-8D5D-14CF1EAF98D9}</a:tableStyleId>
              </a:tblPr>
              <a:tblGrid>
                <a:gridCol w="1427584">
                  <a:extLst>
                    <a:ext uri="{9D8B030D-6E8A-4147-A177-3AD203B41FA5}">
                      <a16:colId xmlns:a16="http://schemas.microsoft.com/office/drawing/2014/main" val="2036062193"/>
                    </a:ext>
                  </a:extLst>
                </a:gridCol>
                <a:gridCol w="737118">
                  <a:extLst>
                    <a:ext uri="{9D8B030D-6E8A-4147-A177-3AD203B41FA5}">
                      <a16:colId xmlns:a16="http://schemas.microsoft.com/office/drawing/2014/main" val="3317129549"/>
                    </a:ext>
                  </a:extLst>
                </a:gridCol>
                <a:gridCol w="775463">
                  <a:extLst>
                    <a:ext uri="{9D8B030D-6E8A-4147-A177-3AD203B41FA5}">
                      <a16:colId xmlns:a16="http://schemas.microsoft.com/office/drawing/2014/main" val="1892022959"/>
                    </a:ext>
                  </a:extLst>
                </a:gridCol>
              </a:tblGrid>
              <a:tr h="198573">
                <a:tc>
                  <a:txBody>
                    <a:bodyPr/>
                    <a:lstStyle/>
                    <a:p>
                      <a:pPr algn="ctr"/>
                      <a:r>
                        <a:rPr lang="en-US" sz="1000" dirty="0"/>
                        <a:t>Multicast Information</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dirty="0"/>
                        <a:t>Inbound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a:t>Outbound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198573">
                <a:tc>
                  <a:txBody>
                    <a:bodyPr/>
                    <a:lstStyle/>
                    <a:p>
                      <a:pPr algn="ctr"/>
                      <a:r>
                        <a:rPr lang="en-US" sz="1000">
                          <a:solidFill>
                            <a:schemeClr val="tx1"/>
                          </a:solidFill>
                        </a:rPr>
                        <a:t>S: 192.168.10.1</a:t>
                      </a:r>
                    </a:p>
                    <a:p>
                      <a:pPr algn="ctr"/>
                      <a:r>
                        <a:rPr lang="en-US" sz="1000">
                          <a:solidFill>
                            <a:schemeClr val="tx1"/>
                          </a:solidFill>
                        </a:rPr>
                        <a:t>D: 239.0.0.1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dirty="0">
                          <a:solidFill>
                            <a:schemeClr val="tx1"/>
                          </a:solidFill>
                        </a:rPr>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dirty="0"/>
                        <a:t>IF3</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cxnSp>
        <p:nvCxnSpPr>
          <p:cNvPr id="88" name="Straight Arrow Connector 87">
            <a:extLst>
              <a:ext uri="{FF2B5EF4-FFF2-40B4-BE49-F238E27FC236}">
                <a16:creationId xmlns:a16="http://schemas.microsoft.com/office/drawing/2014/main" id="{FF7FDDCC-3B3F-4F87-A959-E05E374815BF}"/>
              </a:ext>
            </a:extLst>
          </p:cNvPr>
          <p:cNvCxnSpPr>
            <a:cxnSpLocks/>
          </p:cNvCxnSpPr>
          <p:nvPr/>
        </p:nvCxnSpPr>
        <p:spPr bwMode="gray">
          <a:xfrm flipH="1">
            <a:off x="2240650" y="5196870"/>
            <a:ext cx="1480561" cy="0"/>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DD79C502-AEEF-4B34-B126-9D766D85365B}"/>
              </a:ext>
            </a:extLst>
          </p:cNvPr>
          <p:cNvGrpSpPr/>
          <p:nvPr/>
        </p:nvGrpSpPr>
        <p:grpSpPr bwMode="gray">
          <a:xfrm>
            <a:off x="521431" y="4790788"/>
            <a:ext cx="2884860" cy="288563"/>
            <a:chOff x="5629610" y="2590903"/>
            <a:chExt cx="2884860" cy="288563"/>
          </a:xfrm>
        </p:grpSpPr>
        <p:sp>
          <p:nvSpPr>
            <p:cNvPr id="91" name="TextBox 120">
              <a:extLst>
                <a:ext uri="{FF2B5EF4-FFF2-40B4-BE49-F238E27FC236}">
                  <a16:creationId xmlns:a16="http://schemas.microsoft.com/office/drawing/2014/main" id="{13FB6AEB-6D60-4586-AA36-AC0DA6E2CCE0}"/>
                </a:ext>
              </a:extLst>
            </p:cNvPr>
            <p:cNvSpPr txBox="1"/>
            <p:nvPr/>
          </p:nvSpPr>
          <p:spPr bwMode="gray">
            <a:xfrm>
              <a:off x="7650417" y="2590903"/>
              <a:ext cx="864053"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auto"/>
              <a:r>
                <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2" name="TextBox 120">
              <a:extLst>
                <a:ext uri="{FF2B5EF4-FFF2-40B4-BE49-F238E27FC236}">
                  <a16:creationId xmlns:a16="http://schemas.microsoft.com/office/drawing/2014/main" id="{60AD5E76-E803-4B1D-A8EF-3A2121806E28}"/>
                </a:ext>
              </a:extLst>
            </p:cNvPr>
            <p:cNvSpPr txBox="1"/>
            <p:nvPr/>
          </p:nvSpPr>
          <p:spPr bwMode="gray">
            <a:xfrm>
              <a:off x="5629610" y="2591633"/>
              <a:ext cx="1143341"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192.168.10.1</a:t>
              </a:r>
            </a:p>
          </p:txBody>
        </p:sp>
        <p:sp>
          <p:nvSpPr>
            <p:cNvPr id="93" name="TextBox 120">
              <a:extLst>
                <a:ext uri="{FF2B5EF4-FFF2-40B4-BE49-F238E27FC236}">
                  <a16:creationId xmlns:a16="http://schemas.microsoft.com/office/drawing/2014/main" id="{B1F99067-7010-4CCF-A75F-60998421738E}"/>
                </a:ext>
              </a:extLst>
            </p:cNvPr>
            <p:cNvSpPr txBox="1"/>
            <p:nvPr/>
          </p:nvSpPr>
          <p:spPr bwMode="gray">
            <a:xfrm>
              <a:off x="6783446" y="2591751"/>
              <a:ext cx="864052" cy="287715"/>
            </a:xfrm>
            <a:prstGeom prst="roundRect">
              <a:avLst>
                <a:gd name="adj" fmla="val 6721"/>
              </a:avLst>
            </a:prstGeom>
            <a:solidFill>
              <a:srgbClr val="00B0F0"/>
            </a:solidFill>
            <a:ln w="12700">
              <a:solidFill>
                <a:srgbClr val="00B0F0"/>
              </a:solidFill>
            </a:ln>
          </p:spPr>
          <p:txBody>
            <a:bodyPr wrap="square" rtlCol="0" anchor="ctr">
              <a:spAutoFit/>
            </a:bodyPr>
            <a:lstStyle/>
            <a:p>
              <a:pPr algn="ctr" fontAlgn="auto"/>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239.0.0.1</a:t>
              </a:r>
            </a:p>
          </p:txBody>
        </p:sp>
      </p:grpSp>
      <p:cxnSp>
        <p:nvCxnSpPr>
          <p:cNvPr id="95" name="Straight Arrow Connector 94">
            <a:extLst>
              <a:ext uri="{FF2B5EF4-FFF2-40B4-BE49-F238E27FC236}">
                <a16:creationId xmlns:a16="http://schemas.microsoft.com/office/drawing/2014/main" id="{5E1C639E-4A2A-4334-A3D2-FFF72D3F4893}"/>
              </a:ext>
            </a:extLst>
          </p:cNvPr>
          <p:cNvCxnSpPr>
            <a:cxnSpLocks/>
            <a:stCxn id="77" idx="1"/>
            <a:endCxn id="73" idx="3"/>
          </p:cNvCxnSpPr>
          <p:nvPr/>
        </p:nvCxnSpPr>
        <p:spPr bwMode="gray">
          <a:xfrm flipH="1">
            <a:off x="4422544" y="4627413"/>
            <a:ext cx="1010211" cy="277278"/>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31A1EF55-C68D-4DBF-9C9D-15425C349494}"/>
              </a:ext>
            </a:extLst>
          </p:cNvPr>
          <p:cNvCxnSpPr>
            <a:cxnSpLocks/>
            <a:stCxn id="80" idx="1"/>
            <a:endCxn id="79" idx="3"/>
          </p:cNvCxnSpPr>
          <p:nvPr/>
        </p:nvCxnSpPr>
        <p:spPr bwMode="gray">
          <a:xfrm flipH="1" flipV="1">
            <a:off x="6657708" y="4660880"/>
            <a:ext cx="920407" cy="245323"/>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DA8E0E6E-9A87-41ED-8EBC-A2AC9DADFC7B}"/>
              </a:ext>
            </a:extLst>
          </p:cNvPr>
          <p:cNvCxnSpPr>
            <a:cxnSpLocks/>
          </p:cNvCxnSpPr>
          <p:nvPr/>
        </p:nvCxnSpPr>
        <p:spPr bwMode="gray">
          <a:xfrm flipH="1">
            <a:off x="8196461" y="5188173"/>
            <a:ext cx="1623238" cy="0"/>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7" name="矩形: 圆角 52">
            <a:extLst>
              <a:ext uri="{FF2B5EF4-FFF2-40B4-BE49-F238E27FC236}">
                <a16:creationId xmlns:a16="http://schemas.microsoft.com/office/drawing/2014/main" id="{0FAFFA75-23DD-4FFB-8E5E-EE08AD7CE3D0}"/>
              </a:ext>
            </a:extLst>
          </p:cNvPr>
          <p:cNvSpPr/>
          <p:nvPr/>
        </p:nvSpPr>
        <p:spPr bwMode="gray">
          <a:xfrm>
            <a:off x="4584198" y="1856266"/>
            <a:ext cx="2112502"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RPF route</a:t>
            </a:r>
          </a:p>
        </p:txBody>
      </p:sp>
      <p:graphicFrame>
        <p:nvGraphicFramePr>
          <p:cNvPr id="108" name="Table 38">
            <a:extLst>
              <a:ext uri="{FF2B5EF4-FFF2-40B4-BE49-F238E27FC236}">
                <a16:creationId xmlns:a16="http://schemas.microsoft.com/office/drawing/2014/main" id="{01733B4A-9178-485C-9D41-5E68CB9E5956}"/>
              </a:ext>
            </a:extLst>
          </p:cNvPr>
          <p:cNvGraphicFramePr>
            <a:graphicFrameLocks noGrp="1"/>
          </p:cNvGraphicFramePr>
          <p:nvPr>
            <p:extLst>
              <p:ext uri="{D42A27DB-BD31-4B8C-83A1-F6EECF244321}">
                <p14:modId xmlns:p14="http://schemas.microsoft.com/office/powerpoint/2010/main" val="4199663964"/>
              </p:ext>
            </p:extLst>
          </p:nvPr>
        </p:nvGraphicFramePr>
        <p:xfrm>
          <a:off x="4653255" y="2116715"/>
          <a:ext cx="1974389" cy="601200"/>
        </p:xfrm>
        <a:graphic>
          <a:graphicData uri="http://schemas.openxmlformats.org/drawingml/2006/table">
            <a:tbl>
              <a:tblPr firstRow="1" bandRow="1">
                <a:tableStyleId>{72833802-FEF1-4C79-8D5D-14CF1EAF98D9}</a:tableStyleId>
              </a:tblPr>
              <a:tblGrid>
                <a:gridCol w="1160640">
                  <a:extLst>
                    <a:ext uri="{9D8B030D-6E8A-4147-A177-3AD203B41FA5}">
                      <a16:colId xmlns:a16="http://schemas.microsoft.com/office/drawing/2014/main" val="2036062193"/>
                    </a:ext>
                  </a:extLst>
                </a:gridCol>
                <a:gridCol w="813749">
                  <a:extLst>
                    <a:ext uri="{9D8B030D-6E8A-4147-A177-3AD203B41FA5}">
                      <a16:colId xmlns:a16="http://schemas.microsoft.com/office/drawing/2014/main" val="1892022959"/>
                    </a:ext>
                  </a:extLst>
                </a:gridCol>
              </a:tblGrid>
              <a:tr h="0">
                <a:tc>
                  <a:txBody>
                    <a:bodyPr/>
                    <a:lstStyle/>
                    <a:p>
                      <a:pPr algn="ctr"/>
                      <a:r>
                        <a:rPr lang="en-US" sz="1000" dirty="0"/>
                        <a:t>Destination Network</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000">
                          <a:solidFill>
                            <a:schemeClr val="bg1"/>
                          </a:solidFill>
                        </a:rPr>
                        <a:t>RPF Interface</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0">
                <a:tc>
                  <a:txBody>
                    <a:bodyPr/>
                    <a:lstStyle/>
                    <a:p>
                      <a:pPr algn="ctr"/>
                      <a:r>
                        <a:rPr lang="en-US" sz="1000" dirty="0">
                          <a:solidFill>
                            <a:schemeClr val="tx1"/>
                          </a:solidFill>
                        </a:rPr>
                        <a:t>192.168.10.1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a:r>
                        <a:rPr lang="en-US" sz="1000" dirty="0"/>
                        <a:t>IF1</a:t>
                      </a:r>
                    </a:p>
                  </a:txBody>
                  <a:tcPr marL="0" marR="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cxnSp>
        <p:nvCxnSpPr>
          <p:cNvPr id="110" name="Straight Arrow Connector 109">
            <a:extLst>
              <a:ext uri="{FF2B5EF4-FFF2-40B4-BE49-F238E27FC236}">
                <a16:creationId xmlns:a16="http://schemas.microsoft.com/office/drawing/2014/main" id="{7EE09DC7-CDC7-49F9-A217-1B5B2B12AF84}"/>
              </a:ext>
            </a:extLst>
          </p:cNvPr>
          <p:cNvCxnSpPr>
            <a:cxnSpLocks/>
          </p:cNvCxnSpPr>
          <p:nvPr/>
        </p:nvCxnSpPr>
        <p:spPr bwMode="gray">
          <a:xfrm>
            <a:off x="6229983" y="2662602"/>
            <a:ext cx="0" cy="9239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Rectangular Callout 75">
            <a:extLst>
              <a:ext uri="{FF2B5EF4-FFF2-40B4-BE49-F238E27FC236}">
                <a16:creationId xmlns:a16="http://schemas.microsoft.com/office/drawing/2014/main" id="{A7FAD5AA-2C06-4205-B161-5A36A932F2EF}"/>
              </a:ext>
            </a:extLst>
          </p:cNvPr>
          <p:cNvSpPr/>
          <p:nvPr/>
        </p:nvSpPr>
        <p:spPr bwMode="gray">
          <a:xfrm>
            <a:off x="4576395" y="5357389"/>
            <a:ext cx="1160181" cy="461665"/>
          </a:xfrm>
          <a:prstGeom prst="wedgeRectCallout">
            <a:avLst>
              <a:gd name="adj1" fmla="val -25110"/>
              <a:gd name="adj2" fmla="val -1363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algn="ctr" fontAlgn="auto"/>
            <a:r>
              <a:rPr lang="en-US" sz="1200" b="1" dirty="0">
                <a:solidFill>
                  <a:srgbClr val="EC7061"/>
                </a:solidFill>
                <a:latin typeface="Huawei Sans" panose="020C0503030203020204" pitchFamily="34" charset="0"/>
                <a:ea typeface="方正兰亭黑简体" panose="02000000000000000000" pitchFamily="2" charset="-122"/>
              </a:rPr>
              <a:t>How is an MDT generated?</a:t>
            </a:r>
          </a:p>
        </p:txBody>
      </p:sp>
      <p:cxnSp>
        <p:nvCxnSpPr>
          <p:cNvPr id="59" name="Straight Arrow Connector 58">
            <a:extLst>
              <a:ext uri="{FF2B5EF4-FFF2-40B4-BE49-F238E27FC236}">
                <a16:creationId xmlns:a16="http://schemas.microsoft.com/office/drawing/2014/main" id="{A21CD58C-DC94-428B-9019-5DF6799DC56C}"/>
              </a:ext>
            </a:extLst>
          </p:cNvPr>
          <p:cNvCxnSpPr>
            <a:cxnSpLocks/>
            <a:stCxn id="11" idx="3"/>
            <a:endCxn id="9" idx="1"/>
          </p:cNvCxnSpPr>
          <p:nvPr/>
        </p:nvCxnSpPr>
        <p:spPr bwMode="gray">
          <a:xfrm flipV="1">
            <a:off x="2101376" y="5294996"/>
            <a:ext cx="1787563" cy="3022"/>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0EFB07FC-8A36-4479-A3E1-88CD87B47A21}"/>
              </a:ext>
            </a:extLst>
          </p:cNvPr>
          <p:cNvCxnSpPr>
            <a:cxnSpLocks/>
            <a:stCxn id="9" idx="0"/>
            <a:endCxn id="23" idx="1"/>
          </p:cNvCxnSpPr>
          <p:nvPr/>
        </p:nvCxnSpPr>
        <p:spPr bwMode="gray">
          <a:xfrm flipV="1">
            <a:off x="4152998" y="4657491"/>
            <a:ext cx="1617001" cy="43787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37B72EE9-A459-49C2-B7F0-0BAE8FE54501}"/>
              </a:ext>
            </a:extLst>
          </p:cNvPr>
          <p:cNvCxnSpPr>
            <a:cxnSpLocks/>
            <a:stCxn id="23" idx="3"/>
            <a:endCxn id="10" idx="0"/>
          </p:cNvCxnSpPr>
          <p:nvPr/>
        </p:nvCxnSpPr>
        <p:spPr bwMode="gray">
          <a:xfrm>
            <a:off x="6298116" y="4657491"/>
            <a:ext cx="1564701" cy="43153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DEDBB79-C1DB-449B-946B-79BA50A56A74}"/>
              </a:ext>
            </a:extLst>
          </p:cNvPr>
          <p:cNvCxnSpPr>
            <a:cxnSpLocks/>
            <a:stCxn id="10" idx="3"/>
            <a:endCxn id="17" idx="1"/>
          </p:cNvCxnSpPr>
          <p:nvPr/>
        </p:nvCxnSpPr>
        <p:spPr bwMode="gray">
          <a:xfrm flipV="1">
            <a:off x="8126875" y="5281656"/>
            <a:ext cx="1804270" cy="700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6140F50A-E246-4182-8ADE-FD2C59661798}"/>
              </a:ext>
            </a:extLst>
          </p:cNvPr>
          <p:cNvCxnSpPr>
            <a:cxnSpLocks/>
          </p:cNvCxnSpPr>
          <p:nvPr/>
        </p:nvCxnSpPr>
        <p:spPr bwMode="gray">
          <a:xfrm flipV="1">
            <a:off x="9660341" y="2313782"/>
            <a:ext cx="614833"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8C44C7BA-AE3C-48B7-90A6-5645BC3A7192}"/>
              </a:ext>
            </a:extLst>
          </p:cNvPr>
          <p:cNvCxnSpPr>
            <a:cxnSpLocks/>
          </p:cNvCxnSpPr>
          <p:nvPr/>
        </p:nvCxnSpPr>
        <p:spPr bwMode="gray">
          <a:xfrm flipH="1">
            <a:off x="9660342" y="2024620"/>
            <a:ext cx="614833" cy="0"/>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A9296E8E-8A12-475A-A6A5-F64671BCFA3E}"/>
              </a:ext>
            </a:extLst>
          </p:cNvPr>
          <p:cNvSpPr txBox="1"/>
          <p:nvPr/>
        </p:nvSpPr>
        <p:spPr bwMode="gray">
          <a:xfrm>
            <a:off x="10237524" y="2175282"/>
            <a:ext cx="962306" cy="276999"/>
          </a:xfrm>
          <a:prstGeom prst="rect">
            <a:avLst/>
          </a:prstGeom>
          <a:noFill/>
        </p:spPr>
        <p:txBody>
          <a:bodyPr wrap="square" rtlCol="0">
            <a:spAutoFit/>
          </a:bodyPr>
          <a:lstStyle/>
          <a:p>
            <a:r>
              <a:rPr lang="en-US" sz="1200"/>
              <a:t>MDT</a:t>
            </a:r>
          </a:p>
        </p:txBody>
      </p:sp>
      <p:sp>
        <p:nvSpPr>
          <p:cNvPr id="94" name="TextBox 93">
            <a:extLst>
              <a:ext uri="{FF2B5EF4-FFF2-40B4-BE49-F238E27FC236}">
                <a16:creationId xmlns:a16="http://schemas.microsoft.com/office/drawing/2014/main" id="{CC4730D7-0C27-475D-99C6-5B21C97F0DCB}"/>
              </a:ext>
            </a:extLst>
          </p:cNvPr>
          <p:cNvSpPr txBox="1"/>
          <p:nvPr/>
        </p:nvSpPr>
        <p:spPr bwMode="gray">
          <a:xfrm>
            <a:off x="10237524" y="1891355"/>
            <a:ext cx="1288827" cy="276999"/>
          </a:xfrm>
          <a:prstGeom prst="rect">
            <a:avLst/>
          </a:prstGeom>
          <a:noFill/>
        </p:spPr>
        <p:txBody>
          <a:bodyPr wrap="square" rtlCol="0">
            <a:spAutoFit/>
          </a:bodyPr>
          <a:lstStyle/>
          <a:p>
            <a:r>
              <a:rPr lang="en-US" sz="1200" dirty="0"/>
              <a:t>Multicast traffic</a:t>
            </a:r>
          </a:p>
        </p:txBody>
      </p:sp>
    </p:spTree>
    <p:extLst>
      <p:ext uri="{BB962C8B-B14F-4D97-AF65-F5344CB8AC3E}">
        <p14:creationId xmlns:p14="http://schemas.microsoft.com/office/powerpoint/2010/main" val="2687267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83FE7B-0883-4EEB-9258-CB2F0A4277F1}"/>
              </a:ext>
            </a:extLst>
          </p:cNvPr>
          <p:cNvSpPr>
            <a:spLocks noGrp="1"/>
          </p:cNvSpPr>
          <p:nvPr>
            <p:ph type="body" sz="quarter" idx="10"/>
          </p:nvPr>
        </p:nvSpPr>
        <p:spPr bwMode="gray"/>
        <p:txBody>
          <a:bodyPr/>
          <a:lstStyle/>
          <a:p>
            <a:pPr marL="0" indent="0">
              <a:spcBef>
                <a:spcPts val="600"/>
              </a:spcBef>
              <a:buNone/>
            </a:pPr>
            <a:r>
              <a:rPr lang="en-US" sz="1800" dirty="0"/>
              <a:t>A multicast network needs to establish forwarding paths based on multiple multicast protocols.</a:t>
            </a:r>
          </a:p>
          <a:p>
            <a:pPr lvl="1">
              <a:spcBef>
                <a:spcPts val="600"/>
              </a:spcBef>
            </a:pPr>
            <a:r>
              <a:rPr lang="en-US" sz="1600" dirty="0"/>
              <a:t>IGMP runs on the receiver end network and is used to inform the multicast network of the locations of group members and the multicast groups that the members join.</a:t>
            </a:r>
          </a:p>
          <a:p>
            <a:pPr lvl="1">
              <a:spcBef>
                <a:spcPts val="600"/>
              </a:spcBef>
            </a:pPr>
            <a:r>
              <a:rPr lang="en-US" sz="1600" dirty="0"/>
              <a:t>Protocols working on the multicast forwarding network include PIM, MSDP, and MBGP.</a:t>
            </a:r>
          </a:p>
          <a:p>
            <a:pPr lvl="2">
              <a:spcBef>
                <a:spcPts val="500"/>
              </a:spcBef>
            </a:pPr>
            <a:r>
              <a:rPr lang="en-US" sz="1400" b="1" dirty="0">
                <a:solidFill>
                  <a:srgbClr val="EC7061"/>
                </a:solidFill>
              </a:rPr>
              <a:t>PIM</a:t>
            </a:r>
            <a:r>
              <a:rPr lang="en-US" sz="1400" dirty="0"/>
              <a:t> is mainly used to </a:t>
            </a:r>
            <a:r>
              <a:rPr lang="en-US" sz="1400" b="1" dirty="0">
                <a:solidFill>
                  <a:srgbClr val="EC7061"/>
                </a:solidFill>
              </a:rPr>
              <a:t>generate MDTs in an AS</a:t>
            </a:r>
            <a:r>
              <a:rPr lang="en-US" sz="1400" dirty="0"/>
              <a:t>.</a:t>
            </a:r>
          </a:p>
          <a:p>
            <a:pPr lvl="2">
              <a:spcBef>
                <a:spcPts val="500"/>
              </a:spcBef>
            </a:pPr>
            <a:r>
              <a:rPr lang="en-US" sz="1400" dirty="0"/>
              <a:t>MSDP is mainly used to help generate inter-AS MDTs.</a:t>
            </a:r>
          </a:p>
          <a:p>
            <a:pPr lvl="2">
              <a:spcBef>
                <a:spcPts val="500"/>
              </a:spcBef>
            </a:pPr>
            <a:r>
              <a:rPr lang="en-US" sz="1400" dirty="0"/>
              <a:t>MBGP is used to help perform RPF check on inter-AS multicast traffic.</a:t>
            </a:r>
          </a:p>
        </p:txBody>
      </p:sp>
      <p:sp>
        <p:nvSpPr>
          <p:cNvPr id="2" name="Title 1">
            <a:extLst>
              <a:ext uri="{FF2B5EF4-FFF2-40B4-BE49-F238E27FC236}">
                <a16:creationId xmlns:a16="http://schemas.microsoft.com/office/drawing/2014/main" id="{BE85D6D4-CFE2-4C67-A3C2-CA562C8E0737}"/>
              </a:ext>
            </a:extLst>
          </p:cNvPr>
          <p:cNvSpPr>
            <a:spLocks noGrp="1"/>
          </p:cNvSpPr>
          <p:nvPr>
            <p:ph type="title"/>
          </p:nvPr>
        </p:nvSpPr>
        <p:spPr bwMode="gray"/>
        <p:txBody>
          <a:bodyPr/>
          <a:lstStyle/>
          <a:p>
            <a:r>
              <a:rPr lang="en-US"/>
              <a:t>Multicast Protocol Review</a:t>
            </a:r>
          </a:p>
        </p:txBody>
      </p:sp>
      <p:sp>
        <p:nvSpPr>
          <p:cNvPr id="4" name="Freeform 159">
            <a:extLst>
              <a:ext uri="{FF2B5EF4-FFF2-40B4-BE49-F238E27FC236}">
                <a16:creationId xmlns:a16="http://schemas.microsoft.com/office/drawing/2014/main" id="{255D31C9-7284-4B24-96CD-CCB7C94C4745}"/>
              </a:ext>
            </a:extLst>
          </p:cNvPr>
          <p:cNvSpPr/>
          <p:nvPr/>
        </p:nvSpPr>
        <p:spPr bwMode="gray">
          <a:xfrm flipH="1">
            <a:off x="1971347" y="4752823"/>
            <a:ext cx="3247001"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600">
                <a:solidFill>
                  <a:schemeClr val="tx1"/>
                </a:solidFill>
              </a:rPr>
              <a:t>Multicast network</a:t>
            </a:r>
          </a:p>
          <a:p>
            <a:pPr algn="ctr"/>
            <a:r>
              <a:rPr lang="en-US" sz="1600">
                <a:solidFill>
                  <a:schemeClr val="tx1"/>
                </a:solidFill>
              </a:rPr>
              <a:t>AS 100</a:t>
            </a:r>
          </a:p>
        </p:txBody>
      </p:sp>
      <p:pic>
        <p:nvPicPr>
          <p:cNvPr id="5" name="Picture 2" descr="G:\做的项目\公共\扁平图标切换\更新2015_01_21\oss扁平图标库2015_01_21更新-04.png">
            <a:extLst>
              <a:ext uri="{FF2B5EF4-FFF2-40B4-BE49-F238E27FC236}">
                <a16:creationId xmlns:a16="http://schemas.microsoft.com/office/drawing/2014/main" id="{68F5FB40-8231-42BB-8E7C-9B761209D046}"/>
              </a:ext>
            </a:extLst>
          </p:cNvPr>
          <p:cNvPicPr>
            <a:picLocks noChangeArrowheads="1"/>
          </p:cNvPicPr>
          <p:nvPr/>
        </p:nvPicPr>
        <p:blipFill>
          <a:blip r:embed="rId3" cstate="print"/>
          <a:stretch>
            <a:fillRect/>
          </a:stretch>
        </p:blipFill>
        <p:spPr bwMode="gray">
          <a:xfrm>
            <a:off x="1754751" y="5494819"/>
            <a:ext cx="528117" cy="399259"/>
          </a:xfrm>
          <a:prstGeom prst="rect">
            <a:avLst/>
          </a:prstGeom>
          <a:noFill/>
        </p:spPr>
      </p:pic>
      <p:pic>
        <p:nvPicPr>
          <p:cNvPr id="6" name="图片 37" descr="交换机.png">
            <a:extLst>
              <a:ext uri="{FF2B5EF4-FFF2-40B4-BE49-F238E27FC236}">
                <a16:creationId xmlns:a16="http://schemas.microsoft.com/office/drawing/2014/main" id="{85277A84-6480-44EE-AE48-D90C406BDACC}"/>
              </a:ext>
            </a:extLst>
          </p:cNvPr>
          <p:cNvPicPr preferRelativeResize="0">
            <a:picLocks/>
          </p:cNvPicPr>
          <p:nvPr/>
        </p:nvPicPr>
        <p:blipFill>
          <a:blip r:embed="rId4" cstate="print"/>
          <a:stretch>
            <a:fillRect/>
          </a:stretch>
        </p:blipFill>
        <p:spPr bwMode="gray">
          <a:xfrm>
            <a:off x="662179" y="5494819"/>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CB20ABE8-3ACE-4413-8CC3-DC8362651852}"/>
              </a:ext>
            </a:extLst>
          </p:cNvPr>
          <p:cNvPicPr>
            <a:picLocks noChangeArrowheads="1"/>
          </p:cNvPicPr>
          <p:nvPr/>
        </p:nvPicPr>
        <p:blipFill>
          <a:blip r:embed="rId3" cstate="print"/>
          <a:stretch>
            <a:fillRect/>
          </a:stretch>
        </p:blipFill>
        <p:spPr bwMode="gray">
          <a:xfrm>
            <a:off x="3154926" y="5932964"/>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id="{3EEE9EED-5C5C-4CD0-B1FD-D01CBB8B4DF7}"/>
              </a:ext>
            </a:extLst>
          </p:cNvPr>
          <p:cNvPicPr>
            <a:picLocks noChangeArrowheads="1"/>
          </p:cNvPicPr>
          <p:nvPr/>
        </p:nvPicPr>
        <p:blipFill>
          <a:blip r:embed="rId3" cstate="print"/>
          <a:stretch>
            <a:fillRect/>
          </a:stretch>
        </p:blipFill>
        <p:spPr bwMode="gray">
          <a:xfrm>
            <a:off x="4069326" y="4799505"/>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0311E511-EACF-4AA3-A797-7A3A076378AC}"/>
              </a:ext>
            </a:extLst>
          </p:cNvPr>
          <p:cNvPicPr>
            <a:picLocks noChangeArrowheads="1"/>
          </p:cNvPicPr>
          <p:nvPr/>
        </p:nvPicPr>
        <p:blipFill>
          <a:blip r:embed="rId3" cstate="print"/>
          <a:stretch>
            <a:fillRect/>
          </a:stretch>
        </p:blipFill>
        <p:spPr bwMode="gray">
          <a:xfrm>
            <a:off x="4860849" y="5494819"/>
            <a:ext cx="528117" cy="399259"/>
          </a:xfrm>
          <a:prstGeom prst="rect">
            <a:avLst/>
          </a:prstGeom>
          <a:noFill/>
        </p:spPr>
      </p:pic>
      <p:sp>
        <p:nvSpPr>
          <p:cNvPr id="10" name="Freeform 159">
            <a:extLst>
              <a:ext uri="{FF2B5EF4-FFF2-40B4-BE49-F238E27FC236}">
                <a16:creationId xmlns:a16="http://schemas.microsoft.com/office/drawing/2014/main" id="{5A081CED-0321-48FD-B8F8-4D32947953A1}"/>
              </a:ext>
            </a:extLst>
          </p:cNvPr>
          <p:cNvSpPr/>
          <p:nvPr/>
        </p:nvSpPr>
        <p:spPr bwMode="gray">
          <a:xfrm>
            <a:off x="6951067" y="4752823"/>
            <a:ext cx="3247001"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600">
                <a:solidFill>
                  <a:schemeClr val="tx1"/>
                </a:solidFill>
              </a:rPr>
              <a:t>Multicast network</a:t>
            </a:r>
          </a:p>
          <a:p>
            <a:pPr algn="ctr"/>
            <a:r>
              <a:rPr lang="en-US" sz="1600">
                <a:solidFill>
                  <a:schemeClr val="tx1"/>
                </a:solidFill>
              </a:rPr>
              <a:t>AS 200</a:t>
            </a:r>
          </a:p>
        </p:txBody>
      </p:sp>
      <p:pic>
        <p:nvPicPr>
          <p:cNvPr id="11" name="Picture 2" descr="G:\做的项目\公共\扁平图标切换\更新2015_01_21\oss扁平图标库2015_01_21更新-04.png">
            <a:extLst>
              <a:ext uri="{FF2B5EF4-FFF2-40B4-BE49-F238E27FC236}">
                <a16:creationId xmlns:a16="http://schemas.microsoft.com/office/drawing/2014/main" id="{672FF22D-72E9-40B1-8E1F-4CCBB51E72BE}"/>
              </a:ext>
            </a:extLst>
          </p:cNvPr>
          <p:cNvPicPr>
            <a:picLocks noChangeArrowheads="1"/>
          </p:cNvPicPr>
          <p:nvPr/>
        </p:nvPicPr>
        <p:blipFill>
          <a:blip r:embed="rId3" cstate="print"/>
          <a:stretch>
            <a:fillRect/>
          </a:stretch>
        </p:blipFill>
        <p:spPr bwMode="gray">
          <a:xfrm>
            <a:off x="9886547" y="5494819"/>
            <a:ext cx="528117" cy="399259"/>
          </a:xfrm>
          <a:prstGeom prst="rect">
            <a:avLst/>
          </a:prstGeom>
          <a:noFill/>
        </p:spPr>
      </p:pic>
      <p:pic>
        <p:nvPicPr>
          <p:cNvPr id="12" name="Picture 2" descr="G:\做的项目\公共\扁平图标切换\更新2015_01_21\oss扁平图标库2015_01_21更新-04.png">
            <a:extLst>
              <a:ext uri="{FF2B5EF4-FFF2-40B4-BE49-F238E27FC236}">
                <a16:creationId xmlns:a16="http://schemas.microsoft.com/office/drawing/2014/main" id="{F64A216D-57D1-4F85-9EE1-13AD01A59FAF}"/>
              </a:ext>
            </a:extLst>
          </p:cNvPr>
          <p:cNvPicPr>
            <a:picLocks noChangeArrowheads="1"/>
          </p:cNvPicPr>
          <p:nvPr/>
        </p:nvPicPr>
        <p:blipFill>
          <a:blip r:embed="rId3" cstate="print"/>
          <a:stretch>
            <a:fillRect/>
          </a:stretch>
        </p:blipFill>
        <p:spPr bwMode="gray">
          <a:xfrm>
            <a:off x="8486372" y="5932964"/>
            <a:ext cx="528117" cy="399259"/>
          </a:xfrm>
          <a:prstGeom prst="rect">
            <a:avLst/>
          </a:prstGeom>
          <a:noFill/>
        </p:spPr>
      </p:pic>
      <p:pic>
        <p:nvPicPr>
          <p:cNvPr id="13" name="Picture 2" descr="G:\做的项目\公共\扁平图标切换\更新2015_01_21\oss扁平图标库2015_01_21更新-04.png">
            <a:extLst>
              <a:ext uri="{FF2B5EF4-FFF2-40B4-BE49-F238E27FC236}">
                <a16:creationId xmlns:a16="http://schemas.microsoft.com/office/drawing/2014/main" id="{92697C9D-22D8-40B0-8B04-EFDDF3C2E05F}"/>
              </a:ext>
            </a:extLst>
          </p:cNvPr>
          <p:cNvPicPr>
            <a:picLocks noChangeArrowheads="1"/>
          </p:cNvPicPr>
          <p:nvPr/>
        </p:nvPicPr>
        <p:blipFill>
          <a:blip r:embed="rId3" cstate="print"/>
          <a:stretch>
            <a:fillRect/>
          </a:stretch>
        </p:blipFill>
        <p:spPr bwMode="gray">
          <a:xfrm>
            <a:off x="7571972" y="4799505"/>
            <a:ext cx="528117" cy="399259"/>
          </a:xfrm>
          <a:prstGeom prst="rect">
            <a:avLst/>
          </a:prstGeom>
          <a:noFill/>
        </p:spPr>
      </p:pic>
      <p:pic>
        <p:nvPicPr>
          <p:cNvPr id="14" name="Picture 2" descr="G:\做的项目\公共\扁平图标切换\更新2015_01_21\oss扁平图标库2015_01_21更新-04.png">
            <a:extLst>
              <a:ext uri="{FF2B5EF4-FFF2-40B4-BE49-F238E27FC236}">
                <a16:creationId xmlns:a16="http://schemas.microsoft.com/office/drawing/2014/main" id="{11FC1701-DB32-46CD-9496-9FCD55F9D923}"/>
              </a:ext>
            </a:extLst>
          </p:cNvPr>
          <p:cNvPicPr>
            <a:picLocks noChangeArrowheads="1"/>
          </p:cNvPicPr>
          <p:nvPr/>
        </p:nvPicPr>
        <p:blipFill>
          <a:blip r:embed="rId3" cstate="print"/>
          <a:stretch>
            <a:fillRect/>
          </a:stretch>
        </p:blipFill>
        <p:spPr bwMode="gray">
          <a:xfrm>
            <a:off x="6780449" y="5494819"/>
            <a:ext cx="528117" cy="399259"/>
          </a:xfrm>
          <a:prstGeom prst="rect">
            <a:avLst/>
          </a:prstGeom>
          <a:noFill/>
        </p:spPr>
      </p:pic>
      <p:cxnSp>
        <p:nvCxnSpPr>
          <p:cNvPr id="16" name="直接连接符 12">
            <a:extLst>
              <a:ext uri="{FF2B5EF4-FFF2-40B4-BE49-F238E27FC236}">
                <a16:creationId xmlns:a16="http://schemas.microsoft.com/office/drawing/2014/main" id="{1F56D90A-56A4-4741-BC97-D4C1BDD35154}"/>
              </a:ext>
            </a:extLst>
          </p:cNvPr>
          <p:cNvCxnSpPr>
            <a:cxnSpLocks/>
            <a:stCxn id="14" idx="1"/>
            <a:endCxn id="9" idx="3"/>
          </p:cNvCxnSpPr>
          <p:nvPr/>
        </p:nvCxnSpPr>
        <p:spPr bwMode="gray">
          <a:xfrm flipH="1">
            <a:off x="5388966" y="5694449"/>
            <a:ext cx="139148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2">
            <a:extLst>
              <a:ext uri="{FF2B5EF4-FFF2-40B4-BE49-F238E27FC236}">
                <a16:creationId xmlns:a16="http://schemas.microsoft.com/office/drawing/2014/main" id="{50D32EA6-B723-4CC9-A109-0D3DFAEC6999}"/>
              </a:ext>
            </a:extLst>
          </p:cNvPr>
          <p:cNvCxnSpPr>
            <a:cxnSpLocks/>
            <a:stCxn id="5" idx="1"/>
            <a:endCxn id="6" idx="3"/>
          </p:cNvCxnSpPr>
          <p:nvPr/>
        </p:nvCxnSpPr>
        <p:spPr bwMode="gray">
          <a:xfrm flipH="1">
            <a:off x="1190297" y="5694449"/>
            <a:ext cx="564454"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Arrow Connector 21">
            <a:extLst>
              <a:ext uri="{FF2B5EF4-FFF2-40B4-BE49-F238E27FC236}">
                <a16:creationId xmlns:a16="http://schemas.microsoft.com/office/drawing/2014/main" id="{C9DFB33F-8229-455E-A3E3-4B9BBF4DA20A}"/>
              </a:ext>
            </a:extLst>
          </p:cNvPr>
          <p:cNvCxnSpPr>
            <a:cxnSpLocks/>
            <a:stCxn id="5" idx="0"/>
            <a:endCxn id="8" idx="1"/>
          </p:cNvCxnSpPr>
          <p:nvPr/>
        </p:nvCxnSpPr>
        <p:spPr bwMode="gray">
          <a:xfrm flipV="1">
            <a:off x="2018810" y="4999135"/>
            <a:ext cx="2050516" cy="495684"/>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8B515BE8-CAC8-4E51-8182-DDDDE163A958}"/>
              </a:ext>
            </a:extLst>
          </p:cNvPr>
          <p:cNvCxnSpPr>
            <a:cxnSpLocks/>
            <a:stCxn id="5" idx="2"/>
            <a:endCxn id="7" idx="1"/>
          </p:cNvCxnSpPr>
          <p:nvPr/>
        </p:nvCxnSpPr>
        <p:spPr bwMode="gray">
          <a:xfrm>
            <a:off x="2018810" y="5894078"/>
            <a:ext cx="1136116"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2FE45A40-AE02-421C-8EEB-AE38BA18588F}"/>
              </a:ext>
            </a:extLst>
          </p:cNvPr>
          <p:cNvCxnSpPr>
            <a:cxnSpLocks/>
            <a:stCxn id="7" idx="3"/>
            <a:endCxn id="9" idx="2"/>
          </p:cNvCxnSpPr>
          <p:nvPr/>
        </p:nvCxnSpPr>
        <p:spPr bwMode="gray">
          <a:xfrm flipV="1">
            <a:off x="3683043" y="5894078"/>
            <a:ext cx="1441865"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30825BF7-9B68-48CA-9DF9-3A8C1D3C21F7}"/>
              </a:ext>
            </a:extLst>
          </p:cNvPr>
          <p:cNvCxnSpPr>
            <a:cxnSpLocks/>
            <a:stCxn id="12" idx="1"/>
            <a:endCxn id="14" idx="2"/>
          </p:cNvCxnSpPr>
          <p:nvPr/>
        </p:nvCxnSpPr>
        <p:spPr bwMode="gray">
          <a:xfrm flipH="1" flipV="1">
            <a:off x="7044508" y="5894078"/>
            <a:ext cx="1441864"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E91193D-ADDF-4C67-9C2F-59FCBBC2EBE2}"/>
              </a:ext>
            </a:extLst>
          </p:cNvPr>
          <p:cNvCxnSpPr>
            <a:cxnSpLocks/>
            <a:stCxn id="13" idx="3"/>
            <a:endCxn id="11" idx="0"/>
          </p:cNvCxnSpPr>
          <p:nvPr/>
        </p:nvCxnSpPr>
        <p:spPr bwMode="gray">
          <a:xfrm>
            <a:off x="8100089" y="4999135"/>
            <a:ext cx="2050517" cy="495684"/>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3BF3E1F9-121C-4BC5-BF1E-E12203BD9B23}"/>
              </a:ext>
            </a:extLst>
          </p:cNvPr>
          <p:cNvCxnSpPr>
            <a:cxnSpLocks/>
            <a:stCxn id="12" idx="3"/>
            <a:endCxn id="11" idx="2"/>
          </p:cNvCxnSpPr>
          <p:nvPr/>
        </p:nvCxnSpPr>
        <p:spPr bwMode="gray">
          <a:xfrm flipV="1">
            <a:off x="9014489" y="5894078"/>
            <a:ext cx="1136117"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8B44188-2DD6-482C-AA5F-C4FB1D69F264}"/>
              </a:ext>
            </a:extLst>
          </p:cNvPr>
          <p:cNvCxnSpPr>
            <a:cxnSpLocks/>
          </p:cNvCxnSpPr>
          <p:nvPr/>
        </p:nvCxnSpPr>
        <p:spPr bwMode="gray">
          <a:xfrm>
            <a:off x="5388966" y="5623004"/>
            <a:ext cx="1391483" cy="0"/>
          </a:xfrm>
          <a:prstGeom prst="straightConnector1">
            <a:avLst/>
          </a:prstGeom>
          <a:ln w="19050">
            <a:solidFill>
              <a:srgbClr val="8BC9A0"/>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AA776E5-12E0-48F5-AAF0-30830EF33689}"/>
              </a:ext>
            </a:extLst>
          </p:cNvPr>
          <p:cNvSpPr txBox="1"/>
          <p:nvPr/>
        </p:nvSpPr>
        <p:spPr bwMode="gray">
          <a:xfrm rot="20762972">
            <a:off x="2713449" y="4929738"/>
            <a:ext cx="815678" cy="307777"/>
          </a:xfrm>
          <a:prstGeom prst="rect">
            <a:avLst/>
          </a:prstGeom>
          <a:noFill/>
        </p:spPr>
        <p:txBody>
          <a:bodyPr wrap="square" rtlCol="0">
            <a:spAutoFit/>
          </a:bodyPr>
          <a:lstStyle/>
          <a:p>
            <a:pPr algn="ctr"/>
            <a:r>
              <a:rPr lang="en-US" sz="1400" b="1">
                <a:solidFill>
                  <a:srgbClr val="EC7061"/>
                </a:solidFill>
              </a:rPr>
              <a:t>PIM</a:t>
            </a:r>
          </a:p>
        </p:txBody>
      </p:sp>
      <p:pic>
        <p:nvPicPr>
          <p:cNvPr id="57" name="图片 38" descr="PC.png">
            <a:extLst>
              <a:ext uri="{FF2B5EF4-FFF2-40B4-BE49-F238E27FC236}">
                <a16:creationId xmlns:a16="http://schemas.microsoft.com/office/drawing/2014/main" id="{067ADCF8-9CC1-4619-B8BD-28DAE6629F66}"/>
              </a:ext>
            </a:extLst>
          </p:cNvPr>
          <p:cNvPicPr>
            <a:picLocks noChangeAspect="1"/>
          </p:cNvPicPr>
          <p:nvPr/>
        </p:nvPicPr>
        <p:blipFill>
          <a:blip r:embed="rId5" cstate="print"/>
          <a:stretch>
            <a:fillRect/>
          </a:stretch>
        </p:blipFill>
        <p:spPr bwMode="gray">
          <a:xfrm>
            <a:off x="10953921" y="5501818"/>
            <a:ext cx="544104" cy="385259"/>
          </a:xfrm>
          <a:prstGeom prst="rect">
            <a:avLst/>
          </a:prstGeom>
        </p:spPr>
      </p:pic>
      <p:pic>
        <p:nvPicPr>
          <p:cNvPr id="58" name="图片 38" descr="PC.png">
            <a:extLst>
              <a:ext uri="{FF2B5EF4-FFF2-40B4-BE49-F238E27FC236}">
                <a16:creationId xmlns:a16="http://schemas.microsoft.com/office/drawing/2014/main" id="{E9130A3C-0937-4ED9-854F-C07237EE409A}"/>
              </a:ext>
            </a:extLst>
          </p:cNvPr>
          <p:cNvPicPr>
            <a:picLocks noChangeAspect="1"/>
          </p:cNvPicPr>
          <p:nvPr/>
        </p:nvPicPr>
        <p:blipFill>
          <a:blip r:embed="rId5" cstate="print"/>
          <a:stretch>
            <a:fillRect/>
          </a:stretch>
        </p:blipFill>
        <p:spPr bwMode="gray">
          <a:xfrm>
            <a:off x="4061332" y="3976756"/>
            <a:ext cx="544104" cy="385259"/>
          </a:xfrm>
          <a:prstGeom prst="rect">
            <a:avLst/>
          </a:prstGeom>
        </p:spPr>
      </p:pic>
      <p:cxnSp>
        <p:nvCxnSpPr>
          <p:cNvPr id="59" name="直接连接符 12">
            <a:extLst>
              <a:ext uri="{FF2B5EF4-FFF2-40B4-BE49-F238E27FC236}">
                <a16:creationId xmlns:a16="http://schemas.microsoft.com/office/drawing/2014/main" id="{B19404E4-C51E-4397-9DD3-B5CB410B59F8}"/>
              </a:ext>
            </a:extLst>
          </p:cNvPr>
          <p:cNvCxnSpPr>
            <a:cxnSpLocks/>
            <a:stCxn id="8" idx="0"/>
            <a:endCxn id="58" idx="2"/>
          </p:cNvCxnSpPr>
          <p:nvPr/>
        </p:nvCxnSpPr>
        <p:spPr bwMode="gray">
          <a:xfrm flipH="1" flipV="1">
            <a:off x="4333384" y="4362015"/>
            <a:ext cx="1" cy="4374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直接连接符 12">
            <a:extLst>
              <a:ext uri="{FF2B5EF4-FFF2-40B4-BE49-F238E27FC236}">
                <a16:creationId xmlns:a16="http://schemas.microsoft.com/office/drawing/2014/main" id="{A1F49F5F-42BF-40C4-AFB0-F35729B76BEC}"/>
              </a:ext>
            </a:extLst>
          </p:cNvPr>
          <p:cNvCxnSpPr>
            <a:cxnSpLocks/>
            <a:stCxn id="11" idx="3"/>
            <a:endCxn id="57" idx="1"/>
          </p:cNvCxnSpPr>
          <p:nvPr/>
        </p:nvCxnSpPr>
        <p:spPr bwMode="gray">
          <a:xfrm flipV="1">
            <a:off x="10414664" y="5694448"/>
            <a:ext cx="539257"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6" name="TextBox 65">
            <a:extLst>
              <a:ext uri="{FF2B5EF4-FFF2-40B4-BE49-F238E27FC236}">
                <a16:creationId xmlns:a16="http://schemas.microsoft.com/office/drawing/2014/main" id="{E7D233F4-89D2-423A-ABC7-D80E84E22ABD}"/>
              </a:ext>
            </a:extLst>
          </p:cNvPr>
          <p:cNvSpPr txBox="1"/>
          <p:nvPr/>
        </p:nvSpPr>
        <p:spPr bwMode="gray">
          <a:xfrm>
            <a:off x="4396884" y="4443516"/>
            <a:ext cx="631789" cy="307777"/>
          </a:xfrm>
          <a:prstGeom prst="rect">
            <a:avLst/>
          </a:prstGeom>
          <a:noFill/>
        </p:spPr>
        <p:txBody>
          <a:bodyPr wrap="square" rtlCol="0">
            <a:spAutoFit/>
          </a:bodyPr>
          <a:lstStyle/>
          <a:p>
            <a:pPr algn="ctr"/>
            <a:r>
              <a:rPr lang="en-US" sz="1400"/>
              <a:t>IGMP</a:t>
            </a:r>
          </a:p>
        </p:txBody>
      </p:sp>
      <p:cxnSp>
        <p:nvCxnSpPr>
          <p:cNvPr id="67" name="Straight Arrow Connector 66">
            <a:extLst>
              <a:ext uri="{FF2B5EF4-FFF2-40B4-BE49-F238E27FC236}">
                <a16:creationId xmlns:a16="http://schemas.microsoft.com/office/drawing/2014/main" id="{F0471058-29EB-4C75-A15E-2DB7FBDE76FF}"/>
              </a:ext>
            </a:extLst>
          </p:cNvPr>
          <p:cNvCxnSpPr>
            <a:cxnSpLocks/>
          </p:cNvCxnSpPr>
          <p:nvPr/>
        </p:nvCxnSpPr>
        <p:spPr bwMode="gray">
          <a:xfrm>
            <a:off x="4396884" y="4362015"/>
            <a:ext cx="1" cy="437490"/>
          </a:xfrm>
          <a:prstGeom prst="straightConnector1">
            <a:avLst/>
          </a:prstGeom>
          <a:ln w="19050">
            <a:solidFill>
              <a:srgbClr val="FFD1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B5F35D73-831B-40AE-B065-C1336BD101A0}"/>
              </a:ext>
            </a:extLst>
          </p:cNvPr>
          <p:cNvCxnSpPr>
            <a:cxnSpLocks/>
          </p:cNvCxnSpPr>
          <p:nvPr/>
        </p:nvCxnSpPr>
        <p:spPr bwMode="gray">
          <a:xfrm flipH="1">
            <a:off x="10414664" y="5627773"/>
            <a:ext cx="539257" cy="1"/>
          </a:xfrm>
          <a:prstGeom prst="straightConnector1">
            <a:avLst/>
          </a:prstGeom>
          <a:ln w="19050">
            <a:solidFill>
              <a:srgbClr val="FFD17D"/>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2470BA71-E2C1-48C0-B5D1-78F87E26A700}"/>
              </a:ext>
            </a:extLst>
          </p:cNvPr>
          <p:cNvSpPr txBox="1"/>
          <p:nvPr/>
        </p:nvSpPr>
        <p:spPr bwMode="gray">
          <a:xfrm>
            <a:off x="10362828" y="5337722"/>
            <a:ext cx="631789" cy="307777"/>
          </a:xfrm>
          <a:prstGeom prst="rect">
            <a:avLst/>
          </a:prstGeom>
          <a:noFill/>
        </p:spPr>
        <p:txBody>
          <a:bodyPr wrap="square" rtlCol="0">
            <a:spAutoFit/>
          </a:bodyPr>
          <a:lstStyle/>
          <a:p>
            <a:pPr algn="ctr"/>
            <a:r>
              <a:rPr lang="en-US" sz="1400"/>
              <a:t>IGMP</a:t>
            </a:r>
          </a:p>
        </p:txBody>
      </p:sp>
      <p:sp>
        <p:nvSpPr>
          <p:cNvPr id="74" name="TextBox 73">
            <a:extLst>
              <a:ext uri="{FF2B5EF4-FFF2-40B4-BE49-F238E27FC236}">
                <a16:creationId xmlns:a16="http://schemas.microsoft.com/office/drawing/2014/main" id="{4364FA0A-8FE9-4E5F-8A53-85188B6B8EAA}"/>
              </a:ext>
            </a:extLst>
          </p:cNvPr>
          <p:cNvSpPr txBox="1"/>
          <p:nvPr/>
        </p:nvSpPr>
        <p:spPr bwMode="gray">
          <a:xfrm>
            <a:off x="5672523" y="5315227"/>
            <a:ext cx="815678" cy="307777"/>
          </a:xfrm>
          <a:prstGeom prst="rect">
            <a:avLst/>
          </a:prstGeom>
          <a:noFill/>
        </p:spPr>
        <p:txBody>
          <a:bodyPr wrap="square" rtlCol="0">
            <a:spAutoFit/>
          </a:bodyPr>
          <a:lstStyle/>
          <a:p>
            <a:pPr algn="ctr"/>
            <a:r>
              <a:rPr lang="en-US" sz="1400"/>
              <a:t>MSDP</a:t>
            </a:r>
          </a:p>
        </p:txBody>
      </p:sp>
      <p:sp>
        <p:nvSpPr>
          <p:cNvPr id="75" name="TextBox 74">
            <a:extLst>
              <a:ext uri="{FF2B5EF4-FFF2-40B4-BE49-F238E27FC236}">
                <a16:creationId xmlns:a16="http://schemas.microsoft.com/office/drawing/2014/main" id="{F6F781B8-EB0E-4E47-A6C4-C91C7991B708}"/>
              </a:ext>
            </a:extLst>
          </p:cNvPr>
          <p:cNvSpPr txBox="1"/>
          <p:nvPr/>
        </p:nvSpPr>
        <p:spPr bwMode="gray">
          <a:xfrm rot="727095">
            <a:off x="2130503" y="5976219"/>
            <a:ext cx="815678" cy="307777"/>
          </a:xfrm>
          <a:prstGeom prst="rect">
            <a:avLst/>
          </a:prstGeom>
          <a:noFill/>
        </p:spPr>
        <p:txBody>
          <a:bodyPr wrap="square" rtlCol="0">
            <a:spAutoFit/>
          </a:bodyPr>
          <a:lstStyle/>
          <a:p>
            <a:pPr algn="ctr"/>
            <a:r>
              <a:rPr lang="en-US" sz="1400" b="1">
                <a:solidFill>
                  <a:srgbClr val="EC7061"/>
                </a:solidFill>
              </a:rPr>
              <a:t>PIM</a:t>
            </a:r>
          </a:p>
        </p:txBody>
      </p:sp>
      <p:sp>
        <p:nvSpPr>
          <p:cNvPr id="76" name="TextBox 75">
            <a:extLst>
              <a:ext uri="{FF2B5EF4-FFF2-40B4-BE49-F238E27FC236}">
                <a16:creationId xmlns:a16="http://schemas.microsoft.com/office/drawing/2014/main" id="{670AADFD-4C12-46AB-A3FD-C395DB6E9EA4}"/>
              </a:ext>
            </a:extLst>
          </p:cNvPr>
          <p:cNvSpPr txBox="1"/>
          <p:nvPr/>
        </p:nvSpPr>
        <p:spPr bwMode="gray">
          <a:xfrm rot="21056520">
            <a:off x="4003424" y="5985314"/>
            <a:ext cx="815678" cy="307777"/>
          </a:xfrm>
          <a:prstGeom prst="rect">
            <a:avLst/>
          </a:prstGeom>
          <a:noFill/>
        </p:spPr>
        <p:txBody>
          <a:bodyPr wrap="square" rtlCol="0">
            <a:spAutoFit/>
          </a:bodyPr>
          <a:lstStyle/>
          <a:p>
            <a:pPr algn="ctr"/>
            <a:r>
              <a:rPr lang="en-US" sz="1400" b="1">
                <a:solidFill>
                  <a:srgbClr val="EC7061"/>
                </a:solidFill>
              </a:rPr>
              <a:t>PIM</a:t>
            </a:r>
          </a:p>
        </p:txBody>
      </p:sp>
      <p:sp>
        <p:nvSpPr>
          <p:cNvPr id="77" name="TextBox 76">
            <a:extLst>
              <a:ext uri="{FF2B5EF4-FFF2-40B4-BE49-F238E27FC236}">
                <a16:creationId xmlns:a16="http://schemas.microsoft.com/office/drawing/2014/main" id="{D1B407B0-03E3-4C58-88E4-9ED338D900F4}"/>
              </a:ext>
            </a:extLst>
          </p:cNvPr>
          <p:cNvSpPr txBox="1"/>
          <p:nvPr/>
        </p:nvSpPr>
        <p:spPr bwMode="gray">
          <a:xfrm rot="583881">
            <a:off x="7330867" y="5983886"/>
            <a:ext cx="815678" cy="307777"/>
          </a:xfrm>
          <a:prstGeom prst="rect">
            <a:avLst/>
          </a:prstGeom>
          <a:noFill/>
        </p:spPr>
        <p:txBody>
          <a:bodyPr wrap="square" rtlCol="0">
            <a:spAutoFit/>
          </a:bodyPr>
          <a:lstStyle/>
          <a:p>
            <a:pPr algn="ctr"/>
            <a:r>
              <a:rPr lang="en-US" sz="1400" b="1">
                <a:solidFill>
                  <a:srgbClr val="EC7061"/>
                </a:solidFill>
              </a:rPr>
              <a:t>PIM</a:t>
            </a:r>
          </a:p>
        </p:txBody>
      </p:sp>
      <p:sp>
        <p:nvSpPr>
          <p:cNvPr id="78" name="TextBox 77">
            <a:extLst>
              <a:ext uri="{FF2B5EF4-FFF2-40B4-BE49-F238E27FC236}">
                <a16:creationId xmlns:a16="http://schemas.microsoft.com/office/drawing/2014/main" id="{CA9989F6-FCA5-4A50-B277-8AAD728352DC}"/>
              </a:ext>
            </a:extLst>
          </p:cNvPr>
          <p:cNvSpPr txBox="1"/>
          <p:nvPr/>
        </p:nvSpPr>
        <p:spPr bwMode="gray">
          <a:xfrm rot="823741">
            <a:off x="8606649" y="4941049"/>
            <a:ext cx="815678" cy="307777"/>
          </a:xfrm>
          <a:prstGeom prst="rect">
            <a:avLst/>
          </a:prstGeom>
          <a:noFill/>
        </p:spPr>
        <p:txBody>
          <a:bodyPr wrap="square" rtlCol="0">
            <a:spAutoFit/>
          </a:bodyPr>
          <a:lstStyle/>
          <a:p>
            <a:pPr algn="ctr"/>
            <a:r>
              <a:rPr lang="en-US" sz="1400" b="1">
                <a:solidFill>
                  <a:srgbClr val="EC7061"/>
                </a:solidFill>
              </a:rPr>
              <a:t>PIM</a:t>
            </a:r>
          </a:p>
        </p:txBody>
      </p:sp>
      <p:sp>
        <p:nvSpPr>
          <p:cNvPr id="79" name="TextBox 78">
            <a:extLst>
              <a:ext uri="{FF2B5EF4-FFF2-40B4-BE49-F238E27FC236}">
                <a16:creationId xmlns:a16="http://schemas.microsoft.com/office/drawing/2014/main" id="{8870E386-B91A-4F89-83BF-77E2BF9628B5}"/>
              </a:ext>
            </a:extLst>
          </p:cNvPr>
          <p:cNvSpPr txBox="1"/>
          <p:nvPr/>
        </p:nvSpPr>
        <p:spPr bwMode="gray">
          <a:xfrm rot="20889938">
            <a:off x="9218748" y="5974399"/>
            <a:ext cx="815678" cy="307777"/>
          </a:xfrm>
          <a:prstGeom prst="rect">
            <a:avLst/>
          </a:prstGeom>
          <a:noFill/>
        </p:spPr>
        <p:txBody>
          <a:bodyPr wrap="square" rtlCol="0">
            <a:spAutoFit/>
          </a:bodyPr>
          <a:lstStyle/>
          <a:p>
            <a:pPr algn="ctr"/>
            <a:r>
              <a:rPr lang="en-US" sz="1400" b="1" dirty="0">
                <a:solidFill>
                  <a:srgbClr val="EC7061"/>
                </a:solidFill>
              </a:rPr>
              <a:t>PIM</a:t>
            </a:r>
          </a:p>
        </p:txBody>
      </p:sp>
      <p:sp>
        <p:nvSpPr>
          <p:cNvPr id="80" name="TextBox 79">
            <a:extLst>
              <a:ext uri="{FF2B5EF4-FFF2-40B4-BE49-F238E27FC236}">
                <a16:creationId xmlns:a16="http://schemas.microsoft.com/office/drawing/2014/main" id="{83C6ADA5-82B9-4D8B-8C59-8EACAD92783D}"/>
              </a:ext>
            </a:extLst>
          </p:cNvPr>
          <p:cNvSpPr txBox="1"/>
          <p:nvPr/>
        </p:nvSpPr>
        <p:spPr bwMode="gray">
          <a:xfrm>
            <a:off x="345655" y="5871517"/>
            <a:ext cx="1114273" cy="307777"/>
          </a:xfrm>
          <a:prstGeom prst="rect">
            <a:avLst/>
          </a:prstGeom>
          <a:noFill/>
        </p:spPr>
        <p:txBody>
          <a:bodyPr wrap="square" rtlCol="0">
            <a:spAutoFit/>
          </a:bodyPr>
          <a:lstStyle/>
          <a:p>
            <a:pPr algn="ctr"/>
            <a:r>
              <a:rPr lang="en-US" sz="1400" dirty="0"/>
              <a:t>Multicast source</a:t>
            </a:r>
          </a:p>
        </p:txBody>
      </p:sp>
      <p:sp>
        <p:nvSpPr>
          <p:cNvPr id="81" name="TextBox 80">
            <a:extLst>
              <a:ext uri="{FF2B5EF4-FFF2-40B4-BE49-F238E27FC236}">
                <a16:creationId xmlns:a16="http://schemas.microsoft.com/office/drawing/2014/main" id="{E2D53FB0-8CBC-4921-B0C1-B31AC6919F94}"/>
              </a:ext>
            </a:extLst>
          </p:cNvPr>
          <p:cNvSpPr txBox="1"/>
          <p:nvPr/>
        </p:nvSpPr>
        <p:spPr bwMode="gray">
          <a:xfrm>
            <a:off x="4597443" y="4024564"/>
            <a:ext cx="2353624" cy="307777"/>
          </a:xfrm>
          <a:prstGeom prst="rect">
            <a:avLst/>
          </a:prstGeom>
          <a:noFill/>
        </p:spPr>
        <p:txBody>
          <a:bodyPr wrap="square" rtlCol="0">
            <a:spAutoFit/>
          </a:bodyPr>
          <a:lstStyle/>
          <a:p>
            <a:pPr algn="ctr"/>
            <a:r>
              <a:rPr lang="en-US" sz="1400" dirty="0"/>
              <a:t>Multicast group member</a:t>
            </a:r>
          </a:p>
        </p:txBody>
      </p:sp>
      <p:sp>
        <p:nvSpPr>
          <p:cNvPr id="82" name="TextBox 81">
            <a:extLst>
              <a:ext uri="{FF2B5EF4-FFF2-40B4-BE49-F238E27FC236}">
                <a16:creationId xmlns:a16="http://schemas.microsoft.com/office/drawing/2014/main" id="{1CC23CFE-E954-4B79-9603-AA3097E03E07}"/>
              </a:ext>
            </a:extLst>
          </p:cNvPr>
          <p:cNvSpPr txBox="1"/>
          <p:nvPr/>
        </p:nvSpPr>
        <p:spPr bwMode="gray">
          <a:xfrm>
            <a:off x="10470678" y="5864394"/>
            <a:ext cx="1430931" cy="307777"/>
          </a:xfrm>
          <a:prstGeom prst="rect">
            <a:avLst/>
          </a:prstGeom>
          <a:noFill/>
        </p:spPr>
        <p:txBody>
          <a:bodyPr wrap="square" rtlCol="0">
            <a:spAutoFit/>
          </a:bodyPr>
          <a:lstStyle/>
          <a:p>
            <a:pPr algn="ctr"/>
            <a:r>
              <a:rPr lang="en-US" sz="1400" dirty="0"/>
              <a:t>Multicast group member</a:t>
            </a:r>
          </a:p>
        </p:txBody>
      </p:sp>
      <p:cxnSp>
        <p:nvCxnSpPr>
          <p:cNvPr id="83" name="Straight Arrow Connector 82">
            <a:extLst>
              <a:ext uri="{FF2B5EF4-FFF2-40B4-BE49-F238E27FC236}">
                <a16:creationId xmlns:a16="http://schemas.microsoft.com/office/drawing/2014/main" id="{2A73E17A-3939-40DD-9D6C-5212598CB299}"/>
              </a:ext>
            </a:extLst>
          </p:cNvPr>
          <p:cNvCxnSpPr>
            <a:cxnSpLocks/>
          </p:cNvCxnSpPr>
          <p:nvPr/>
        </p:nvCxnSpPr>
        <p:spPr bwMode="gray">
          <a:xfrm>
            <a:off x="5400258" y="5775404"/>
            <a:ext cx="1391483" cy="0"/>
          </a:xfrm>
          <a:prstGeom prst="straightConnector1">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CAFBBCB6-AAAA-4759-8AF0-BB7D8D3B9D3E}"/>
              </a:ext>
            </a:extLst>
          </p:cNvPr>
          <p:cNvSpPr txBox="1"/>
          <p:nvPr/>
        </p:nvSpPr>
        <p:spPr bwMode="gray">
          <a:xfrm>
            <a:off x="5662199" y="5753223"/>
            <a:ext cx="815678" cy="307777"/>
          </a:xfrm>
          <a:prstGeom prst="rect">
            <a:avLst/>
          </a:prstGeom>
          <a:noFill/>
        </p:spPr>
        <p:txBody>
          <a:bodyPr wrap="square" rtlCol="0">
            <a:spAutoFit/>
          </a:bodyPr>
          <a:lstStyle/>
          <a:p>
            <a:pPr algn="ctr"/>
            <a:r>
              <a:rPr lang="en-US" sz="1400"/>
              <a:t>MBGP</a:t>
            </a:r>
          </a:p>
        </p:txBody>
      </p:sp>
    </p:spTree>
    <p:extLst>
      <p:ext uri="{BB962C8B-B14F-4D97-AF65-F5344CB8AC3E}">
        <p14:creationId xmlns:p14="http://schemas.microsoft.com/office/powerpoint/2010/main" val="3085321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B2B3AD-EA19-4AB3-9189-7162F31CA03F}"/>
              </a:ext>
            </a:extLst>
          </p:cNvPr>
          <p:cNvSpPr>
            <a:spLocks noGrp="1"/>
          </p:cNvSpPr>
          <p:nvPr>
            <p:ph type="body" sz="quarter" idx="10"/>
          </p:nvPr>
        </p:nvSpPr>
        <p:spPr bwMode="gray"/>
        <p:txBody>
          <a:bodyPr>
            <a:spAutoFit/>
          </a:bodyPr>
          <a:lstStyle/>
          <a:p>
            <a:r>
              <a:rPr lang="en-US" sz="2000" dirty="0"/>
              <a:t>PIM is a multicast routing solution that performs a reverse path forwarding (RPF) check on multicast packets based on the unicast routing table, creates multicast routing entries if multicast packets pass the RPF check, and forwards the multicast packets using multicast routing entries. PIM is termed protocol-independent because it is not dependent on any particular unicast routing protocol for topology discovery. </a:t>
            </a:r>
          </a:p>
          <a:p>
            <a:r>
              <a:rPr lang="en-US" sz="2000" dirty="0"/>
              <a:t>Currently, there are two PIM modes on the live network: </a:t>
            </a:r>
          </a:p>
          <a:p>
            <a:pPr lvl="1"/>
            <a:r>
              <a:rPr lang="en-US" sz="1800" b="1" dirty="0">
                <a:solidFill>
                  <a:srgbClr val="EC7061"/>
                </a:solidFill>
              </a:rPr>
              <a:t>PIM-Dense Mode (PIM-DM)</a:t>
            </a:r>
          </a:p>
          <a:p>
            <a:pPr lvl="1"/>
            <a:r>
              <a:rPr lang="en-US" sz="1800" b="1" dirty="0">
                <a:solidFill>
                  <a:srgbClr val="EC7061"/>
                </a:solidFill>
              </a:rPr>
              <a:t>PIM-Sparse Mode (PIM-SM)</a:t>
            </a:r>
            <a:r>
              <a:rPr lang="en-US" sz="1800" dirty="0"/>
              <a:t>: According to the multicast service model, PIM-SM can be classified into the following modes:</a:t>
            </a:r>
          </a:p>
          <a:p>
            <a:pPr lvl="2"/>
            <a:r>
              <a:rPr lang="en-US" sz="1600" b="1" dirty="0">
                <a:solidFill>
                  <a:srgbClr val="EC7061"/>
                </a:solidFill>
              </a:rPr>
              <a:t>PIM-SM (ASM)</a:t>
            </a:r>
            <a:r>
              <a:rPr lang="en-US" sz="1600" dirty="0"/>
              <a:t>: sets up an MDT for any-source multicast (ASM).</a:t>
            </a:r>
          </a:p>
          <a:p>
            <a:pPr lvl="2"/>
            <a:r>
              <a:rPr lang="en-US" sz="1600" b="1" dirty="0">
                <a:solidFill>
                  <a:srgbClr val="EC7061"/>
                </a:solidFill>
              </a:rPr>
              <a:t>PIM-SM (SSM)</a:t>
            </a:r>
            <a:r>
              <a:rPr lang="en-US" sz="1600" dirty="0"/>
              <a:t>: sets up an MDT for source-specific multicast (SSM).</a:t>
            </a:r>
            <a:endParaRPr lang="en-US" dirty="0"/>
          </a:p>
        </p:txBody>
      </p:sp>
      <p:sp>
        <p:nvSpPr>
          <p:cNvPr id="2" name="Title 1">
            <a:extLst>
              <a:ext uri="{FF2B5EF4-FFF2-40B4-BE49-F238E27FC236}">
                <a16:creationId xmlns:a16="http://schemas.microsoft.com/office/drawing/2014/main" id="{0CB1D7E7-F696-4E98-A825-F9811901D0E5}"/>
              </a:ext>
            </a:extLst>
          </p:cNvPr>
          <p:cNvSpPr>
            <a:spLocks noGrp="1"/>
          </p:cNvSpPr>
          <p:nvPr>
            <p:ph type="title"/>
          </p:nvPr>
        </p:nvSpPr>
        <p:spPr bwMode="gray"/>
        <p:txBody>
          <a:bodyPr/>
          <a:lstStyle/>
          <a:p>
            <a:r>
              <a:rPr lang="en-US"/>
              <a:t>PIM Introduction</a:t>
            </a:r>
          </a:p>
        </p:txBody>
      </p:sp>
    </p:spTree>
    <p:extLst>
      <p:ext uri="{BB962C8B-B14F-4D97-AF65-F5344CB8AC3E}">
        <p14:creationId xmlns:p14="http://schemas.microsoft.com/office/powerpoint/2010/main" val="591568758"/>
      </p:ext>
    </p:extLst>
  </p:cSld>
  <p:clrMapOvr>
    <a:masterClrMapping/>
  </p:clrMapOvr>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0" ma:contentTypeDescription="新建文档。" ma:contentTypeScope="" ma:versionID="96d4672d6a9bf9c7047e1a248268483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FE4758-E371-4CF0-A4D9-C1579264F092}"/>
</file>

<file path=customXml/itemProps2.xml><?xml version="1.0" encoding="utf-8"?>
<ds:datastoreItem xmlns:ds="http://schemas.openxmlformats.org/officeDocument/2006/customXml" ds:itemID="{9C0E3C68-B656-4382-8862-81F1B2969425}"/>
</file>

<file path=customXml/itemProps3.xml><?xml version="1.0" encoding="utf-8"?>
<ds:datastoreItem xmlns:ds="http://schemas.openxmlformats.org/officeDocument/2006/customXml" ds:itemID="{CA3D1165-2BAF-489E-9694-CD1776A4374A}"/>
</file>

<file path=docProps/app.xml><?xml version="1.0" encoding="utf-8"?>
<Properties xmlns="http://schemas.openxmlformats.org/officeDocument/2006/extended-properties" xmlns:vt="http://schemas.openxmlformats.org/officeDocument/2006/docPropsVTypes">
  <Template/>
  <TotalTime>10780</TotalTime>
  <Words>9501</Words>
  <Application>Microsoft Office PowerPoint</Application>
  <PresentationFormat>Widescreen</PresentationFormat>
  <Paragraphs>1439</Paragraphs>
  <Slides>61</Slides>
  <Notes>52</Notes>
  <HiddenSlides>1</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61</vt:i4>
      </vt:variant>
    </vt:vector>
  </HeadingPairs>
  <TitlesOfParts>
    <vt:vector size="69" baseType="lpstr">
      <vt:lpstr>微软雅黑</vt:lpstr>
      <vt:lpstr>方正兰亭黑简体</vt:lpstr>
      <vt:lpstr>Arial</vt:lpstr>
      <vt:lpstr>Calibri</vt:lpstr>
      <vt:lpstr>Huawei Sans</vt:lpstr>
      <vt:lpstr>Wingdings</vt:lpstr>
      <vt:lpstr>1_自定义设计方案</vt:lpstr>
      <vt:lpstr>2_自定义设计方案</vt:lpstr>
      <vt:lpstr>PowerPoint Presentation</vt:lpstr>
      <vt:lpstr>PIM Implementation and Configurations</vt:lpstr>
      <vt:lpstr>PowerPoint Presentation</vt:lpstr>
      <vt:lpstr>PowerPoint Presentation</vt:lpstr>
      <vt:lpstr>PowerPoint Presentation</vt:lpstr>
      <vt:lpstr>Multicast Network Architecture Review</vt:lpstr>
      <vt:lpstr>Multicast Data Forwarding Process Review</vt:lpstr>
      <vt:lpstr>Multicast Protocol Review</vt:lpstr>
      <vt:lpstr>PIM Introduction</vt:lpstr>
      <vt:lpstr>Usage Scenarios of PIM-DM and PIM-SM</vt:lpstr>
      <vt:lpstr>Classification of MDTs</vt:lpstr>
      <vt:lpstr>PIM Routing Entries</vt:lpstr>
      <vt:lpstr>PIM Routing Entries</vt:lpstr>
      <vt:lpstr>PIM Routing Entries and Multicast Routing Entries</vt:lpstr>
      <vt:lpstr>PowerPoint Presentation</vt:lpstr>
      <vt:lpstr>Basic Concepts of PIM-DM</vt:lpstr>
      <vt:lpstr>PIM-DM Messages</vt:lpstr>
      <vt:lpstr>Neighbor Discovery</vt:lpstr>
      <vt:lpstr>MDT Establishment for the First Time</vt:lpstr>
      <vt:lpstr>Flooding Mechanism</vt:lpstr>
      <vt:lpstr>Assert Mechanism</vt:lpstr>
      <vt:lpstr>Election Rules in the Assert Mechanism</vt:lpstr>
      <vt:lpstr>Prune Mechanism</vt:lpstr>
      <vt:lpstr>MDT Maintenance</vt:lpstr>
      <vt:lpstr>State-Refresh Mechanism</vt:lpstr>
      <vt:lpstr>New Members Joining a Group</vt:lpstr>
      <vt:lpstr>Graft Mechanism</vt:lpstr>
      <vt:lpstr>PowerPoint Presentation</vt:lpstr>
      <vt:lpstr>Basic PIM-DM Configurations</vt:lpstr>
      <vt:lpstr>PIM-DM Basics Experiment</vt:lpstr>
      <vt:lpstr>PIM-DM Configurations (1)</vt:lpstr>
      <vt:lpstr>PIM-DM Configurations (2)</vt:lpstr>
      <vt:lpstr>Checking the PIM Routing Table</vt:lpstr>
      <vt:lpstr>PowerPoint Presentation</vt:lpstr>
      <vt:lpstr>PIM-DM Limitations</vt:lpstr>
      <vt:lpstr>Introduction to PIM-SM (ASM)</vt:lpstr>
      <vt:lpstr>PIM-SM (ASM) Messages</vt:lpstr>
      <vt:lpstr>RP Introduction</vt:lpstr>
      <vt:lpstr>Dynamic RP Election</vt:lpstr>
      <vt:lpstr>MDT Establishment for the First Time</vt:lpstr>
      <vt:lpstr>RPT Establishment</vt:lpstr>
      <vt:lpstr>Multicast Source Registration Mechanism — SPT Generation</vt:lpstr>
      <vt:lpstr>Multicast Source Registration Mechanism — Multicast Data Forwarding</vt:lpstr>
      <vt:lpstr>Duplicate Multicast Packets on the Source End or Receiver End Network</vt:lpstr>
      <vt:lpstr>PIM DR Election</vt:lpstr>
      <vt:lpstr>RPT Being a Sub-optimal Path</vt:lpstr>
      <vt:lpstr>RPT-to-SPT Switchover Mechanism</vt:lpstr>
      <vt:lpstr>MDT Maintenance</vt:lpstr>
      <vt:lpstr>PowerPoint Presentation</vt:lpstr>
      <vt:lpstr>SSM Concept Review</vt:lpstr>
      <vt:lpstr>PIM-SM (SSM) Overview</vt:lpstr>
      <vt:lpstr>MDT Generation and Maintenance</vt:lpstr>
      <vt:lpstr>PIM Model Comparison</vt:lpstr>
      <vt:lpstr>PowerPoint Presentation</vt:lpstr>
      <vt:lpstr>Basic PIM-SM Configurations</vt:lpstr>
      <vt:lpstr>PIM-SM Basics Experiment</vt:lpstr>
      <vt:lpstr>PIM-SM Configurations (1)</vt:lpstr>
      <vt:lpstr>PIM-SM Configurations (2)</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539</cp:revision>
  <dcterms:created xsi:type="dcterms:W3CDTF">2018-11-29T10:16:29Z</dcterms:created>
  <dcterms:modified xsi:type="dcterms:W3CDTF">2020-08-27T09:47:31Z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(3)nexLcsQwZbzvmkyDDqoQIr6mMGrbZc1u9YKcVxTxGs/Ptq5m1PT23jQ4B/Z7V+Bk5F1JTfIL
vDSRWnvJCo3H5NeE47zGnDo7us1iShCNwbDgkR785D1gaTTwuvR8ymmb4GtLVXe2UWNjkTA+
saLA0h34Vc9iyPUhE3xaOBYzwTEfUClSRjG1E2Ym112Uzi9bKIksAyyGIP1t8sj30MZ7EmjR
tLPWn4B7ExN5dnzOjs</vt:lpwstr>
  </property>
  <property fmtid="{D5CDD505-2E9C-101B-9397-08002B2CF9AE}" pid="3" name="_2015_ms_pID_7253431">
    <vt:lpwstr>+ZF+fsgHTvutzA1O02tnp9XD7uibmBHxiJ/o1bcvw0U732QMp1JK0w
TvgAnoMFtVYqunCWkVPcW+56HjBbgT+K709qGDWN62yLHUvEeG0U5tR7NtBnTzW46ZE+KDBB
gWpMeNsayUVTbkHCC/oExGYvBuzjgcf5e3nIXhxSp9R/SjlZG2ssejoM9w4mZluC23tQrrA/
NsMY4mT9T9PgheZzCLYQtR/785YEN1V+nG7T</vt:lpwstr>
  </property>
  <property fmtid="{D5CDD505-2E9C-101B-9397-08002B2CF9AE}" pid="4" name="_2015_ms_pID_7253432">
    <vt:lpwstr>yA==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1598488887</vt:lpwstr>
  </property>
  <property fmtid="{D5CDD505-2E9C-101B-9397-08002B2CF9AE}" pid="9" name="ContentTypeId">
    <vt:lpwstr>0x01010002C5B4B712841F4C8A7AAEE2CD191271</vt:lpwstr>
  </property>
</Properties>
</file>